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72" r:id="rId7"/>
    <p:sldId id="262" r:id="rId8"/>
    <p:sldId id="271" r:id="rId9"/>
    <p:sldId id="273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2B7F4-622C-4329-B71C-0859D531D0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F2E8BE-7473-4205-8609-1FDFA42AEF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name, time</a:t>
            </a:r>
          </a:p>
        </p:txBody>
      </p:sp>
    </p:spTree>
    <p:extLst>
      <p:ext uri="{BB962C8B-B14F-4D97-AF65-F5344CB8AC3E}">
        <p14:creationId xmlns:p14="http://schemas.microsoft.com/office/powerpoint/2010/main" val="367125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9A621-CA28-461E-8292-88FB9D37C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D238B-FE8D-43EA-808B-0E7C39BD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DF671B-B122-461A-8683-EDE178876DE0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BBE8D-B747-4104-8DF6-B0473FDD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48D627-B92D-439D-AA2F-9577592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D8ACD7-CFC9-409D-A750-3690C2E73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76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43DF22-38DD-42C9-B555-52D2CC54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4C929-EB7F-4965-9983-CE5E0D53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0748"/>
            <a:ext cx="10515600" cy="5144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7446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F99AD-8306-4624-B6D2-5F6A02AA5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SPIM</a:t>
            </a:r>
            <a:r>
              <a:rPr lang="zh-CN" altLang="en-US" dirty="0"/>
              <a:t>系统设计，</a:t>
            </a:r>
            <a:r>
              <a:rPr lang="en-US" altLang="zh-CN" dirty="0"/>
              <a:t>part 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2D034E-E7CE-4FBE-A293-223DE90143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畅星兆</a:t>
            </a:r>
            <a:endParaRPr lang="en-US" altLang="zh-CN" dirty="0"/>
          </a:p>
          <a:p>
            <a:r>
              <a:rPr lang="en-US" altLang="zh-CN"/>
              <a:t>2019.06.13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2562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90C8F-F4B3-44A1-89C5-AE618E5A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4BDDD6-649C-4924-872B-026F254E3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1400" dirty="0" err="1"/>
              <a:t>Capoulade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Jérém</a:t>
            </a:r>
            <a:r>
              <a:rPr lang="en-US" altLang="zh-CN" sz="1400" dirty="0"/>
              <a:t> et al., “Quantitative fluorescence imaging of protein diffusion and interaction in living cells”, Nature Biotechnology, 2011.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400" dirty="0" err="1"/>
              <a:t>Cella</a:t>
            </a:r>
            <a:r>
              <a:rPr lang="en-US" altLang="zh-CN" sz="1400" dirty="0"/>
              <a:t> </a:t>
            </a:r>
            <a:r>
              <a:rPr lang="en-US" altLang="zh-CN" sz="1400" dirty="0" err="1"/>
              <a:t>Zanacchi</a:t>
            </a:r>
            <a:r>
              <a:rPr lang="en-US" altLang="zh-CN" sz="1400" dirty="0"/>
              <a:t>, Francesca et</a:t>
            </a:r>
            <a:r>
              <a:rPr lang="zh-CN" altLang="en-US" sz="1400" dirty="0"/>
              <a:t> </a:t>
            </a:r>
            <a:r>
              <a:rPr lang="en-US" altLang="zh-CN" sz="1400" dirty="0"/>
              <a:t>al.,</a:t>
            </a:r>
            <a:r>
              <a:rPr lang="zh-CN" altLang="en-US" sz="1400" dirty="0"/>
              <a:t> </a:t>
            </a:r>
            <a:r>
              <a:rPr lang="en-US" altLang="zh-CN" sz="1400" dirty="0"/>
              <a:t>“Live-cell 3D super-resolution imaging in thick biological samples”, Nature Methods, 2011.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400" dirty="0"/>
              <a:t>Chhetri, Raghav K et al.,” Whole-animal functional and developmental imaging with isotropic spatial resolution”, Nature methods, 2015.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400" dirty="0" err="1"/>
              <a:t>Galland</a:t>
            </a:r>
            <a:r>
              <a:rPr lang="en-US" altLang="zh-CN" sz="1400" dirty="0"/>
              <a:t>, Remi, “3D high- and super-resolution imaging using single-objective </a:t>
            </a:r>
            <a:r>
              <a:rPr lang="en-US" altLang="zh-CN" sz="1400" dirty="0" err="1"/>
              <a:t>SPIM</a:t>
            </a:r>
            <a:r>
              <a:rPr lang="en-US" altLang="zh-CN" sz="1400" dirty="0"/>
              <a:t>”, Nature methods, 2015.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400" dirty="0"/>
              <a:t>Keller, Philipp J, “Reconstruction of Zebrafish Early Embryonic Development by Scanned Light Sheet Microscopy”, Science, 2008.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400" dirty="0"/>
              <a:t>Li, </a:t>
            </a:r>
            <a:r>
              <a:rPr lang="en-US" altLang="zh-CN" sz="1400" dirty="0" err="1"/>
              <a:t>Tongcang</a:t>
            </a:r>
            <a:r>
              <a:rPr lang="en-US" altLang="zh-CN" sz="1400" dirty="0"/>
              <a:t>, “Axial Plane Optical Microscopy”, Scientific reports, 2014.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400" dirty="0" err="1"/>
              <a:t>Planchon</a:t>
            </a:r>
            <a:r>
              <a:rPr lang="en-US" altLang="zh-CN" sz="1400" dirty="0"/>
              <a:t>, Thomas A</a:t>
            </a:r>
            <a:r>
              <a:rPr lang="zh-CN" altLang="en-US" sz="1400" dirty="0"/>
              <a:t>， “</a:t>
            </a:r>
            <a:r>
              <a:rPr lang="en-US" altLang="zh-CN" sz="1400" dirty="0"/>
              <a:t>Rapid three-dimensional isotropic imaging of living cells using Bessel beam plane illumination</a:t>
            </a:r>
            <a:r>
              <a:rPr lang="zh-CN" altLang="en-US" sz="1400" dirty="0"/>
              <a:t>”，</a:t>
            </a:r>
            <a:r>
              <a:rPr lang="en-US" altLang="zh-CN" sz="1400" dirty="0"/>
              <a:t>Nature methods</a:t>
            </a:r>
            <a:r>
              <a:rPr lang="zh-CN" altLang="en-US" sz="1400" dirty="0"/>
              <a:t>， </a:t>
            </a:r>
            <a:r>
              <a:rPr lang="en-US" altLang="zh-CN" sz="1400" dirty="0"/>
              <a:t>2011.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400" dirty="0"/>
              <a:t>Ritter, </a:t>
            </a:r>
            <a:r>
              <a:rPr lang="en-US" altLang="zh-CN" sz="1400" dirty="0" err="1"/>
              <a:t>Jörg</a:t>
            </a:r>
            <a:r>
              <a:rPr lang="en-US" altLang="zh-CN" sz="1400" dirty="0"/>
              <a:t> Gerhard, “Light Sheet Microscopy for Single Molecule Tracking in Living Tissue”, </a:t>
            </a:r>
            <a:r>
              <a:rPr lang="en-US" altLang="zh-CN" sz="1400" dirty="0" err="1"/>
              <a:t>PLoS</a:t>
            </a:r>
            <a:r>
              <a:rPr lang="en-US" altLang="zh-CN" sz="1400" dirty="0"/>
              <a:t> ONE, 2010.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400" dirty="0" err="1"/>
              <a:t>Theer</a:t>
            </a:r>
            <a:r>
              <a:rPr lang="en-US" altLang="zh-CN" sz="1400" dirty="0"/>
              <a:t>, Patrick, “π</a:t>
            </a:r>
            <a:r>
              <a:rPr lang="en-US" altLang="zh-CN" sz="1400" dirty="0" err="1"/>
              <a:t>SPIM</a:t>
            </a:r>
            <a:r>
              <a:rPr lang="en-US" altLang="zh-CN" sz="1400" dirty="0"/>
              <a:t>: high NA high resolution isotropic light-sheet imaging in cell culture dishes”, Scientific Reports, 2016.</a:t>
            </a:r>
          </a:p>
        </p:txBody>
      </p:sp>
    </p:spTree>
    <p:extLst>
      <p:ext uri="{BB962C8B-B14F-4D97-AF65-F5344CB8AC3E}">
        <p14:creationId xmlns:p14="http://schemas.microsoft.com/office/powerpoint/2010/main" val="116190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A0B4D-657B-493B-A105-0C84AD5D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D48820-A93E-4510-B733-C315C8F8E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0066" y="2379132"/>
            <a:ext cx="7433733" cy="427610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使用光纤形成光片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兼容已有</a:t>
            </a:r>
            <a:r>
              <a:rPr lang="en-US" altLang="zh-CN" dirty="0"/>
              <a:t>trapping</a:t>
            </a:r>
            <a:r>
              <a:rPr lang="zh-CN" altLang="en-US" dirty="0"/>
              <a:t>系统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性能要求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952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94E44-5A03-47B5-BEC9-71C87FB4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使用光纤形成光片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2E4CDC-9493-44A1-B509-04CF1ACEA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endParaRPr lang="en-US" altLang="zh-CN" dirty="0"/>
          </a:p>
          <a:p>
            <a:r>
              <a:rPr lang="zh-CN" altLang="en-US" dirty="0"/>
              <a:t>则照明光路、探测光路固定，样品可以移动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问题</a:t>
            </a:r>
            <a:endParaRPr lang="en-US" altLang="zh-CN" dirty="0"/>
          </a:p>
          <a:p>
            <a:r>
              <a:rPr lang="zh-CN" altLang="en-US" dirty="0"/>
              <a:t>能否实现操纵光纤进行扫描？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104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0F964-9D25-4D06-87E1-636DB038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兼容已有系统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3BFB9-16E2-4AD8-B70A-D7075D137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探测光路：使用已有的显微镜系统进行探测 </a:t>
            </a:r>
            <a:r>
              <a:rPr lang="en-US" altLang="zh-CN" dirty="0"/>
              <a:t>– </a:t>
            </a:r>
            <a:r>
              <a:rPr lang="zh-CN" altLang="en-US" dirty="0"/>
              <a:t>光片水平入射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PDMS</a:t>
            </a:r>
            <a:r>
              <a:rPr lang="en-US" altLang="zh-CN" dirty="0"/>
              <a:t>: 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照明光路工作距、探测光路工作距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折射率的匹配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r>
              <a:rPr lang="zh-CN" altLang="en-US" dirty="0"/>
              <a:t>问题：</a:t>
            </a:r>
            <a:endParaRPr lang="en-US" altLang="zh-CN" dirty="0"/>
          </a:p>
          <a:p>
            <a:pPr marL="914400" lvl="1" indent="-457200">
              <a:buAutoNum type="arabicPeriod"/>
            </a:pPr>
            <a:r>
              <a:rPr lang="zh-CN" altLang="en-US" dirty="0"/>
              <a:t>正入射</a:t>
            </a:r>
            <a:r>
              <a:rPr lang="en-US" altLang="zh-CN" dirty="0"/>
              <a:t>/</a:t>
            </a:r>
            <a:r>
              <a:rPr lang="zh-CN" altLang="en-US" dirty="0"/>
              <a:t>斜入射？</a:t>
            </a:r>
            <a:endParaRPr lang="en-US" altLang="zh-CN" dirty="0"/>
          </a:p>
          <a:p>
            <a:pPr marL="914400" lvl="1" indent="-457200">
              <a:buAutoNum type="arabicPeriod"/>
            </a:pPr>
            <a:r>
              <a:rPr lang="zh-CN" altLang="en-US" dirty="0"/>
              <a:t>封闭</a:t>
            </a:r>
            <a:r>
              <a:rPr lang="en-US" altLang="zh-CN" dirty="0"/>
              <a:t>/</a:t>
            </a:r>
            <a:r>
              <a:rPr lang="zh-CN" altLang="en-US" dirty="0"/>
              <a:t>开放？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3"/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134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93C85-9142-4267-8B15-6FB55769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性能要求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78C1E4-C8EA-4A15-90A7-C82844353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6533" y="1510748"/>
            <a:ext cx="8187266" cy="514449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照明光路工作距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探测光路工作距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视场大小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纵向分辨率</a:t>
            </a:r>
            <a:r>
              <a:rPr lang="en-US" altLang="zh-CN" dirty="0"/>
              <a:t>/</a:t>
            </a:r>
            <a:r>
              <a:rPr lang="zh-CN" altLang="en-US" dirty="0"/>
              <a:t>光片厚度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横向分辨率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扫描速度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95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93C85-9142-4267-8B15-6FB55769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78C1E4-C8EA-4A15-90A7-C82844353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AD92947-8477-4A94-8E27-C0A5688EE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738680"/>
              </p:ext>
            </p:extLst>
          </p:nvPr>
        </p:nvGraphicFramePr>
        <p:xfrm>
          <a:off x="431799" y="1439332"/>
          <a:ext cx="11362270" cy="50667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6227">
                  <a:extLst>
                    <a:ext uri="{9D8B030D-6E8A-4147-A177-3AD203B41FA5}">
                      <a16:colId xmlns:a16="http://schemas.microsoft.com/office/drawing/2014/main" val="3101762827"/>
                    </a:ext>
                  </a:extLst>
                </a:gridCol>
                <a:gridCol w="1136227">
                  <a:extLst>
                    <a:ext uri="{9D8B030D-6E8A-4147-A177-3AD203B41FA5}">
                      <a16:colId xmlns:a16="http://schemas.microsoft.com/office/drawing/2014/main" val="3704260844"/>
                    </a:ext>
                  </a:extLst>
                </a:gridCol>
                <a:gridCol w="1136227">
                  <a:extLst>
                    <a:ext uri="{9D8B030D-6E8A-4147-A177-3AD203B41FA5}">
                      <a16:colId xmlns:a16="http://schemas.microsoft.com/office/drawing/2014/main" val="1412850425"/>
                    </a:ext>
                  </a:extLst>
                </a:gridCol>
                <a:gridCol w="1136227">
                  <a:extLst>
                    <a:ext uri="{9D8B030D-6E8A-4147-A177-3AD203B41FA5}">
                      <a16:colId xmlns:a16="http://schemas.microsoft.com/office/drawing/2014/main" val="1259770685"/>
                    </a:ext>
                  </a:extLst>
                </a:gridCol>
                <a:gridCol w="1136227">
                  <a:extLst>
                    <a:ext uri="{9D8B030D-6E8A-4147-A177-3AD203B41FA5}">
                      <a16:colId xmlns:a16="http://schemas.microsoft.com/office/drawing/2014/main" val="29880340"/>
                    </a:ext>
                  </a:extLst>
                </a:gridCol>
                <a:gridCol w="1136227">
                  <a:extLst>
                    <a:ext uri="{9D8B030D-6E8A-4147-A177-3AD203B41FA5}">
                      <a16:colId xmlns:a16="http://schemas.microsoft.com/office/drawing/2014/main" val="3261498161"/>
                    </a:ext>
                  </a:extLst>
                </a:gridCol>
                <a:gridCol w="1136227">
                  <a:extLst>
                    <a:ext uri="{9D8B030D-6E8A-4147-A177-3AD203B41FA5}">
                      <a16:colId xmlns:a16="http://schemas.microsoft.com/office/drawing/2014/main" val="3608999917"/>
                    </a:ext>
                  </a:extLst>
                </a:gridCol>
                <a:gridCol w="1136227">
                  <a:extLst>
                    <a:ext uri="{9D8B030D-6E8A-4147-A177-3AD203B41FA5}">
                      <a16:colId xmlns:a16="http://schemas.microsoft.com/office/drawing/2014/main" val="3622431199"/>
                    </a:ext>
                  </a:extLst>
                </a:gridCol>
                <a:gridCol w="1136227">
                  <a:extLst>
                    <a:ext uri="{9D8B030D-6E8A-4147-A177-3AD203B41FA5}">
                      <a16:colId xmlns:a16="http://schemas.microsoft.com/office/drawing/2014/main" val="502814456"/>
                    </a:ext>
                  </a:extLst>
                </a:gridCol>
                <a:gridCol w="1136227">
                  <a:extLst>
                    <a:ext uri="{9D8B030D-6E8A-4147-A177-3AD203B41FA5}">
                      <a16:colId xmlns:a16="http://schemas.microsoft.com/office/drawing/2014/main" val="2825536820"/>
                    </a:ext>
                  </a:extLst>
                </a:gridCol>
              </a:tblGrid>
              <a:tr h="36096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照明物镜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照明光路工作距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视场大小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纵向分辨率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横向分辨率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探测光路工作距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成像速度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探测物镜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extLst>
                  <a:ext uri="{0D108BD9-81ED-4DB2-BD59-A6C34878D82A}">
                    <a16:rowId xmlns:a16="http://schemas.microsoft.com/office/drawing/2014/main" val="2146025948"/>
                  </a:ext>
                </a:extLst>
              </a:tr>
              <a:tr h="360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[1]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40*/ NA 0.8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 mm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 μ</a:t>
                      </a:r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1400 Hz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extLst>
                  <a:ext uri="{0D108BD9-81ED-4DB2-BD59-A6C34878D82A}">
                    <a16:rowId xmlns:a16="http://schemas.microsoft.com/office/drawing/2014/main" val="1442441261"/>
                  </a:ext>
                </a:extLst>
              </a:tr>
              <a:tr h="360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[2]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IML- SPIM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40*/ NA 0.8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μ</a:t>
                      </a:r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 nm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 Hz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100*/ NA 1.1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extLst>
                  <a:ext uri="{0D108BD9-81ED-4DB2-BD59-A6C34878D82A}">
                    <a16:rowId xmlns:a16="http://schemas.microsoft.com/office/drawing/2014/main" val="1068518332"/>
                  </a:ext>
                </a:extLst>
              </a:tr>
              <a:tr h="3609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100*/ NA 1.1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 μ</a:t>
                      </a:r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900 μ</a:t>
                      </a:r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extLst>
                  <a:ext uri="{0D108BD9-81ED-4DB2-BD59-A6C34878D82A}">
                    <a16:rowId xmlns:a16="http://schemas.microsoft.com/office/drawing/2014/main" val="422147840"/>
                  </a:ext>
                </a:extLst>
              </a:tr>
              <a:tr h="360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[3]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IsoView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 NA 0.714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3.09 mm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800 μ</a:t>
                      </a:r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 μ</a:t>
                      </a:r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 μ</a:t>
                      </a:r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3.09 mm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Hz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 NA 0.714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extLst>
                  <a:ext uri="{0D108BD9-81ED-4DB2-BD59-A6C34878D82A}">
                    <a16:rowId xmlns:a16="http://schemas.microsoft.com/office/drawing/2014/main" val="561036445"/>
                  </a:ext>
                </a:extLst>
              </a:tr>
              <a:tr h="3609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 NA 0.714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0.21 μ</a:t>
                      </a:r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0.21 μ</a:t>
                      </a:r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extLst>
                  <a:ext uri="{0D108BD9-81ED-4DB2-BD59-A6C34878D82A}">
                    <a16:rowId xmlns:a16="http://schemas.microsoft.com/office/drawing/2014/main" val="155737751"/>
                  </a:ext>
                </a:extLst>
              </a:tr>
              <a:tr h="360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[4]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soSPIM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100*/ NA 1.3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 μ</a:t>
                      </a:r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 μ</a:t>
                      </a:r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 500 Hz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extLst>
                  <a:ext uri="{0D108BD9-81ED-4DB2-BD59-A6C34878D82A}">
                    <a16:rowId xmlns:a16="http://schemas.microsoft.com/office/drawing/2014/main" val="51098747"/>
                  </a:ext>
                </a:extLst>
              </a:tr>
              <a:tr h="3609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20*/ NA 0.5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220 μ</a:t>
                      </a:r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2.15 μ</a:t>
                      </a:r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extLst>
                  <a:ext uri="{0D108BD9-81ED-4DB2-BD59-A6C34878D82A}">
                    <a16:rowId xmlns:a16="http://schemas.microsoft.com/office/drawing/2014/main" val="586702572"/>
                  </a:ext>
                </a:extLst>
              </a:tr>
              <a:tr h="3609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10*/ NA 0.3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265 μ</a:t>
                      </a:r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2.6 μ</a:t>
                      </a:r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extLst>
                  <a:ext uri="{0D108BD9-81ED-4DB2-BD59-A6C34878D82A}">
                    <a16:rowId xmlns:a16="http://schemas.microsoft.com/office/drawing/2014/main" val="547297462"/>
                  </a:ext>
                </a:extLst>
              </a:tr>
              <a:tr h="360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[5]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DSLM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5*/ NA 0.16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12.1 mm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 mm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 Hz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63x/ NA1.0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extLst>
                  <a:ext uri="{0D108BD9-81ED-4DB2-BD59-A6C34878D82A}">
                    <a16:rowId xmlns:a16="http://schemas.microsoft.com/office/drawing/2014/main" val="1874852715"/>
                  </a:ext>
                </a:extLst>
              </a:tr>
              <a:tr h="360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[6]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APOM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100*/ NA 1.4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0.13 mm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 μ</a:t>
                      </a:r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 ?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μ</a:t>
                      </a:r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μ</a:t>
                      </a:r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extLst>
                  <a:ext uri="{0D108BD9-81ED-4DB2-BD59-A6C34878D82A}">
                    <a16:rowId xmlns:a16="http://schemas.microsoft.com/office/drawing/2014/main" val="3769621889"/>
                  </a:ext>
                </a:extLst>
              </a:tr>
              <a:tr h="360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[7]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Bessel + DSLM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 μ</a:t>
                      </a:r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 μ</a:t>
                      </a:r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 Hz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extLst>
                  <a:ext uri="{0D108BD9-81ED-4DB2-BD59-A6C34878D82A}">
                    <a16:rowId xmlns:a16="http://schemas.microsoft.com/office/drawing/2014/main" val="622699064"/>
                  </a:ext>
                </a:extLst>
              </a:tr>
              <a:tr h="360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[8]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 solution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10*/ NA 0.28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33.5 mm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 μ</a:t>
                      </a:r>
                      <a:r>
                        <a:rPr lang="en-US" sz="12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 μ</a:t>
                      </a:r>
                      <a:r>
                        <a:rPr lang="en-US" sz="12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0.28 mm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Hz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40*/ NA 1.2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extLst>
                  <a:ext uri="{0D108BD9-81ED-4DB2-BD59-A6C34878D82A}">
                    <a16:rowId xmlns:a16="http://schemas.microsoft.com/office/drawing/2014/main" val="3201125762"/>
                  </a:ext>
                </a:extLst>
              </a:tr>
              <a:tr h="360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[9]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Ispim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40*/ NA 0.8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3.5 mm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 μ</a:t>
                      </a:r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 μ</a:t>
                      </a:r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3.5 mm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40*/ NA 0.8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90" marR="8390" marT="8390" marB="0" anchor="ctr"/>
                </a:tc>
                <a:extLst>
                  <a:ext uri="{0D108BD9-81ED-4DB2-BD59-A6C34878D82A}">
                    <a16:rowId xmlns:a16="http://schemas.microsoft.com/office/drawing/2014/main" val="3736886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459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BE117-274E-482B-B757-410788BB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照明光路设计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AC27B4-5091-4BD8-9644-A94D36752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0748"/>
                <a:ext cx="10515600" cy="5144494"/>
              </a:xfrm>
            </p:spPr>
            <p:txBody>
              <a:bodyPr numCol="2"/>
              <a:lstStyle/>
              <a:p>
                <a:pPr marL="0" indent="0" algn="ctr">
                  <a:buNone/>
                </a:pPr>
                <a:r>
                  <a:rPr lang="zh-CN" altLang="en-US" dirty="0"/>
                  <a:t>期望</a:t>
                </a:r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/>
                  <a:t>使用光纤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超表面</a:t>
                </a:r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/>
                  <a:t>光片水平入射</a:t>
                </a:r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/>
                  <a:t>*工作距：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𝑚𝑚</m:t>
                    </m:r>
                  </m:oMath>
                </a14:m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/>
                  <a:t>*纵向分辨率：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dirty="0"/>
                  <a:t>	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𝑡h𝑖𝑐𝑘𝑛𝑒𝑠𝑠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altLang="zh-CN" dirty="0"/>
                  <a:t>)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/>
                  <a:t>*视场大小：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×20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 algn="ctr">
                  <a:buNone/>
                </a:pPr>
                <a:r>
                  <a:rPr lang="zh-CN" altLang="en-US" dirty="0"/>
                  <a:t>问题</a:t>
                </a:r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/>
                  <a:t>纤芯直径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9 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zh-CN" altLang="en-US" dirty="0"/>
                  <a:t>，可否产生期望的工作距和视场</a:t>
                </a:r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/>
                  <a:t>超表面的设计满足纵向分辨率要求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AC27B4-5091-4BD8-9644-A94D36752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0748"/>
                <a:ext cx="10515600" cy="5144494"/>
              </a:xfrm>
              <a:blipFill>
                <a:blip r:embed="rId2"/>
                <a:stretch>
                  <a:fillRect l="-1391" t="-2133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51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BE117-274E-482B-B757-410788BB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</a:t>
            </a:r>
            <a:r>
              <a:rPr lang="zh-CN" altLang="en-US" dirty="0"/>
              <a:t> 探测光路设计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C27B4-5091-4BD8-9644-A94D36752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zh-CN" altLang="en-US" dirty="0"/>
              <a:t>采用探测光路采用的显微镜系统</a:t>
            </a:r>
            <a:endParaRPr lang="en-US" altLang="zh-CN" dirty="0"/>
          </a:p>
          <a:p>
            <a:r>
              <a:rPr lang="zh-CN" altLang="en-US" dirty="0"/>
              <a:t>工作距：多少合适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6822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FB252-0EEB-4FD1-AF69-F27E0988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问题汇总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39D216-6826-4055-861C-DCE4BCD58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8"/>
            <a:ext cx="10515600" cy="514449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照明光路</a:t>
            </a:r>
            <a:endParaRPr lang="en-US" altLang="zh-CN" dirty="0"/>
          </a:p>
          <a:p>
            <a:pPr lvl="1"/>
            <a:r>
              <a:rPr lang="zh-CN" altLang="en-US" dirty="0"/>
              <a:t>光片正入射</a:t>
            </a:r>
            <a:r>
              <a:rPr lang="en-US" altLang="zh-CN" dirty="0"/>
              <a:t>/</a:t>
            </a:r>
            <a:r>
              <a:rPr lang="zh-CN" altLang="en-US" dirty="0"/>
              <a:t>斜入射</a:t>
            </a:r>
            <a:endParaRPr lang="en-US" altLang="zh-CN" dirty="0"/>
          </a:p>
          <a:p>
            <a:pPr lvl="1"/>
            <a:r>
              <a:rPr lang="zh-CN" altLang="en-US" dirty="0"/>
              <a:t>超表面的设计方案（满足纵向分辨率要求）</a:t>
            </a:r>
            <a:endParaRPr lang="en-US" altLang="zh-CN" dirty="0"/>
          </a:p>
          <a:p>
            <a:pPr lvl="1"/>
            <a:r>
              <a:rPr lang="zh-CN" altLang="en-US" dirty="0"/>
              <a:t>光纤可否产生期望的工作距和视场</a:t>
            </a:r>
            <a:endParaRPr lang="en-US" altLang="zh-CN" dirty="0"/>
          </a:p>
          <a:p>
            <a:pPr lvl="1"/>
            <a:r>
              <a:rPr lang="zh-CN" altLang="en-US" dirty="0"/>
              <a:t>能否实现操纵光纤进行扫描？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探测光路</a:t>
            </a:r>
            <a:endParaRPr lang="en-US" altLang="zh-CN" dirty="0"/>
          </a:p>
          <a:p>
            <a:pPr lvl="1"/>
            <a:r>
              <a:rPr lang="zh-CN" altLang="en-US" dirty="0"/>
              <a:t>是否使用已有的显微镜系统？</a:t>
            </a:r>
            <a:endParaRPr lang="en-US" altLang="zh-CN" dirty="0"/>
          </a:p>
          <a:p>
            <a:pPr lvl="1"/>
            <a:r>
              <a:rPr lang="zh-CN" altLang="en-US" dirty="0"/>
              <a:t>工作距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其他</a:t>
            </a:r>
            <a:endParaRPr lang="en-US" altLang="zh-CN" dirty="0"/>
          </a:p>
          <a:p>
            <a:pPr lvl="1"/>
            <a:r>
              <a:rPr lang="zh-CN" altLang="en-US" dirty="0"/>
              <a:t>样本室封闭</a:t>
            </a:r>
            <a:r>
              <a:rPr lang="en-US" altLang="zh-CN" dirty="0"/>
              <a:t>/</a:t>
            </a:r>
            <a:r>
              <a:rPr lang="zh-CN" altLang="en-US" dirty="0"/>
              <a:t>开放</a:t>
            </a:r>
            <a:endParaRPr lang="en-US" altLang="zh-CN" dirty="0"/>
          </a:p>
          <a:p>
            <a:pPr lvl="1"/>
            <a:r>
              <a:rPr lang="zh-CN" altLang="en-US" dirty="0"/>
              <a:t>扫描方案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331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2805</TotalTime>
  <Words>654</Words>
  <Application>Microsoft Office PowerPoint</Application>
  <PresentationFormat>宽屏</PresentationFormat>
  <Paragraphs>218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微软雅黑</vt:lpstr>
      <vt:lpstr>Arial</vt:lpstr>
      <vt:lpstr>Cambria Math</vt:lpstr>
      <vt:lpstr>Office 主题​​</vt:lpstr>
      <vt:lpstr>SPIM系统设计，part 1</vt:lpstr>
      <vt:lpstr>需求分析</vt:lpstr>
      <vt:lpstr>使用光纤形成光片</vt:lpstr>
      <vt:lpstr>2. 兼容已有系统</vt:lpstr>
      <vt:lpstr>3. 性能要求</vt:lpstr>
      <vt:lpstr>典型值</vt:lpstr>
      <vt:lpstr>3.1 照明光路设计</vt:lpstr>
      <vt:lpstr>3.5 探测光路设计</vt:lpstr>
      <vt:lpstr>问题汇总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整理： 已有LSFM图像处理方案</dc:title>
  <dc:creator>dada</dc:creator>
  <cp:lastModifiedBy>dada</cp:lastModifiedBy>
  <cp:revision>81</cp:revision>
  <dcterms:created xsi:type="dcterms:W3CDTF">2019-04-05T05:48:18Z</dcterms:created>
  <dcterms:modified xsi:type="dcterms:W3CDTF">2019-06-13T08:25:32Z</dcterms:modified>
</cp:coreProperties>
</file>