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74" r:id="rId9"/>
    <p:sldId id="265" r:id="rId10"/>
    <p:sldId id="266" r:id="rId11"/>
    <p:sldId id="267" r:id="rId12"/>
    <p:sldId id="268" r:id="rId13"/>
    <p:sldId id="270" r:id="rId14"/>
    <p:sldId id="27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20BFD-C71F-40CB-931B-FC7E5FAABDB3}" type="datetimeFigureOut">
              <a:rPr lang="zh-CN" altLang="en-US" smtClean="0"/>
              <a:t>2019.10.11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189DF-3124-4FD1-B088-03E83B82E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201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2B7F4-622C-4329-B71C-0859D531D0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F2E8BE-7473-4205-8609-1FDFA42AEF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b"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name, time</a:t>
            </a:r>
          </a:p>
        </p:txBody>
      </p:sp>
    </p:spTree>
    <p:extLst>
      <p:ext uri="{BB962C8B-B14F-4D97-AF65-F5344CB8AC3E}">
        <p14:creationId xmlns:p14="http://schemas.microsoft.com/office/powerpoint/2010/main" val="367125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EAAB5729-E65D-47C7-82AA-5BAF3267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8876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10748"/>
            <a:ext cx="5257800" cy="5144494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11CCD648-C67F-480C-A8A7-4E480630A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7179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629011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323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43DF22-38DD-42C9-B555-52D2CC54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A4C929-EB7F-4965-9983-CE5E0D539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10748"/>
            <a:ext cx="10515600" cy="5144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446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hyperlink" Target="https://www.youtube.com/watch?v=3JQ3hYko51Y" TargetMode="Externa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5320C-95D3-4659-AEEB-8EBC571BF3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光纤透镜</a:t>
            </a:r>
            <a:r>
              <a:rPr lang="en-US" altLang="zh-CN" dirty="0"/>
              <a:t>, </a:t>
            </a:r>
            <a:r>
              <a:rPr lang="zh-CN" altLang="en-US" dirty="0"/>
              <a:t>神经网络大小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10A323-72B6-473F-90F1-12BB1F989C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5930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1976" y="3071642"/>
            <a:ext cx="2771775" cy="165735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深圳艾孚光电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371BEFC-7128-46C4-B819-8EBE6D04A6B1}"/>
              </a:ext>
            </a:extLst>
          </p:cNvPr>
          <p:cNvSpPr/>
          <p:nvPr/>
        </p:nvSpPr>
        <p:spPr>
          <a:xfrm>
            <a:off x="4390148" y="838546"/>
            <a:ext cx="1705852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efprecise.com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317404"/>
            <a:ext cx="2171700" cy="1371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3735" y="2336454"/>
            <a:ext cx="2181225" cy="1333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25" y="3939145"/>
            <a:ext cx="2162175" cy="13430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3735" y="3920095"/>
            <a:ext cx="2190750" cy="136207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86F77D7-9FF4-475B-A909-7DF123CCDB9E}"/>
              </a:ext>
            </a:extLst>
          </p:cNvPr>
          <p:cNvSpPr txBox="1"/>
          <p:nvPr/>
        </p:nvSpPr>
        <p:spPr>
          <a:xfrm>
            <a:off x="9699010" y="6083429"/>
            <a:ext cx="2492990" cy="774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正在联系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15361621944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9470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676DD-42B4-4C8B-A392-6196CD3075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神经网络典型值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BC2099-85EA-48FA-A50C-C50AFEB5C2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0024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09B4683-EEF1-42FE-8038-AB19BE6F3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057" y="1351836"/>
            <a:ext cx="2085975" cy="1343025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769B6D67-FC96-42A2-A26A-0E2DC9122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Video: Neural Network 3D Simulation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8CA8EE-08D0-4971-94E6-17CE1EC8A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878" y="1348925"/>
            <a:ext cx="2266950" cy="13620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295A5C5-4208-4207-9A7C-DB09768A5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9981" y="1348925"/>
            <a:ext cx="2286000" cy="136207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7DD7502-8A12-43A3-A838-49C05E7D008B}"/>
              </a:ext>
            </a:extLst>
          </p:cNvPr>
          <p:cNvSpPr/>
          <p:nvPr/>
        </p:nvSpPr>
        <p:spPr>
          <a:xfrm>
            <a:off x="3555469" y="6492874"/>
            <a:ext cx="5142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5"/>
              </a:rPr>
              <a:t>https://www.youtube.com/watch?v=3JQ3hYko51Y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0A60221-1E13-4D11-B39D-52BAA0B15F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805" y="3429000"/>
            <a:ext cx="3342477" cy="275820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EDC738B-3A10-43DA-B13E-B598EEA779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0816" y="3429001"/>
            <a:ext cx="3291875" cy="27582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7CFAEF2-23D3-4771-980D-4ED076ADFB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32208" y="3430362"/>
            <a:ext cx="2921592" cy="275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79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4FBF3BC-D5EB-41AB-8E77-FE6B2405C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33" y="1984881"/>
            <a:ext cx="5952067" cy="1274785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input vector: 30000 – 200000</a:t>
            </a:r>
          </a:p>
          <a:p>
            <a:r>
              <a:rPr lang="en-US" altLang="zh-CN" sz="2000" dirty="0"/>
              <a:t>size of hidden layer: 30 – 500</a:t>
            </a:r>
          </a:p>
          <a:p>
            <a:r>
              <a:rPr lang="en-US" altLang="zh-CN" sz="2000" dirty="0"/>
              <a:t>starting learning rate: 0.1</a:t>
            </a:r>
            <a:endParaRPr lang="zh-CN" altLang="en-US" sz="2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99ACCD2-F319-4164-A8A2-2522CCD61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33" y="365126"/>
            <a:ext cx="4047067" cy="946840"/>
          </a:xfrm>
        </p:spPr>
        <p:txBody>
          <a:bodyPr>
            <a:noAutofit/>
          </a:bodyPr>
          <a:lstStyle/>
          <a:p>
            <a:r>
              <a:rPr lang="en-US" altLang="zh-CN" sz="1800" dirty="0"/>
              <a:t>Recurrent neural network based language model</a:t>
            </a:r>
            <a:endParaRPr lang="zh-CN" altLang="en-US" sz="1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08E790B-A98A-43E5-BFA7-AD5596C74B1F}"/>
              </a:ext>
            </a:extLst>
          </p:cNvPr>
          <p:cNvSpPr txBox="1"/>
          <p:nvPr/>
        </p:nvSpPr>
        <p:spPr>
          <a:xfrm>
            <a:off x="0" y="6627168"/>
            <a:ext cx="4891083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https://www.isca-speech.org/archive/interspeech_2010/i10_1045.html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F89798ED-D93F-477F-9119-F238F3CFA577}"/>
              </a:ext>
            </a:extLst>
          </p:cNvPr>
          <p:cNvSpPr txBox="1">
            <a:spLocks/>
          </p:cNvSpPr>
          <p:nvPr/>
        </p:nvSpPr>
        <p:spPr>
          <a:xfrm>
            <a:off x="5630333" y="365126"/>
            <a:ext cx="5952067" cy="9468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1800" dirty="0"/>
              <a:t>Long Short-Term Memory Recurrent Neural Network Architectures for Large Scale Acoustic Modeling </a:t>
            </a:r>
            <a:endParaRPr lang="zh-CN" altLang="en-US" sz="1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C525B69-BD61-44D0-A0D0-59F690B8B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267" y="1792067"/>
            <a:ext cx="3031671" cy="2135950"/>
          </a:xfrm>
          <a:prstGeom prst="rect">
            <a:avLst/>
          </a:prstGeom>
        </p:spPr>
      </p:pic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F8FE1CB8-C6D3-4369-916C-D58E6D2F7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586" y="2150429"/>
            <a:ext cx="3400425" cy="141922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998AEB1-1A60-4736-A99A-45E3C2E10810}"/>
              </a:ext>
            </a:extLst>
          </p:cNvPr>
          <p:cNvSpPr txBox="1"/>
          <p:nvPr/>
        </p:nvSpPr>
        <p:spPr>
          <a:xfrm>
            <a:off x="4782820" y="3988510"/>
            <a:ext cx="326898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Experiments with LSTM and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LSTMP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architectures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EAF102F-C681-471C-BB45-10B6E6CEB0C6}"/>
              </a:ext>
            </a:extLst>
          </p:cNvPr>
          <p:cNvCxnSpPr/>
          <p:nvPr/>
        </p:nvCxnSpPr>
        <p:spPr>
          <a:xfrm>
            <a:off x="4521200" y="237067"/>
            <a:ext cx="0" cy="6383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D623BA68-C3E7-4389-8F93-0695E054E42C}"/>
              </a:ext>
            </a:extLst>
          </p:cNvPr>
          <p:cNvSpPr/>
          <p:nvPr/>
        </p:nvSpPr>
        <p:spPr>
          <a:xfrm>
            <a:off x="8175667" y="4085459"/>
            <a:ext cx="3916265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Experiments with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LSTMP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architectures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6CD58B7-4BCB-4D5A-9B5F-18E383A1AD0A}"/>
              </a:ext>
            </a:extLst>
          </p:cNvPr>
          <p:cNvSpPr txBox="1"/>
          <p:nvPr/>
        </p:nvSpPr>
        <p:spPr>
          <a:xfrm>
            <a:off x="6160824" y="6620933"/>
            <a:ext cx="4891083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https://www.isca-speech.org/archive/interspeech_2014/i14_0338.html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88BE3BA-9BF3-408A-9052-A130560B3B5C}"/>
              </a:ext>
            </a:extLst>
          </p:cNvPr>
          <p:cNvSpPr txBox="1"/>
          <p:nvPr/>
        </p:nvSpPr>
        <p:spPr>
          <a:xfrm>
            <a:off x="4900246" y="4887496"/>
            <a:ext cx="3533340" cy="930511"/>
          </a:xfrm>
          <a:prstGeom prst="rect">
            <a:avLst/>
          </a:prstGeom>
          <a:noFill/>
          <a:ln>
            <a:solidFill>
              <a:srgbClr val="003399"/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C: number of memory cells </a:t>
            </a:r>
          </a:p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P: number of recurrent projection units</a:t>
            </a:r>
          </a:p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N: total number of parameters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9162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95CD6D9-F3EC-4757-BB59-29EC7248F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867" y="4820391"/>
            <a:ext cx="6002865" cy="1225726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1-of-K coding (K: number of words in the vocabulary)</a:t>
            </a:r>
          </a:p>
          <a:p>
            <a:r>
              <a:rPr lang="en-US" altLang="zh-CN" sz="1600" dirty="0"/>
              <a:t>150 hidden nodes corresponds to 7.6 M parameters</a:t>
            </a:r>
          </a:p>
          <a:p>
            <a:r>
              <a:rPr lang="en-US" altLang="zh-CN" sz="1600" dirty="0"/>
              <a:t>350 hidden nodes corresponds to 7.1 M parameters</a:t>
            </a:r>
            <a:endParaRPr lang="zh-CN" altLang="en-US" sz="16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FD8858C-5CAF-4CB9-9C7C-D9323EA60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4" y="394418"/>
            <a:ext cx="6002866" cy="946840"/>
          </a:xfrm>
        </p:spPr>
        <p:txBody>
          <a:bodyPr>
            <a:noAutofit/>
          </a:bodyPr>
          <a:lstStyle/>
          <a:p>
            <a:r>
              <a:rPr lang="en-US" altLang="zh-CN" sz="1800" dirty="0"/>
              <a:t>LSTM Neural Networks for Language Modeling</a:t>
            </a:r>
            <a:endParaRPr lang="zh-CN" altLang="en-US" sz="1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7D2478-3DEB-4FE1-834C-EFD5535F0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117" y="1424746"/>
            <a:ext cx="3714750" cy="29813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49069FD-104C-40B1-AADA-1534C47C36AA}"/>
              </a:ext>
            </a:extLst>
          </p:cNvPr>
          <p:cNvSpPr txBox="1"/>
          <p:nvPr/>
        </p:nvSpPr>
        <p:spPr>
          <a:xfrm>
            <a:off x="649025" y="6613318"/>
            <a:ext cx="4891083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https://www.isca-speech.org/archive/interspeech_2012/i12_0194.html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9656890C-5B41-44DB-AF96-BCADB224CC16}"/>
              </a:ext>
            </a:extLst>
          </p:cNvPr>
          <p:cNvSpPr txBox="1">
            <a:spLocks/>
          </p:cNvSpPr>
          <p:nvPr/>
        </p:nvSpPr>
        <p:spPr>
          <a:xfrm>
            <a:off x="6095999" y="365126"/>
            <a:ext cx="5909733" cy="9468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1800" dirty="0"/>
              <a:t>TTS Synthesis with Bidirectional LSTM based Recurrent Neural Networks</a:t>
            </a:r>
            <a:endParaRPr lang="zh-CN" altLang="en-US" sz="1800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74FBA42-107E-44B9-8F53-C1C684D594E8}"/>
              </a:ext>
            </a:extLst>
          </p:cNvPr>
          <p:cNvCxnSpPr/>
          <p:nvPr/>
        </p:nvCxnSpPr>
        <p:spPr>
          <a:xfrm>
            <a:off x="5740400" y="310930"/>
            <a:ext cx="0" cy="6394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1ED1461A-CC8B-4816-9A21-A2A012494EF7}"/>
              </a:ext>
            </a:extLst>
          </p:cNvPr>
          <p:cNvSpPr txBox="1">
            <a:spLocks/>
          </p:cNvSpPr>
          <p:nvPr/>
        </p:nvSpPr>
        <p:spPr>
          <a:xfrm>
            <a:off x="6282265" y="1502281"/>
            <a:ext cx="5537200" cy="445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input feature vector: 355 dimensions</a:t>
            </a:r>
            <a:endParaRPr lang="zh-CN" altLang="en-US" sz="20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4E6265A-739C-4933-8563-46255CB27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693" y="1988013"/>
            <a:ext cx="5257800" cy="405810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0170991-9C5D-4C32-A26D-469F77217AC2}"/>
              </a:ext>
            </a:extLst>
          </p:cNvPr>
          <p:cNvSpPr txBox="1"/>
          <p:nvPr/>
        </p:nvSpPr>
        <p:spPr>
          <a:xfrm>
            <a:off x="6605323" y="6613318"/>
            <a:ext cx="4891083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https://www.isca-speech.org/archive/interspeech_2014/i14_1964.html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9842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4E4608B-2960-4A84-86F3-9FB8F44F0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highpak.com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西安盛佳光电 </a:t>
            </a:r>
            <a:r>
              <a:rPr lang="en-US" altLang="zh-CN" dirty="0"/>
              <a:t>(raysung.cn/</a:t>
            </a:r>
            <a:r>
              <a:rPr lang="en-US" altLang="zh-CN" dirty="0" err="1"/>
              <a:t>cn</a:t>
            </a:r>
            <a:r>
              <a:rPr lang="en-US" altLang="zh-CN" dirty="0"/>
              <a:t>/)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苏州波弗光电</a:t>
            </a:r>
            <a:r>
              <a:rPr lang="en-US" altLang="zh-CN" dirty="0"/>
              <a:t>(bonphot.com)</a:t>
            </a:r>
          </a:p>
          <a:p>
            <a:r>
              <a:rPr lang="en-US" altLang="zh-CN" dirty="0"/>
              <a:t>4. </a:t>
            </a:r>
            <a:r>
              <a:rPr lang="en-US" altLang="zh-CN" dirty="0" err="1"/>
              <a:t>IDIL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深圳艾孚光电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4F89418-C717-40D0-910B-6412B5BC8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Lensed fiber (</a:t>
            </a:r>
            <a:r>
              <a:rPr lang="zh-CN" altLang="en-US" dirty="0"/>
              <a:t>光纤透镜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65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4F7CC69-A121-4C1D-8B65-404145076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49"/>
            <a:ext cx="10515600" cy="946840"/>
          </a:xfrm>
          <a:ln>
            <a:solidFill>
              <a:srgbClr val="003399"/>
            </a:solidFill>
          </a:ln>
        </p:spPr>
        <p:txBody>
          <a:bodyPr>
            <a:normAutofit/>
          </a:bodyPr>
          <a:lstStyle/>
          <a:p>
            <a:r>
              <a:rPr lang="en-US" altLang="zh-CN" sz="2000" dirty="0"/>
              <a:t>Lensed fiber , lensed fiber assembly, and fiber array are available in single mode, PM fiber, D-shape fiber and multi mode fiber; in conical, wedge, angle and other customer tip shapes with/without AR coating.</a:t>
            </a:r>
            <a:endParaRPr lang="zh-CN" altLang="en-US" sz="2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BDD85A3-FB73-4714-92DB-81C9AE3BF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Highpak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CB2197-37EC-4097-8985-24CD718CA785}"/>
              </a:ext>
            </a:extLst>
          </p:cNvPr>
          <p:cNvSpPr txBox="1"/>
          <p:nvPr/>
        </p:nvSpPr>
        <p:spPr>
          <a:xfrm>
            <a:off x="3329796" y="838546"/>
            <a:ext cx="249933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highpak.com/fibre.html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039C0B3-D08B-4CF2-9D69-D9425D3A3F9E}"/>
              </a:ext>
            </a:extLst>
          </p:cNvPr>
          <p:cNvSpPr/>
          <p:nvPr/>
        </p:nvSpPr>
        <p:spPr>
          <a:xfrm>
            <a:off x="4701900" y="6516368"/>
            <a:ext cx="2788199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highpak.com/fibre.html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8FC9822-FFFC-4E64-B6DE-E362FB469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796" y="2748184"/>
            <a:ext cx="2430279" cy="194573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FAF087F-4D4D-4A23-A291-937D8E4F7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24" y="4721613"/>
            <a:ext cx="2522538" cy="17538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B637220-2E89-4250-BCDB-F7365387B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871" y="4722874"/>
            <a:ext cx="2819722" cy="168639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E5E9623-C8A4-4810-BBC5-A2A8794F14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656" y="2748184"/>
            <a:ext cx="2430279" cy="1771221"/>
          </a:xfrm>
          <a:prstGeom prst="rect">
            <a:avLst/>
          </a:prstGeom>
        </p:spPr>
      </p:pic>
      <p:sp>
        <p:nvSpPr>
          <p:cNvPr id="11" name="内容占位符 1">
            <a:extLst>
              <a:ext uri="{FF2B5EF4-FFF2-40B4-BE49-F238E27FC236}">
                <a16:creationId xmlns:a16="http://schemas.microsoft.com/office/drawing/2014/main" id="{04A7245A-A7A2-4098-8399-C5051D99B269}"/>
              </a:ext>
            </a:extLst>
          </p:cNvPr>
          <p:cNvSpPr txBox="1">
            <a:spLocks/>
          </p:cNvSpPr>
          <p:nvPr/>
        </p:nvSpPr>
        <p:spPr>
          <a:xfrm>
            <a:off x="6431927" y="2748184"/>
            <a:ext cx="4921872" cy="1945738"/>
          </a:xfrm>
          <a:prstGeom prst="rect">
            <a:avLst/>
          </a:prstGeom>
          <a:ln>
            <a:solidFill>
              <a:srgbClr val="003399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类别</a:t>
            </a:r>
            <a:endParaRPr lang="en-US" altLang="zh-CN" sz="18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 sz="1800" dirty="0"/>
              <a:t>Lensed </a:t>
            </a:r>
            <a:r>
              <a:rPr lang="en-US" altLang="zh-CN" sz="1800" dirty="0" err="1"/>
              <a:t>Fibre</a:t>
            </a:r>
            <a:r>
              <a:rPr lang="en-US" altLang="zh-CN" sz="1800" dirty="0"/>
              <a:t> / Metalized </a:t>
            </a:r>
            <a:r>
              <a:rPr lang="en-US" altLang="zh-CN" sz="1800" dirty="0" err="1"/>
              <a:t>Fibre</a:t>
            </a:r>
            <a:endParaRPr lang="en-US" altLang="zh-CN" sz="18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 sz="1800" dirty="0"/>
              <a:t>Long-focus Lensed </a:t>
            </a:r>
            <a:r>
              <a:rPr lang="en-US" altLang="zh-CN" sz="1800" dirty="0" err="1"/>
              <a:t>Fibre</a:t>
            </a:r>
            <a:r>
              <a:rPr lang="en-US" altLang="zh-CN" sz="1800" dirty="0"/>
              <a:t> / Metalized </a:t>
            </a:r>
            <a:r>
              <a:rPr lang="en-US" altLang="zh-CN" sz="1800" dirty="0" err="1"/>
              <a:t>Fibre</a:t>
            </a:r>
            <a:endParaRPr lang="en-US" altLang="zh-CN" sz="18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 sz="1800" dirty="0"/>
              <a:t>Cylindrical Lensed/Wedged </a:t>
            </a:r>
            <a:r>
              <a:rPr lang="en-US" altLang="zh-CN" sz="1800" dirty="0" err="1"/>
              <a:t>Fibre</a:t>
            </a:r>
            <a:endParaRPr lang="en-US" altLang="zh-CN" sz="18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 sz="1800" dirty="0"/>
              <a:t>Angle Polished </a:t>
            </a:r>
            <a:r>
              <a:rPr lang="en-US" altLang="zh-CN" sz="1800" dirty="0" err="1"/>
              <a:t>Fibre</a:t>
            </a:r>
            <a:r>
              <a:rPr lang="en-US" altLang="zh-CN" sz="1800" dirty="0"/>
              <a:t> (0~10° or 30 - 50°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DFD23BB-E6F0-4E94-A2D3-EF10BB0622E3}"/>
              </a:ext>
            </a:extLst>
          </p:cNvPr>
          <p:cNvSpPr txBox="1"/>
          <p:nvPr/>
        </p:nvSpPr>
        <p:spPr>
          <a:xfrm>
            <a:off x="2795469" y="4129171"/>
            <a:ext cx="39466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782CB99-001F-453B-B806-FCFD8A171474}"/>
              </a:ext>
            </a:extLst>
          </p:cNvPr>
          <p:cNvSpPr txBox="1"/>
          <p:nvPr/>
        </p:nvSpPr>
        <p:spPr>
          <a:xfrm>
            <a:off x="5282674" y="4241482"/>
            <a:ext cx="39466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4EFAD35-90A9-4E9D-9A4A-E70B2C86C3A7}"/>
              </a:ext>
            </a:extLst>
          </p:cNvPr>
          <p:cNvSpPr txBox="1"/>
          <p:nvPr/>
        </p:nvSpPr>
        <p:spPr>
          <a:xfrm>
            <a:off x="2827903" y="6085214"/>
            <a:ext cx="39466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C3426A0-B439-412C-B727-A9220B6DB848}"/>
              </a:ext>
            </a:extLst>
          </p:cNvPr>
          <p:cNvSpPr txBox="1"/>
          <p:nvPr/>
        </p:nvSpPr>
        <p:spPr>
          <a:xfrm>
            <a:off x="5701341" y="5936846"/>
            <a:ext cx="39466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5EA2DA4-AF45-4EDA-A519-608A02311BD0}"/>
              </a:ext>
            </a:extLst>
          </p:cNvPr>
          <p:cNvSpPr/>
          <p:nvPr/>
        </p:nvSpPr>
        <p:spPr>
          <a:xfrm>
            <a:off x="10659208" y="6454782"/>
            <a:ext cx="1532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未回复</a:t>
            </a:r>
          </a:p>
        </p:txBody>
      </p:sp>
    </p:spTree>
    <p:extLst>
      <p:ext uri="{BB962C8B-B14F-4D97-AF65-F5344CB8AC3E}">
        <p14:creationId xmlns:p14="http://schemas.microsoft.com/office/powerpoint/2010/main" val="3719846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A894E2C-6D51-4512-8B65-C14AA19A0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b="1" dirty="0">
                <a:latin typeface="微软雅黑" panose="020B0503020204020204" pitchFamily="34" charset="-122"/>
              </a:rPr>
              <a:t>可能需要提供的参数</a:t>
            </a:r>
            <a:r>
              <a:rPr lang="zh-CN" altLang="zh-CN" sz="2000" b="1" dirty="0">
                <a:latin typeface="微软雅黑" panose="020B0503020204020204" pitchFamily="34" charset="-122"/>
              </a:rPr>
              <a:t>:</a:t>
            </a:r>
            <a:endParaRPr lang="en-US" altLang="zh-CN" sz="2000" b="1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b="1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b="1" dirty="0">
              <a:latin typeface="微软雅黑" panose="020B0503020204020204" pitchFamily="34" charset="-122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zh-CN" sz="2000" dirty="0">
                <a:latin typeface="微软雅黑" panose="020B0503020204020204" pitchFamily="34" charset="-122"/>
              </a:rPr>
              <a:t>Wavelength, type of fib</a:t>
            </a:r>
            <a:r>
              <a:rPr lang="en-US" altLang="zh-CN" sz="2000" dirty="0" err="1">
                <a:latin typeface="微软雅黑" panose="020B0503020204020204" pitchFamily="34" charset="-122"/>
              </a:rPr>
              <a:t>er</a:t>
            </a:r>
            <a:r>
              <a:rPr lang="zh-CN" altLang="zh-CN" sz="2000" dirty="0">
                <a:latin typeface="微软雅黑" panose="020B0503020204020204" pitchFamily="34" charset="-122"/>
              </a:rPr>
              <a:t>, single more or multi-mode fib</a:t>
            </a:r>
            <a:r>
              <a:rPr lang="en-US" altLang="zh-CN" sz="2000" dirty="0" err="1">
                <a:latin typeface="微软雅黑" panose="020B0503020204020204" pitchFamily="34" charset="-122"/>
              </a:rPr>
              <a:t>er</a:t>
            </a:r>
            <a:r>
              <a:rPr lang="zh-CN" altLang="zh-CN" sz="2000" dirty="0">
                <a:latin typeface="微软雅黑" panose="020B0503020204020204" pitchFamily="34" charset="-122"/>
              </a:rPr>
              <a:t>?  e.g. SFM-28,or PM1300, HI1060, etc.</a:t>
            </a:r>
            <a:r>
              <a:rPr lang="en-US" altLang="zh-CN" sz="2000" dirty="0">
                <a:latin typeface="微软雅黑" panose="020B0503020204020204" pitchFamily="34" charset="-122"/>
              </a:rPr>
              <a:t> (</a:t>
            </a:r>
            <a:r>
              <a:rPr lang="zh-CN" altLang="en-US" sz="2000" dirty="0">
                <a:latin typeface="微软雅黑" panose="020B0503020204020204" pitchFamily="34" charset="-122"/>
              </a:rPr>
              <a:t>波长</a:t>
            </a:r>
            <a:r>
              <a:rPr lang="en-US" altLang="zh-CN" sz="2000" dirty="0">
                <a:latin typeface="微软雅黑" panose="020B0503020204020204" pitchFamily="34" charset="-122"/>
              </a:rPr>
              <a:t>, </a:t>
            </a:r>
            <a:r>
              <a:rPr lang="zh-CN" altLang="en-US" sz="2000" dirty="0">
                <a:latin typeface="微软雅黑" panose="020B0503020204020204" pitchFamily="34" charset="-122"/>
              </a:rPr>
              <a:t>光纤类型</a:t>
            </a:r>
            <a:r>
              <a:rPr lang="en-US" altLang="zh-CN" sz="2000" dirty="0">
                <a:latin typeface="微软雅黑" panose="020B0503020204020204" pitchFamily="34" charset="-122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zh-CN" altLang="zh-CN" sz="2000" dirty="0">
              <a:latin typeface="微软雅黑" panose="020B0503020204020204" pitchFamily="34" charset="-122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zh-CN" altLang="zh-CN" sz="2000" dirty="0">
                <a:latin typeface="微软雅黑" panose="020B0503020204020204" pitchFamily="34" charset="-122"/>
              </a:rPr>
              <a:t>Type of lens:  conical, wedge/cylindrical lens, or  angled cylindrical lens, etc.</a:t>
            </a:r>
            <a:r>
              <a:rPr lang="en-US" altLang="zh-CN" sz="2000" dirty="0">
                <a:latin typeface="微软雅黑" panose="020B0503020204020204" pitchFamily="34" charset="-122"/>
              </a:rPr>
              <a:t> (</a:t>
            </a:r>
            <a:r>
              <a:rPr lang="zh-CN" altLang="en-US" sz="2000" dirty="0">
                <a:latin typeface="微软雅黑" panose="020B0503020204020204" pitchFamily="34" charset="-122"/>
              </a:rPr>
              <a:t>镜头类型</a:t>
            </a:r>
            <a:r>
              <a:rPr lang="en-US" altLang="zh-CN" sz="2000" dirty="0">
                <a:latin typeface="微软雅黑" panose="020B0503020204020204" pitchFamily="34" charset="-122"/>
              </a:rPr>
              <a:t>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endParaRPr lang="zh-CN" altLang="zh-CN" sz="2000" dirty="0">
              <a:latin typeface="微软雅黑" panose="020B0503020204020204" pitchFamily="34" charset="-122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zh-CN" altLang="zh-CN" sz="2000" dirty="0">
                <a:latin typeface="微软雅黑" panose="020B0503020204020204" pitchFamily="34" charset="-122"/>
              </a:rPr>
              <a:t>Radius or lens, or far-field angle, or spot size</a:t>
            </a:r>
            <a:r>
              <a:rPr lang="en-US" altLang="zh-CN" sz="2000" dirty="0">
                <a:latin typeface="微软雅黑" panose="020B0503020204020204" pitchFamily="34" charset="-122"/>
              </a:rPr>
              <a:t>. (</a:t>
            </a:r>
            <a:r>
              <a:rPr lang="zh-CN" altLang="en-US" sz="2000" dirty="0">
                <a:latin typeface="微软雅黑" panose="020B0503020204020204" pitchFamily="34" charset="-122"/>
              </a:rPr>
              <a:t>半径或透镜</a:t>
            </a:r>
            <a:r>
              <a:rPr lang="en-US" altLang="zh-CN" sz="2000" dirty="0">
                <a:latin typeface="微软雅黑" panose="020B0503020204020204" pitchFamily="34" charset="-122"/>
              </a:rPr>
              <a:t>, </a:t>
            </a:r>
            <a:r>
              <a:rPr lang="zh-CN" altLang="en-US" sz="2000" dirty="0">
                <a:latin typeface="微软雅黑" panose="020B0503020204020204" pitchFamily="34" charset="-122"/>
              </a:rPr>
              <a:t>远视场角</a:t>
            </a:r>
            <a:r>
              <a:rPr lang="en-US" altLang="zh-CN" sz="2000" dirty="0">
                <a:latin typeface="微软雅黑" panose="020B0503020204020204" pitchFamily="34" charset="-122"/>
              </a:rPr>
              <a:t>, </a:t>
            </a:r>
            <a:r>
              <a:rPr lang="zh-CN" altLang="en-US" sz="2000" dirty="0">
                <a:latin typeface="微软雅黑" panose="020B0503020204020204" pitchFamily="34" charset="-122"/>
              </a:rPr>
              <a:t>光斑大小等光学参数</a:t>
            </a:r>
            <a:r>
              <a:rPr lang="en-US" altLang="zh-CN" sz="2000" dirty="0">
                <a:latin typeface="微软雅黑" panose="020B0503020204020204" pitchFamily="34" charset="-122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endParaRPr lang="zh-CN" altLang="zh-CN" sz="2000" dirty="0">
              <a:latin typeface="微软雅黑" panose="020B0503020204020204" pitchFamily="34" charset="-122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zh-CN" altLang="zh-CN" sz="2000" dirty="0">
                <a:latin typeface="微软雅黑" panose="020B0503020204020204" pitchFamily="34" charset="-122"/>
              </a:rPr>
              <a:t>Stripe length for lensed fib</a:t>
            </a:r>
            <a:r>
              <a:rPr lang="en-US" altLang="zh-CN" sz="2000" dirty="0" err="1">
                <a:latin typeface="微软雅黑" panose="020B0503020204020204" pitchFamily="34" charset="-122"/>
              </a:rPr>
              <a:t>er</a:t>
            </a:r>
            <a:r>
              <a:rPr lang="zh-CN" altLang="zh-CN" sz="2000" dirty="0">
                <a:latin typeface="微软雅黑" panose="020B0503020204020204" pitchFamily="34" charset="-122"/>
              </a:rPr>
              <a:t>, dimension of fib</a:t>
            </a:r>
            <a:r>
              <a:rPr lang="en-US" altLang="zh-CN" sz="2000" dirty="0" err="1">
                <a:latin typeface="微软雅黑" panose="020B0503020204020204" pitchFamily="34" charset="-122"/>
              </a:rPr>
              <a:t>er</a:t>
            </a:r>
            <a:r>
              <a:rPr lang="zh-CN" altLang="zh-CN" sz="2000" dirty="0">
                <a:latin typeface="微软雅黑" panose="020B0503020204020204" pitchFamily="34" charset="-122"/>
              </a:rPr>
              <a:t> assembly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endParaRPr lang="zh-CN" altLang="zh-CN" sz="2000" dirty="0">
              <a:latin typeface="微软雅黑" panose="020B0503020204020204" pitchFamily="34" charset="-122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r>
              <a:rPr lang="zh-CN" altLang="zh-CN" sz="2000" dirty="0">
                <a:latin typeface="微软雅黑" panose="020B0503020204020204" pitchFamily="34" charset="-122"/>
              </a:rPr>
              <a:t>Total length, connector, AR coating?</a:t>
            </a:r>
            <a:r>
              <a:rPr lang="en-US" altLang="zh-CN" sz="2000" dirty="0">
                <a:latin typeface="微软雅黑" panose="020B0503020204020204" pitchFamily="34" charset="-122"/>
              </a:rPr>
              <a:t> (</a:t>
            </a:r>
            <a:r>
              <a:rPr lang="zh-CN" altLang="en-US" sz="2000" dirty="0">
                <a:latin typeface="微软雅黑" panose="020B0503020204020204" pitchFamily="34" charset="-122"/>
              </a:rPr>
              <a:t>总长度等</a:t>
            </a:r>
            <a:r>
              <a:rPr lang="en-US" altLang="zh-CN" sz="2000" dirty="0">
                <a:latin typeface="微软雅黑" panose="020B0503020204020204" pitchFamily="34" charset="-122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endParaRPr lang="zh-CN" altLang="zh-CN" sz="2000" dirty="0">
              <a:latin typeface="微软雅黑" panose="020B0503020204020204" pitchFamily="34" charset="-122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6"/>
            </a:pPr>
            <a:r>
              <a:rPr lang="zh-CN" altLang="zh-CN" sz="2000" dirty="0">
                <a:latin typeface="微软雅黑" panose="020B0503020204020204" pitchFamily="34" charset="-122"/>
              </a:rPr>
              <a:t>Quantity</a:t>
            </a:r>
            <a:r>
              <a:rPr lang="en-US" altLang="zh-CN" sz="2000" dirty="0">
                <a:latin typeface="微软雅黑" panose="020B0503020204020204" pitchFamily="34" charset="-122"/>
              </a:rPr>
              <a:t> (</a:t>
            </a:r>
            <a:r>
              <a:rPr lang="zh-CN" altLang="en-US" sz="2000" dirty="0">
                <a:latin typeface="微软雅黑" panose="020B0503020204020204" pitchFamily="34" charset="-122"/>
              </a:rPr>
              <a:t>数量</a:t>
            </a:r>
            <a:r>
              <a:rPr lang="en-US" altLang="zh-CN" sz="2000" dirty="0">
                <a:latin typeface="微软雅黑" panose="020B0503020204020204" pitchFamily="34" charset="-122"/>
              </a:rPr>
              <a:t>)</a:t>
            </a:r>
            <a:endParaRPr lang="zh-CN" altLang="zh-CN" sz="2000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41644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D4D0292-208E-46EB-8874-F2FB78522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可以实现球形</a:t>
            </a:r>
            <a:r>
              <a:rPr lang="en-US" altLang="zh-CN" dirty="0"/>
              <a:t>, </a:t>
            </a:r>
            <a:r>
              <a:rPr lang="zh-CN" altLang="en-US" dirty="0"/>
              <a:t>锥形</a:t>
            </a:r>
            <a:r>
              <a:rPr lang="en-US" altLang="zh-CN" dirty="0"/>
              <a:t>, </a:t>
            </a:r>
            <a:r>
              <a:rPr lang="zh-CN" altLang="en-US" dirty="0"/>
              <a:t>楔形</a:t>
            </a:r>
            <a:r>
              <a:rPr lang="en-US" altLang="zh-CN" dirty="0"/>
              <a:t>, </a:t>
            </a:r>
            <a:r>
              <a:rPr lang="zh-CN" altLang="en-US" dirty="0"/>
              <a:t>斜楔形</a:t>
            </a:r>
            <a:r>
              <a:rPr lang="en-US" altLang="zh-CN" dirty="0"/>
              <a:t>, </a:t>
            </a:r>
            <a:r>
              <a:rPr lang="zh-CN" altLang="en-US" dirty="0"/>
              <a:t>斜面多种形状</a:t>
            </a:r>
            <a:endParaRPr lang="en-US" altLang="zh-CN" dirty="0"/>
          </a:p>
          <a:p>
            <a:r>
              <a:rPr lang="zh-CN" altLang="en-US" dirty="0"/>
              <a:t>对透镜的光斑</a:t>
            </a:r>
            <a:r>
              <a:rPr lang="en-US" altLang="zh-CN" dirty="0"/>
              <a:t>, </a:t>
            </a:r>
            <a:r>
              <a:rPr lang="zh-CN" altLang="en-US" dirty="0"/>
              <a:t>远场等参数进行测试</a:t>
            </a:r>
            <a:endParaRPr lang="en-US" altLang="zh-CN" dirty="0"/>
          </a:p>
          <a:p>
            <a:r>
              <a:rPr lang="zh-CN" altLang="en-US" dirty="0"/>
              <a:t>额外</a:t>
            </a:r>
            <a:r>
              <a:rPr lang="en-US" altLang="zh-CN" dirty="0"/>
              <a:t>: </a:t>
            </a:r>
            <a:r>
              <a:rPr lang="zh-CN" altLang="en-US" dirty="0"/>
              <a:t>金属化</a:t>
            </a:r>
            <a:r>
              <a:rPr lang="en-US" altLang="zh-CN" dirty="0"/>
              <a:t>, </a:t>
            </a:r>
            <a:r>
              <a:rPr lang="zh-CN" altLang="en-US" dirty="0"/>
              <a:t>镀高反膜</a:t>
            </a:r>
            <a:r>
              <a:rPr lang="en-US" altLang="zh-CN" dirty="0"/>
              <a:t>, FC</a:t>
            </a:r>
            <a:r>
              <a:rPr lang="zh-CN" altLang="en-US" dirty="0"/>
              <a:t>封装</a:t>
            </a:r>
            <a:r>
              <a:rPr lang="en-US" altLang="zh-CN" dirty="0"/>
              <a:t>, </a:t>
            </a:r>
            <a:r>
              <a:rPr lang="zh-CN" altLang="en-US" dirty="0"/>
              <a:t>加光纤光栅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咨询结果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他们的测试工艺是红外波段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可以提供光纤</a:t>
            </a:r>
            <a:r>
              <a:rPr lang="en-US" altLang="zh-CN" dirty="0"/>
              <a:t>, </a:t>
            </a:r>
            <a:r>
              <a:rPr lang="zh-CN" altLang="en-US" dirty="0"/>
              <a:t>我们设计</a:t>
            </a:r>
            <a:r>
              <a:rPr lang="en-US" altLang="zh-CN" dirty="0"/>
              <a:t>, </a:t>
            </a:r>
            <a:r>
              <a:rPr lang="zh-CN" altLang="en-US" dirty="0"/>
              <a:t>按照我们的要求进行加工</a:t>
            </a:r>
            <a:r>
              <a:rPr lang="en-US" altLang="zh-CN" dirty="0"/>
              <a:t>. (</a:t>
            </a:r>
            <a:r>
              <a:rPr lang="zh-CN" altLang="en-US" dirty="0"/>
              <a:t>前提</a:t>
            </a:r>
            <a:r>
              <a:rPr lang="en-US" altLang="zh-CN" dirty="0"/>
              <a:t>: </a:t>
            </a:r>
            <a:r>
              <a:rPr lang="zh-CN" altLang="en-US" dirty="0"/>
              <a:t>光纤规格符合他们机器的要求</a:t>
            </a:r>
            <a:r>
              <a:rPr lang="en-US" altLang="zh-CN" dirty="0"/>
              <a:t>, </a:t>
            </a:r>
            <a:r>
              <a:rPr lang="zh-CN" altLang="en-US" dirty="0"/>
              <a:t>包层是</a:t>
            </a:r>
            <a:r>
              <a:rPr lang="en-US" altLang="zh-CN" dirty="0"/>
              <a:t>250(</a:t>
            </a:r>
            <a:r>
              <a:rPr lang="zh-CN" altLang="en-US" dirty="0"/>
              <a:t>普通的康宁等</a:t>
            </a:r>
            <a:r>
              <a:rPr lang="en-US" altLang="zh-CN" dirty="0"/>
              <a:t>)</a:t>
            </a:r>
            <a:r>
              <a:rPr lang="zh-CN" altLang="en-US" dirty="0"/>
              <a:t>的都可以</a:t>
            </a:r>
            <a:r>
              <a:rPr lang="en-US" altLang="zh-CN" dirty="0"/>
              <a:t>.)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E34E8CB-DDA3-4BAE-95D4-CF68E158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西安盛佳光电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D10DB13-284A-4D30-BE35-314E6860BD49}"/>
              </a:ext>
            </a:extLst>
          </p:cNvPr>
          <p:cNvSpPr/>
          <p:nvPr/>
        </p:nvSpPr>
        <p:spPr>
          <a:xfrm>
            <a:off x="4448682" y="838546"/>
            <a:ext cx="1476686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raysung.cn/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F683B3-44DE-4119-B2EA-AA516DA734C1}"/>
              </a:ext>
            </a:extLst>
          </p:cNvPr>
          <p:cNvSpPr txBox="1"/>
          <p:nvPr/>
        </p:nvSpPr>
        <p:spPr>
          <a:xfrm>
            <a:off x="10096555" y="6484692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191528965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3549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96B591A-872A-4C7C-9C14-9190BBB1F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斜楔形光纤透镜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C5FBF93-CA35-4D11-BDC6-D98507AE0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24" y="1767261"/>
            <a:ext cx="6038861" cy="19242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CA7919E-DD63-4AD7-85A0-47F5054DF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77" y="3691467"/>
            <a:ext cx="6239956" cy="24608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C1BE80C-E4C1-4678-863D-6670AFAB1F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3142"/>
          <a:stretch/>
        </p:blipFill>
        <p:spPr>
          <a:xfrm>
            <a:off x="6646332" y="3691467"/>
            <a:ext cx="4298758" cy="267546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F76C753-3AA1-4232-8A3A-FB70D017FCE0}"/>
              </a:ext>
            </a:extLst>
          </p:cNvPr>
          <p:cNvSpPr/>
          <p:nvPr/>
        </p:nvSpPr>
        <p:spPr>
          <a:xfrm>
            <a:off x="5357657" y="6492874"/>
            <a:ext cx="1476686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raysung.cn/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2F4D943-92B1-4E54-87A8-83414CE239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6332" y="1767261"/>
            <a:ext cx="50673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94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3EACBDB-3BC1-48E8-81B3-9BC230E2B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斜面光纤 </a:t>
            </a:r>
            <a:r>
              <a:rPr lang="en-US" altLang="zh-CN" sz="2000" dirty="0"/>
              <a:t>(1)</a:t>
            </a:r>
          </a:p>
          <a:p>
            <a:r>
              <a:rPr lang="zh-CN" altLang="en-US" sz="2000" dirty="0"/>
              <a:t>大工作距离透镜光纤 </a:t>
            </a:r>
            <a:r>
              <a:rPr lang="en-US" altLang="zh-CN" sz="2000" dirty="0"/>
              <a:t>(2) (3)</a:t>
            </a:r>
          </a:p>
          <a:p>
            <a:r>
              <a:rPr lang="zh-CN" altLang="en-US" sz="2000" dirty="0"/>
              <a:t>锥形透镜单模光纤 </a:t>
            </a:r>
            <a:r>
              <a:rPr lang="en-US" altLang="zh-CN" sz="2000" dirty="0"/>
              <a:t>(4)</a:t>
            </a:r>
          </a:p>
          <a:p>
            <a:endParaRPr lang="en-US" altLang="zh-CN" sz="2000" dirty="0"/>
          </a:p>
          <a:p>
            <a:r>
              <a:rPr lang="zh-CN" altLang="en-US" sz="2000" dirty="0"/>
              <a:t>咨询结果</a:t>
            </a:r>
            <a:r>
              <a:rPr lang="en-US" altLang="zh-CN" sz="2000" dirty="0"/>
              <a:t>:</a:t>
            </a:r>
          </a:p>
          <a:p>
            <a:r>
              <a:rPr lang="zh-CN" altLang="en-US" sz="2000" dirty="0"/>
              <a:t>代理</a:t>
            </a:r>
            <a:r>
              <a:rPr lang="en-US" altLang="zh-CN" sz="2000" dirty="0"/>
              <a:t>, </a:t>
            </a:r>
            <a:r>
              <a:rPr lang="zh-CN" altLang="en-US" sz="2000" dirty="0"/>
              <a:t>网址</a:t>
            </a:r>
            <a:r>
              <a:rPr lang="en-US" altLang="zh-CN" sz="2000" dirty="0"/>
              <a:t>: www.wttechnology.com.</a:t>
            </a:r>
            <a:endParaRPr lang="zh-CN" altLang="en-US" sz="2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0D4B15B-E712-4461-A41B-C90FD4F2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苏州波弗光电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82CCC33-59E2-410F-9A2C-86A648538BF6}"/>
              </a:ext>
            </a:extLst>
          </p:cNvPr>
          <p:cNvSpPr/>
          <p:nvPr/>
        </p:nvSpPr>
        <p:spPr>
          <a:xfrm>
            <a:off x="4513596" y="838546"/>
            <a:ext cx="5138394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http://www.bonphot.com/cp/html/?754.html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D7C5D4-CD5E-4E7A-9976-90AB8A3D0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939" y="1285876"/>
            <a:ext cx="1666699" cy="141512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5E1D94B-5808-442C-829C-8816FD5D1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743" y="1285876"/>
            <a:ext cx="1679278" cy="14151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432C12D-4638-4846-AA2B-AC2AB811B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0126" y="1260535"/>
            <a:ext cx="1698147" cy="142770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2626C2C-796C-407F-99BB-B6E6A83FBF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3378" y="1266825"/>
            <a:ext cx="1672988" cy="142141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3D8FF47-3CA1-484D-86C3-30F5D77B94FC}"/>
              </a:ext>
            </a:extLst>
          </p:cNvPr>
          <p:cNvSpPr txBox="1"/>
          <p:nvPr/>
        </p:nvSpPr>
        <p:spPr>
          <a:xfrm>
            <a:off x="9699010" y="649287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13584890322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6172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25C39E3-93C4-4050-80F5-CBCD49468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48"/>
            <a:ext cx="4115232" cy="5144494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different wavelengths: 405, 677, 860, 980, 1300 - 2000 nm</a:t>
            </a:r>
          </a:p>
          <a:p>
            <a:r>
              <a:rPr lang="en-US" altLang="zh-CN" sz="2400" dirty="0"/>
              <a:t>Manufacturing cycle: 1 – 3 weeks</a:t>
            </a:r>
          </a:p>
          <a:p>
            <a:endParaRPr lang="zh-CN" altLang="en-US" sz="24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8283FCE-938B-4F03-A82C-8936A26C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wttechnology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4501A0-1361-44AD-9364-8F3CE2DFD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520" y="1311966"/>
            <a:ext cx="2838665" cy="53472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595A66A-8A78-46F9-BFC9-984BC22096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431"/>
          <a:stretch/>
        </p:blipFill>
        <p:spPr>
          <a:xfrm>
            <a:off x="5196765" y="838546"/>
            <a:ext cx="3473114" cy="265865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1AA02ED-7482-4F90-8832-D7DDCEB7C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628865"/>
            <a:ext cx="7588348" cy="2667062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84C67AA4-1345-4227-90F4-A4F3BEBF2254}"/>
              </a:ext>
            </a:extLst>
          </p:cNvPr>
          <p:cNvSpPr/>
          <p:nvPr/>
        </p:nvSpPr>
        <p:spPr>
          <a:xfrm>
            <a:off x="7665972" y="5731933"/>
            <a:ext cx="1642533" cy="1439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7FD500-5941-47E2-B04A-3FB4750798DC}"/>
              </a:ext>
            </a:extLst>
          </p:cNvPr>
          <p:cNvSpPr txBox="1"/>
          <p:nvPr/>
        </p:nvSpPr>
        <p:spPr>
          <a:xfrm>
            <a:off x="5347471" y="3183270"/>
            <a:ext cx="110479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光路翻折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6418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9BF9DD8-1A8E-4F76-BEE7-A6A128D46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angle polishing, angle lens (</a:t>
            </a:r>
            <a:r>
              <a:rPr lang="zh-CN" altLang="en-US" dirty="0"/>
              <a:t>角型</a:t>
            </a:r>
            <a:r>
              <a:rPr lang="en-US" altLang="zh-CN" dirty="0"/>
              <a:t>), conical lens (</a:t>
            </a:r>
            <a:r>
              <a:rPr lang="zh-CN" altLang="en-US" dirty="0"/>
              <a:t>圆锥</a:t>
            </a:r>
            <a:r>
              <a:rPr lang="en-US" altLang="zh-CN" dirty="0"/>
              <a:t>), conical lens with flat top, tapered lens, ball lens (</a:t>
            </a:r>
            <a:r>
              <a:rPr lang="zh-CN" altLang="en-US" dirty="0"/>
              <a:t>球状</a:t>
            </a:r>
            <a:r>
              <a:rPr lang="en-US" altLang="zh-CN" dirty="0"/>
              <a:t>), ball lens with large working distance, wedge angle (screw driver) lens (</a:t>
            </a:r>
            <a:r>
              <a:rPr lang="zh-CN" altLang="en-US" dirty="0"/>
              <a:t>楔形</a:t>
            </a:r>
            <a:r>
              <a:rPr lang="en-US" altLang="zh-CN" dirty="0"/>
              <a:t>), prism lens (</a:t>
            </a:r>
            <a:r>
              <a:rPr lang="zh-CN" altLang="en-US" dirty="0"/>
              <a:t>棱镜</a:t>
            </a:r>
            <a:r>
              <a:rPr lang="en-US" altLang="zh-CN" dirty="0"/>
              <a:t>), 8° to 45° face angle lens (</a:t>
            </a:r>
            <a:r>
              <a:rPr lang="zh-CN" altLang="en-US" dirty="0"/>
              <a:t>面角镜</a:t>
            </a:r>
            <a:r>
              <a:rPr lang="en-US" altLang="zh-CN" dirty="0"/>
              <a:t>), graded index(</a:t>
            </a:r>
            <a:r>
              <a:rPr lang="zh-CN" altLang="en-US" dirty="0"/>
              <a:t>折射率渐变</a:t>
            </a:r>
            <a:r>
              <a:rPr lang="en-US" altLang="zh-CN" dirty="0"/>
              <a:t>), cleave(</a:t>
            </a:r>
            <a:r>
              <a:rPr lang="zh-CN" altLang="en-US" dirty="0"/>
              <a:t>劈开</a:t>
            </a:r>
            <a:r>
              <a:rPr lang="en-US" altLang="zh-CN" dirty="0"/>
              <a:t>), splice (</a:t>
            </a:r>
            <a:r>
              <a:rPr lang="zh-CN" altLang="en-US" dirty="0"/>
              <a:t>拼接</a:t>
            </a:r>
            <a:r>
              <a:rPr lang="en-US" altLang="zh-CN" dirty="0"/>
              <a:t>) and others.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1CF4D92-0696-4F6B-BD0A-68B372AC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IDIL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371BEFC-7128-46C4-B819-8EBE6D04A6B1}"/>
              </a:ext>
            </a:extLst>
          </p:cNvPr>
          <p:cNvSpPr/>
          <p:nvPr/>
        </p:nvSpPr>
        <p:spPr>
          <a:xfrm>
            <a:off x="2108020" y="838546"/>
            <a:ext cx="7410105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https://www.idil-fibres-optiques.com/product/end-fiber-shaping/</a:t>
            </a:r>
          </a:p>
        </p:txBody>
      </p:sp>
      <p:pic>
        <p:nvPicPr>
          <p:cNvPr id="1026" name="Picture 2" descr="https://www.idil-fibres-optiques.com/wp-content/uploads/2017/09/End-fiber-shaping-sche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547" y="3453468"/>
            <a:ext cx="38290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121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ct val="90000"/>
          </a:lnSpc>
          <a:spcBef>
            <a:spcPts val="1000"/>
          </a:spcBef>
          <a:defRPr sz="28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2922</TotalTime>
  <Words>663</Words>
  <Application>Microsoft Office PowerPoint</Application>
  <PresentationFormat>宽屏</PresentationFormat>
  <Paragraphs>90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微软雅黑</vt:lpstr>
      <vt:lpstr>Arial</vt:lpstr>
      <vt:lpstr>Times New Roman</vt:lpstr>
      <vt:lpstr>Office 主题​​</vt:lpstr>
      <vt:lpstr>光纤透镜, 神经网络大小</vt:lpstr>
      <vt:lpstr>Lensed fiber (光纤透镜)</vt:lpstr>
      <vt:lpstr>Highpak</vt:lpstr>
      <vt:lpstr>PowerPoint 演示文稿</vt:lpstr>
      <vt:lpstr>西安盛佳光电</vt:lpstr>
      <vt:lpstr>斜楔形光纤透镜</vt:lpstr>
      <vt:lpstr>苏州波弗光电</vt:lpstr>
      <vt:lpstr>wttechnology</vt:lpstr>
      <vt:lpstr>IDIL</vt:lpstr>
      <vt:lpstr>深圳艾孚光电</vt:lpstr>
      <vt:lpstr>神经网络典型值</vt:lpstr>
      <vt:lpstr>Video: Neural Network 3D Simulation</vt:lpstr>
      <vt:lpstr>Recurrent neural network based language model</vt:lpstr>
      <vt:lpstr>LSTM Neural Networks for Language Modeling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整理： 已有LSFM图像处理方案</dc:title>
  <dc:creator>dada</dc:creator>
  <cp:lastModifiedBy>畅 星兆</cp:lastModifiedBy>
  <cp:revision>122</cp:revision>
  <dcterms:created xsi:type="dcterms:W3CDTF">2019-04-05T05:48:18Z</dcterms:created>
  <dcterms:modified xsi:type="dcterms:W3CDTF">2019-10-11T11:51:56Z</dcterms:modified>
</cp:coreProperties>
</file>