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4" r:id="rId9"/>
    <p:sldId id="265" r:id="rId10"/>
    <p:sldId id="266" r:id="rId11"/>
    <p:sldId id="267" r:id="rId12"/>
    <p:sldId id="268" r:id="rId13"/>
    <p:sldId id="270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20BFD-C71F-40CB-931B-FC7E5FAABDB3}" type="datetimeFigureOut">
              <a:rPr lang="zh-CN" altLang="en-US" smtClean="0"/>
              <a:t>2019.10.12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189DF-3124-4FD1-B088-03E83B82E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0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www.youtube.com/watch?v=3JQ3hYko51Y" TargetMode="Externa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5320C-95D3-4659-AEEB-8EBC571BF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光纤透镜</a:t>
            </a:r>
            <a:r>
              <a:rPr lang="en-US" altLang="zh-CN" dirty="0"/>
              <a:t>, </a:t>
            </a:r>
            <a:r>
              <a:rPr lang="zh-CN" altLang="en-US" dirty="0"/>
              <a:t>神经网络大小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0A323-72B6-473F-90F1-12BB1F989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畅星兆  </a:t>
            </a:r>
            <a:r>
              <a:rPr lang="en-US" altLang="zh-CN" dirty="0"/>
              <a:t>2019.10.12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3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1976" y="3071642"/>
            <a:ext cx="2771775" cy="16573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深圳艾孚光电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71BEFC-7128-46C4-B819-8EBE6D04A6B1}"/>
              </a:ext>
            </a:extLst>
          </p:cNvPr>
          <p:cNvSpPr/>
          <p:nvPr/>
        </p:nvSpPr>
        <p:spPr>
          <a:xfrm>
            <a:off x="4390148" y="838546"/>
            <a:ext cx="170585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efprecise.com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17404"/>
            <a:ext cx="2171700" cy="1371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35" y="2336454"/>
            <a:ext cx="2181225" cy="133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5" y="3939145"/>
            <a:ext cx="2162175" cy="1343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735" y="3920095"/>
            <a:ext cx="2190750" cy="13620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6F77D7-9FF4-475B-A909-7DF123CCDB9E}"/>
              </a:ext>
            </a:extLst>
          </p:cNvPr>
          <p:cNvSpPr txBox="1"/>
          <p:nvPr/>
        </p:nvSpPr>
        <p:spPr>
          <a:xfrm>
            <a:off x="9699010" y="6083429"/>
            <a:ext cx="2492990" cy="77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正在联系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15361621944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47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676DD-42B4-4C8B-A392-6196CD307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神经网络典型值</a:t>
            </a:r>
          </a:p>
        </p:txBody>
      </p:sp>
    </p:spTree>
    <p:extLst>
      <p:ext uri="{BB962C8B-B14F-4D97-AF65-F5344CB8AC3E}">
        <p14:creationId xmlns:p14="http://schemas.microsoft.com/office/powerpoint/2010/main" val="176002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9B4683-EEF1-42FE-8038-AB19BE6F3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057" y="1351836"/>
            <a:ext cx="2085975" cy="134302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9B6D67-FC96-42A2-A26A-0E2DC912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Video: Neural Network 3D Simulation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8CA8EE-08D0-4971-94E6-17CE1EC8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78" y="1348925"/>
            <a:ext cx="2266950" cy="1362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95A5C5-4208-4207-9A7C-DB09768A5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981" y="1348925"/>
            <a:ext cx="2286000" cy="1362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7DD7502-8A12-43A3-A838-49C05E7D008B}"/>
              </a:ext>
            </a:extLst>
          </p:cNvPr>
          <p:cNvSpPr/>
          <p:nvPr/>
        </p:nvSpPr>
        <p:spPr>
          <a:xfrm>
            <a:off x="3555469" y="6492874"/>
            <a:ext cx="5142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https://www.youtube.com/watch?v=3JQ3hYko51Y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A60221-1E13-4D11-B39D-52BAA0B15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05" y="3429000"/>
            <a:ext cx="3342477" cy="27582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DC738B-3A10-43DA-B13E-B598EEA77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0816" y="3429001"/>
            <a:ext cx="3291875" cy="27582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CFAEF2-23D3-4771-980D-4ED076ADFB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2208" y="3430362"/>
            <a:ext cx="2921592" cy="27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7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4FBF3BC-D5EB-41AB-8E77-FE6B2405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984881"/>
            <a:ext cx="5952067" cy="127478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input vector: 30000 – 200000</a:t>
            </a:r>
          </a:p>
          <a:p>
            <a:r>
              <a:rPr lang="en-US" altLang="zh-CN" sz="2000" dirty="0"/>
              <a:t>size of hidden layer: 30 – 500</a:t>
            </a:r>
          </a:p>
          <a:p>
            <a:r>
              <a:rPr lang="en-US" altLang="zh-CN" sz="2000" dirty="0"/>
              <a:t>starting learning rate: 0.1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99ACCD2-F319-4164-A8A2-2522CCD6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3" y="365126"/>
            <a:ext cx="4047067" cy="946840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Recurrent neural network based language model</a:t>
            </a:r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8E790B-A98A-43E5-BFA7-AD5596C74B1F}"/>
              </a:ext>
            </a:extLst>
          </p:cNvPr>
          <p:cNvSpPr txBox="1"/>
          <p:nvPr/>
        </p:nvSpPr>
        <p:spPr>
          <a:xfrm>
            <a:off x="0" y="6627168"/>
            <a:ext cx="489108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https://www.isca-speech.org/archive/interspeech_2010/i10_1045.html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F89798ED-D93F-477F-9119-F238F3CFA577}"/>
              </a:ext>
            </a:extLst>
          </p:cNvPr>
          <p:cNvSpPr txBox="1">
            <a:spLocks/>
          </p:cNvSpPr>
          <p:nvPr/>
        </p:nvSpPr>
        <p:spPr>
          <a:xfrm>
            <a:off x="5630333" y="365126"/>
            <a:ext cx="5952067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800" dirty="0"/>
              <a:t>Long Short-Term Memory Recurrent Neural Network Architectures for Large Scale Acoustic Modeling </a:t>
            </a:r>
            <a:endParaRPr lang="zh-CN" altLang="en-US" sz="1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525B69-BD61-44D0-A0D0-59F690B8B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67" y="1792067"/>
            <a:ext cx="3031671" cy="2135950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8FE1CB8-C6D3-4369-916C-D58E6D2F7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86" y="2150429"/>
            <a:ext cx="3400425" cy="14192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98AEB1-1A60-4736-A99A-45E3C2E10810}"/>
              </a:ext>
            </a:extLst>
          </p:cNvPr>
          <p:cNvSpPr txBox="1"/>
          <p:nvPr/>
        </p:nvSpPr>
        <p:spPr>
          <a:xfrm>
            <a:off x="4782820" y="3988510"/>
            <a:ext cx="32689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with LSTM and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LSTMP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architectures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EAF102F-C681-471C-BB45-10B6E6CEB0C6}"/>
              </a:ext>
            </a:extLst>
          </p:cNvPr>
          <p:cNvCxnSpPr/>
          <p:nvPr/>
        </p:nvCxnSpPr>
        <p:spPr>
          <a:xfrm>
            <a:off x="4521200" y="237067"/>
            <a:ext cx="0" cy="6383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623BA68-C3E7-4389-8F93-0695E054E42C}"/>
              </a:ext>
            </a:extLst>
          </p:cNvPr>
          <p:cNvSpPr/>
          <p:nvPr/>
        </p:nvSpPr>
        <p:spPr>
          <a:xfrm>
            <a:off x="8175667" y="4085459"/>
            <a:ext cx="3916265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with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LSTMP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architectures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CD58B7-4BCB-4D5A-9B5F-18E383A1AD0A}"/>
              </a:ext>
            </a:extLst>
          </p:cNvPr>
          <p:cNvSpPr txBox="1"/>
          <p:nvPr/>
        </p:nvSpPr>
        <p:spPr>
          <a:xfrm>
            <a:off x="6160824" y="6620933"/>
            <a:ext cx="489108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https://www.isca-speech.org/archive/interspeech_2014/i14_0338.html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8BE3BA-9BF3-408A-9052-A130560B3B5C}"/>
              </a:ext>
            </a:extLst>
          </p:cNvPr>
          <p:cNvSpPr txBox="1"/>
          <p:nvPr/>
        </p:nvSpPr>
        <p:spPr>
          <a:xfrm>
            <a:off x="4900246" y="4887496"/>
            <a:ext cx="3533340" cy="930511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 number of memory cells 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 number of recurrent projection units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N: total number of parameters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16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5CD6D9-F3EC-4757-BB59-29EC7248F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4820391"/>
            <a:ext cx="6002865" cy="1225726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1-of-K coding (K: number of words in the vocabulary)</a:t>
            </a:r>
          </a:p>
          <a:p>
            <a:r>
              <a:rPr lang="en-US" altLang="zh-CN" sz="1600" dirty="0"/>
              <a:t>150 hidden nodes corresponds to 7.6 M parameters</a:t>
            </a:r>
          </a:p>
          <a:p>
            <a:r>
              <a:rPr lang="en-US" altLang="zh-CN" sz="1600" dirty="0"/>
              <a:t>350 hidden nodes corresponds to 7.1 M parameters</a:t>
            </a:r>
            <a:endParaRPr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D8858C-5CAF-4CB9-9C7C-D9323EA6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" y="394418"/>
            <a:ext cx="6002866" cy="946840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LSTM Neural Networks for Language Modeling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7D2478-3DEB-4FE1-834C-EFD5535F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17" y="1424746"/>
            <a:ext cx="3714750" cy="2981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9069FD-104C-40B1-AADA-1534C47C36AA}"/>
              </a:ext>
            </a:extLst>
          </p:cNvPr>
          <p:cNvSpPr txBox="1"/>
          <p:nvPr/>
        </p:nvSpPr>
        <p:spPr>
          <a:xfrm>
            <a:off x="649025" y="6613318"/>
            <a:ext cx="489108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https://www.isca-speech.org/archive/interspeech_2012/i12_0194.html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9656890C-5B41-44DB-AF96-BCADB224CC16}"/>
              </a:ext>
            </a:extLst>
          </p:cNvPr>
          <p:cNvSpPr txBox="1">
            <a:spLocks/>
          </p:cNvSpPr>
          <p:nvPr/>
        </p:nvSpPr>
        <p:spPr>
          <a:xfrm>
            <a:off x="6095999" y="365126"/>
            <a:ext cx="5909733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800" dirty="0"/>
              <a:t>TTS Synthesis with Bidirectional LSTM based Recurrent Neural Networks</a:t>
            </a:r>
            <a:endParaRPr lang="zh-CN" altLang="en-US" sz="18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4FBA42-107E-44B9-8F53-C1C684D594E8}"/>
              </a:ext>
            </a:extLst>
          </p:cNvPr>
          <p:cNvCxnSpPr/>
          <p:nvPr/>
        </p:nvCxnSpPr>
        <p:spPr>
          <a:xfrm>
            <a:off x="5740400" y="310930"/>
            <a:ext cx="0" cy="639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1ED1461A-CC8B-4816-9A21-A2A012494EF7}"/>
              </a:ext>
            </a:extLst>
          </p:cNvPr>
          <p:cNvSpPr txBox="1">
            <a:spLocks/>
          </p:cNvSpPr>
          <p:nvPr/>
        </p:nvSpPr>
        <p:spPr>
          <a:xfrm>
            <a:off x="6282265" y="1502281"/>
            <a:ext cx="5537200" cy="445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input feature vector: 355 dimensions</a:t>
            </a: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E6265A-739C-4933-8563-46255CB2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93" y="1988013"/>
            <a:ext cx="5257800" cy="40581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0170991-9C5D-4C32-A26D-469F77217AC2}"/>
              </a:ext>
            </a:extLst>
          </p:cNvPr>
          <p:cNvSpPr txBox="1"/>
          <p:nvPr/>
        </p:nvSpPr>
        <p:spPr>
          <a:xfrm>
            <a:off x="6605323" y="6613318"/>
            <a:ext cx="489108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https://www.isca-speech.org/archive/interspeech_2014/i14_1964.html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8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E4608B-2960-4A84-86F3-9FB8F44F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highpak.com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西安盛佳光电 </a:t>
            </a:r>
            <a:r>
              <a:rPr lang="en-US" altLang="zh-CN" dirty="0"/>
              <a:t>(raysung.cn/</a:t>
            </a:r>
            <a:r>
              <a:rPr lang="en-US" altLang="zh-CN" dirty="0" err="1"/>
              <a:t>cn</a:t>
            </a:r>
            <a:r>
              <a:rPr lang="en-US" altLang="zh-CN" dirty="0"/>
              <a:t>/)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苏州波弗光电</a:t>
            </a:r>
            <a:r>
              <a:rPr lang="en-US" altLang="zh-CN" dirty="0"/>
              <a:t>(bonphot.com)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IDIL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深圳艾孚光电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F89418-C717-40D0-910B-6412B5BC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Lensed fiber (</a:t>
            </a:r>
            <a:r>
              <a:rPr lang="zh-CN" altLang="en-US" dirty="0"/>
              <a:t>光纤透镜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5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F7CC69-A121-4C1D-8B65-404145076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9"/>
            <a:ext cx="10515600" cy="946840"/>
          </a:xfrm>
          <a:ln>
            <a:solidFill>
              <a:srgbClr val="003399"/>
            </a:solidFill>
          </a:ln>
        </p:spPr>
        <p:txBody>
          <a:bodyPr>
            <a:normAutofit/>
          </a:bodyPr>
          <a:lstStyle/>
          <a:p>
            <a:r>
              <a:rPr lang="en-US" altLang="zh-CN" sz="2000" dirty="0"/>
              <a:t>Lensed fiber , lensed fiber assembly, and fiber array are available in single mode, PM fiber, D-shape fiber and multi mode fiber; in conical, wedge, angle and other customer tip shapes with/without AR coating.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DD85A3-FB73-4714-92DB-81C9AE3B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Highpak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CB2197-37EC-4097-8985-24CD718CA785}"/>
              </a:ext>
            </a:extLst>
          </p:cNvPr>
          <p:cNvSpPr txBox="1"/>
          <p:nvPr/>
        </p:nvSpPr>
        <p:spPr>
          <a:xfrm>
            <a:off x="3329796" y="838546"/>
            <a:ext cx="24993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highpak.com/fibre.html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39C0B3-D08B-4CF2-9D69-D9425D3A3F9E}"/>
              </a:ext>
            </a:extLst>
          </p:cNvPr>
          <p:cNvSpPr/>
          <p:nvPr/>
        </p:nvSpPr>
        <p:spPr>
          <a:xfrm>
            <a:off x="4701900" y="6516368"/>
            <a:ext cx="278819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highpak.com/fibre.html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FC9822-FFFC-4E64-B6DE-E362FB469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96" y="2748184"/>
            <a:ext cx="2430279" cy="19457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AF087F-4D4D-4A23-A291-937D8E4F7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24" y="4721613"/>
            <a:ext cx="2522538" cy="17538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637220-2E89-4250-BCDB-F7365387B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871" y="4722874"/>
            <a:ext cx="2819722" cy="16863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5E9623-C8A4-4810-BBC5-A2A8794F1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56" y="2748184"/>
            <a:ext cx="2430279" cy="1771221"/>
          </a:xfrm>
          <a:prstGeom prst="rect">
            <a:avLst/>
          </a:prstGeom>
        </p:spPr>
      </p:pic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04A7245A-A7A2-4098-8399-C5051D99B269}"/>
              </a:ext>
            </a:extLst>
          </p:cNvPr>
          <p:cNvSpPr txBox="1">
            <a:spLocks/>
          </p:cNvSpPr>
          <p:nvPr/>
        </p:nvSpPr>
        <p:spPr>
          <a:xfrm>
            <a:off x="6431927" y="2748184"/>
            <a:ext cx="4921872" cy="1945738"/>
          </a:xfrm>
          <a:prstGeom prst="rect">
            <a:avLst/>
          </a:prstGeom>
          <a:ln>
            <a:solidFill>
              <a:srgbClr val="00339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类别</a:t>
            </a: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1800" dirty="0"/>
              <a:t>Lensed </a:t>
            </a:r>
            <a:r>
              <a:rPr lang="en-US" altLang="zh-CN" sz="1800" dirty="0" err="1"/>
              <a:t>Fibre</a:t>
            </a:r>
            <a:r>
              <a:rPr lang="en-US" altLang="zh-CN" sz="1800" dirty="0"/>
              <a:t> / Metalized </a:t>
            </a:r>
            <a:r>
              <a:rPr lang="en-US" altLang="zh-CN" sz="1800" dirty="0" err="1"/>
              <a:t>Fibre</a:t>
            </a: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1800" dirty="0"/>
              <a:t>Long-focus Lensed </a:t>
            </a:r>
            <a:r>
              <a:rPr lang="en-US" altLang="zh-CN" sz="1800" dirty="0" err="1"/>
              <a:t>Fibre</a:t>
            </a:r>
            <a:r>
              <a:rPr lang="en-US" altLang="zh-CN" sz="1800" dirty="0"/>
              <a:t> / Metalized </a:t>
            </a:r>
            <a:r>
              <a:rPr lang="en-US" altLang="zh-CN" sz="1800" dirty="0" err="1"/>
              <a:t>Fibre</a:t>
            </a: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1800" dirty="0"/>
              <a:t>Cylindrical Lensed/Wedged </a:t>
            </a:r>
            <a:r>
              <a:rPr lang="en-US" altLang="zh-CN" sz="1800" dirty="0" err="1"/>
              <a:t>Fibre</a:t>
            </a: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1800" dirty="0"/>
              <a:t>Angle Polished </a:t>
            </a:r>
            <a:r>
              <a:rPr lang="en-US" altLang="zh-CN" sz="1800" dirty="0" err="1"/>
              <a:t>Fibre</a:t>
            </a:r>
            <a:r>
              <a:rPr lang="en-US" altLang="zh-CN" sz="1800" dirty="0"/>
              <a:t> (0~10° or 30 - 50°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FD23BB-E6F0-4E94-A2D3-EF10BB0622E3}"/>
              </a:ext>
            </a:extLst>
          </p:cNvPr>
          <p:cNvSpPr txBox="1"/>
          <p:nvPr/>
        </p:nvSpPr>
        <p:spPr>
          <a:xfrm>
            <a:off x="2795469" y="4129171"/>
            <a:ext cx="39466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82CB99-001F-453B-B806-FCFD8A171474}"/>
              </a:ext>
            </a:extLst>
          </p:cNvPr>
          <p:cNvSpPr txBox="1"/>
          <p:nvPr/>
        </p:nvSpPr>
        <p:spPr>
          <a:xfrm>
            <a:off x="5282674" y="4241482"/>
            <a:ext cx="39466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EFAD35-90A9-4E9D-9A4A-E70B2C86C3A7}"/>
              </a:ext>
            </a:extLst>
          </p:cNvPr>
          <p:cNvSpPr txBox="1"/>
          <p:nvPr/>
        </p:nvSpPr>
        <p:spPr>
          <a:xfrm>
            <a:off x="2827903" y="6085214"/>
            <a:ext cx="39466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3426A0-B439-412C-B727-A9220B6DB848}"/>
              </a:ext>
            </a:extLst>
          </p:cNvPr>
          <p:cNvSpPr txBox="1"/>
          <p:nvPr/>
        </p:nvSpPr>
        <p:spPr>
          <a:xfrm>
            <a:off x="5701341" y="5936846"/>
            <a:ext cx="39466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EA2DA4-AF45-4EDA-A519-608A02311BD0}"/>
              </a:ext>
            </a:extLst>
          </p:cNvPr>
          <p:cNvSpPr/>
          <p:nvPr/>
        </p:nvSpPr>
        <p:spPr>
          <a:xfrm>
            <a:off x="10659208" y="6454782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未回复</a:t>
            </a:r>
          </a:p>
        </p:txBody>
      </p:sp>
    </p:spTree>
    <p:extLst>
      <p:ext uri="{BB962C8B-B14F-4D97-AF65-F5344CB8AC3E}">
        <p14:creationId xmlns:p14="http://schemas.microsoft.com/office/powerpoint/2010/main" val="371984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894E2C-6D51-4512-8B65-C14AA19A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</a:rPr>
              <a:t>可能需要提供的参数</a:t>
            </a:r>
            <a:r>
              <a:rPr lang="zh-CN" altLang="zh-CN" sz="2000" b="1" dirty="0">
                <a:latin typeface="微软雅黑" panose="020B0503020204020204" pitchFamily="34" charset="-122"/>
              </a:rPr>
              <a:t>:</a:t>
            </a:r>
            <a:endParaRPr lang="en-US" altLang="zh-CN" sz="20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b="1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000" dirty="0">
                <a:latin typeface="微软雅黑" panose="020B0503020204020204" pitchFamily="34" charset="-122"/>
              </a:rPr>
              <a:t>Wavelength, type of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, single more or multi-mode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?  e.g. SFM-28,or PM1300, HI1060, etc.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波长</a:t>
            </a:r>
            <a:r>
              <a:rPr lang="en-US" altLang="zh-CN" sz="2000" dirty="0">
                <a:latin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</a:rPr>
              <a:t>光纤类型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000" dirty="0">
                <a:latin typeface="微软雅黑" panose="020B0503020204020204" pitchFamily="34" charset="-122"/>
              </a:rPr>
              <a:t>Type of lens:  conical, wedge/cylindrical lens, or  angled cylindrical lens, etc.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镜头类型</a:t>
            </a:r>
            <a:r>
              <a:rPr lang="en-US" altLang="zh-CN" sz="2000" dirty="0">
                <a:latin typeface="微软雅黑" panose="020B0503020204020204" pitchFamily="34" charset="-122"/>
              </a:rPr>
              <a:t>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2000" dirty="0">
                <a:latin typeface="微软雅黑" panose="020B0503020204020204" pitchFamily="34" charset="-122"/>
              </a:rPr>
              <a:t>Radius or lens, or far-field angle, or spot size</a:t>
            </a:r>
            <a:r>
              <a:rPr lang="en-US" altLang="zh-CN" sz="2000" dirty="0">
                <a:latin typeface="微软雅黑" panose="020B0503020204020204" pitchFamily="34" charset="-122"/>
              </a:rPr>
              <a:t>. (</a:t>
            </a:r>
            <a:r>
              <a:rPr lang="zh-CN" altLang="en-US" sz="2000" dirty="0">
                <a:latin typeface="微软雅黑" panose="020B0503020204020204" pitchFamily="34" charset="-122"/>
              </a:rPr>
              <a:t>半径或透镜</a:t>
            </a:r>
            <a:r>
              <a:rPr lang="en-US" altLang="zh-CN" sz="2000" dirty="0">
                <a:latin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</a:rPr>
              <a:t>远视场角</a:t>
            </a:r>
            <a:r>
              <a:rPr lang="en-US" altLang="zh-CN" sz="2000" dirty="0">
                <a:latin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</a:rPr>
              <a:t>光斑大小等光学参数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zh-CN" sz="2000" dirty="0">
                <a:latin typeface="微软雅黑" panose="020B0503020204020204" pitchFamily="34" charset="-122"/>
              </a:rPr>
              <a:t>Stripe length for lensed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, dimension of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 assembly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zh-CN" altLang="zh-CN" sz="2000" dirty="0">
                <a:latin typeface="微软雅黑" panose="020B0503020204020204" pitchFamily="34" charset="-122"/>
              </a:rPr>
              <a:t>Total length, connector, AR coating?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总长度等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zh-CN" altLang="zh-CN" sz="2000" dirty="0">
                <a:latin typeface="微软雅黑" panose="020B0503020204020204" pitchFamily="34" charset="-122"/>
              </a:rPr>
              <a:t>Quantity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数量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4164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4D0292-208E-46EB-8874-F2FB7852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可以实现球形</a:t>
            </a:r>
            <a:r>
              <a:rPr lang="en-US" altLang="zh-CN" dirty="0"/>
              <a:t>, </a:t>
            </a:r>
            <a:r>
              <a:rPr lang="zh-CN" altLang="en-US" dirty="0"/>
              <a:t>锥形</a:t>
            </a:r>
            <a:r>
              <a:rPr lang="en-US" altLang="zh-CN" dirty="0"/>
              <a:t>, </a:t>
            </a:r>
            <a:r>
              <a:rPr lang="zh-CN" altLang="en-US" dirty="0"/>
              <a:t>楔形</a:t>
            </a:r>
            <a:r>
              <a:rPr lang="en-US" altLang="zh-CN" dirty="0"/>
              <a:t>, </a:t>
            </a:r>
            <a:r>
              <a:rPr lang="zh-CN" altLang="en-US" dirty="0"/>
              <a:t>斜楔形</a:t>
            </a:r>
            <a:r>
              <a:rPr lang="en-US" altLang="zh-CN" dirty="0"/>
              <a:t>, </a:t>
            </a:r>
            <a:r>
              <a:rPr lang="zh-CN" altLang="en-US" dirty="0"/>
              <a:t>斜面多种形状</a:t>
            </a:r>
            <a:endParaRPr lang="en-US" altLang="zh-CN" dirty="0"/>
          </a:p>
          <a:p>
            <a:r>
              <a:rPr lang="zh-CN" altLang="en-US" dirty="0"/>
              <a:t>对透镜的光斑</a:t>
            </a:r>
            <a:r>
              <a:rPr lang="en-US" altLang="zh-CN" dirty="0"/>
              <a:t>, </a:t>
            </a:r>
            <a:r>
              <a:rPr lang="zh-CN" altLang="en-US" dirty="0"/>
              <a:t>远场等参数进行测试</a:t>
            </a:r>
            <a:endParaRPr lang="en-US" altLang="zh-CN" dirty="0"/>
          </a:p>
          <a:p>
            <a:r>
              <a:rPr lang="zh-CN" altLang="en-US" dirty="0"/>
              <a:t>额外</a:t>
            </a:r>
            <a:r>
              <a:rPr lang="en-US" altLang="zh-CN" dirty="0"/>
              <a:t>: </a:t>
            </a:r>
            <a:r>
              <a:rPr lang="zh-CN" altLang="en-US" dirty="0"/>
              <a:t>金属化</a:t>
            </a:r>
            <a:r>
              <a:rPr lang="en-US" altLang="zh-CN" dirty="0"/>
              <a:t>, </a:t>
            </a:r>
            <a:r>
              <a:rPr lang="zh-CN" altLang="en-US" dirty="0"/>
              <a:t>镀高反膜</a:t>
            </a:r>
            <a:r>
              <a:rPr lang="en-US" altLang="zh-CN" dirty="0"/>
              <a:t>, FC</a:t>
            </a:r>
            <a:r>
              <a:rPr lang="zh-CN" altLang="en-US" dirty="0"/>
              <a:t>封装</a:t>
            </a:r>
            <a:r>
              <a:rPr lang="en-US" altLang="zh-CN" dirty="0"/>
              <a:t>, </a:t>
            </a:r>
            <a:r>
              <a:rPr lang="zh-CN" altLang="en-US" dirty="0"/>
              <a:t>加光纤光栅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咨询结果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他们的测试工艺是红外波段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可以提供光纤</a:t>
            </a:r>
            <a:r>
              <a:rPr lang="en-US" altLang="zh-CN" dirty="0"/>
              <a:t>, </a:t>
            </a:r>
            <a:r>
              <a:rPr lang="zh-CN" altLang="en-US" dirty="0"/>
              <a:t>我们设计</a:t>
            </a:r>
            <a:r>
              <a:rPr lang="en-US" altLang="zh-CN" dirty="0"/>
              <a:t>, </a:t>
            </a:r>
            <a:r>
              <a:rPr lang="zh-CN" altLang="en-US" dirty="0"/>
              <a:t>按照我们的要求进行加工</a:t>
            </a:r>
            <a:r>
              <a:rPr lang="en-US" altLang="zh-CN" dirty="0"/>
              <a:t>. (</a:t>
            </a:r>
            <a:r>
              <a:rPr lang="zh-CN" altLang="en-US" dirty="0"/>
              <a:t>前提</a:t>
            </a:r>
            <a:r>
              <a:rPr lang="en-US" altLang="zh-CN" dirty="0"/>
              <a:t>: </a:t>
            </a:r>
            <a:r>
              <a:rPr lang="zh-CN" altLang="en-US" dirty="0"/>
              <a:t>光纤规格符合他们机器的要求</a:t>
            </a:r>
            <a:r>
              <a:rPr lang="en-US" altLang="zh-CN" dirty="0"/>
              <a:t>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34E8CB-DDA3-4BAE-95D4-CF68E158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西安盛佳光电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10DB13-284A-4D30-BE35-314E6860BD49}"/>
              </a:ext>
            </a:extLst>
          </p:cNvPr>
          <p:cNvSpPr/>
          <p:nvPr/>
        </p:nvSpPr>
        <p:spPr>
          <a:xfrm>
            <a:off x="4448682" y="838546"/>
            <a:ext cx="147668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raysung.cn/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F683B3-44DE-4119-B2EA-AA516DA734C1}"/>
              </a:ext>
            </a:extLst>
          </p:cNvPr>
          <p:cNvSpPr txBox="1"/>
          <p:nvPr/>
        </p:nvSpPr>
        <p:spPr>
          <a:xfrm>
            <a:off x="10096555" y="648469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191528965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54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96B591A-872A-4C7C-9C14-9190BBB1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斜楔形光纤透镜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C5FBF93-CA35-4D11-BDC6-D98507AE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4" y="1767261"/>
            <a:ext cx="6038861" cy="19242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A7919E-DD63-4AD7-85A0-47F5054D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77" y="3691467"/>
            <a:ext cx="6239956" cy="24608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1BE80C-E4C1-4678-863D-6670AFAB1F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142"/>
          <a:stretch/>
        </p:blipFill>
        <p:spPr>
          <a:xfrm>
            <a:off x="6646332" y="3691467"/>
            <a:ext cx="4298758" cy="26754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F76C753-3AA1-4232-8A3A-FB70D017FCE0}"/>
              </a:ext>
            </a:extLst>
          </p:cNvPr>
          <p:cNvSpPr/>
          <p:nvPr/>
        </p:nvSpPr>
        <p:spPr>
          <a:xfrm>
            <a:off x="5357657" y="6492874"/>
            <a:ext cx="147668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raysung.cn/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F4D943-92B1-4E54-87A8-83414CE23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332" y="1767261"/>
            <a:ext cx="50673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EACBDB-3BC1-48E8-81B3-9BC230E2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斜面光纤 </a:t>
            </a:r>
            <a:r>
              <a:rPr lang="en-US" altLang="zh-CN" sz="2000" dirty="0"/>
              <a:t>(1)</a:t>
            </a:r>
          </a:p>
          <a:p>
            <a:r>
              <a:rPr lang="zh-CN" altLang="en-US" sz="2000" dirty="0"/>
              <a:t>大工作距离透镜光纤 </a:t>
            </a:r>
            <a:r>
              <a:rPr lang="en-US" altLang="zh-CN" sz="2000" dirty="0"/>
              <a:t>(2) (3)</a:t>
            </a:r>
          </a:p>
          <a:p>
            <a:r>
              <a:rPr lang="zh-CN" altLang="en-US" sz="2000" dirty="0"/>
              <a:t>锥形透镜单模光纤 </a:t>
            </a:r>
            <a:r>
              <a:rPr lang="en-US" altLang="zh-CN" sz="2000" dirty="0"/>
              <a:t>(4)</a:t>
            </a:r>
          </a:p>
          <a:p>
            <a:endParaRPr lang="en-US" altLang="zh-CN" sz="2000" dirty="0"/>
          </a:p>
          <a:p>
            <a:r>
              <a:rPr lang="zh-CN" altLang="en-US" sz="2000" dirty="0"/>
              <a:t>咨询结果</a:t>
            </a:r>
            <a:r>
              <a:rPr lang="en-US" altLang="zh-CN" sz="2000" dirty="0"/>
              <a:t>:</a:t>
            </a:r>
          </a:p>
          <a:p>
            <a:r>
              <a:rPr lang="zh-CN" altLang="en-US" sz="2000" dirty="0"/>
              <a:t>代理</a:t>
            </a:r>
            <a:r>
              <a:rPr lang="en-US" altLang="zh-CN" sz="2000" dirty="0"/>
              <a:t>, </a:t>
            </a:r>
            <a:r>
              <a:rPr lang="zh-CN" altLang="en-US" sz="2000" dirty="0"/>
              <a:t>网址</a:t>
            </a:r>
            <a:r>
              <a:rPr lang="en-US" altLang="zh-CN" sz="2000" dirty="0"/>
              <a:t>: www.wttechnology.com.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D4B15B-E712-4461-A41B-C90FD4F2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苏州波弗光电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2CCC33-59E2-410F-9A2C-86A648538BF6}"/>
              </a:ext>
            </a:extLst>
          </p:cNvPr>
          <p:cNvSpPr/>
          <p:nvPr/>
        </p:nvSpPr>
        <p:spPr>
          <a:xfrm>
            <a:off x="4513596" y="838546"/>
            <a:ext cx="513839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http://www.bonphot.com/cp/html/?754.html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D7C5D4-CD5E-4E7A-9976-90AB8A3D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39" y="1285876"/>
            <a:ext cx="1666699" cy="14151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E1D94B-5808-442C-829C-8816FD5D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43" y="1285876"/>
            <a:ext cx="1679278" cy="1415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32C12D-4638-4846-AA2B-AC2AB811B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126" y="1260535"/>
            <a:ext cx="1698147" cy="14277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626C2C-796C-407F-99BB-B6E6A83FB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3378" y="1266825"/>
            <a:ext cx="1672988" cy="14214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3D8FF47-3CA1-484D-86C3-30F5D77B94FC}"/>
              </a:ext>
            </a:extLst>
          </p:cNvPr>
          <p:cNvSpPr txBox="1"/>
          <p:nvPr/>
        </p:nvSpPr>
        <p:spPr>
          <a:xfrm>
            <a:off x="9699010" y="649287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13584890322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17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25C39E3-93C4-4050-80F5-CBCD49468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4115232" cy="514449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different wavelengths: 405, 677, 860, 980, 1300 - 2000 nm</a:t>
            </a:r>
          </a:p>
          <a:p>
            <a:r>
              <a:rPr lang="en-US" altLang="zh-CN" sz="2400" dirty="0"/>
              <a:t>Manufacturing cycle: 1 – 3 weeks</a:t>
            </a:r>
          </a:p>
          <a:p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283FCE-938B-4F03-A82C-8936A26C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wttechnology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4501A0-1361-44AD-9364-8F3CE2DF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520" y="1311966"/>
            <a:ext cx="2838665" cy="53472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95A66A-8A78-46F9-BFC9-984BC22096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431"/>
          <a:stretch/>
        </p:blipFill>
        <p:spPr>
          <a:xfrm>
            <a:off x="5196765" y="838546"/>
            <a:ext cx="3473114" cy="26586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AA02ED-7482-4F90-8832-D7DDCEB7C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628865"/>
            <a:ext cx="7588348" cy="2667062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84C67AA4-1345-4227-90F4-A4F3BEBF2254}"/>
              </a:ext>
            </a:extLst>
          </p:cNvPr>
          <p:cNvSpPr/>
          <p:nvPr/>
        </p:nvSpPr>
        <p:spPr>
          <a:xfrm>
            <a:off x="7665972" y="5731933"/>
            <a:ext cx="1642533" cy="143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7FD500-5941-47E2-B04A-3FB4750798DC}"/>
              </a:ext>
            </a:extLst>
          </p:cNvPr>
          <p:cNvSpPr txBox="1"/>
          <p:nvPr/>
        </p:nvSpPr>
        <p:spPr>
          <a:xfrm>
            <a:off x="5347471" y="3183270"/>
            <a:ext cx="110479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光路翻折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41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BF9DD8-1A8E-4F76-BEE7-A6A128D4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angle polishing, angle lens (</a:t>
            </a:r>
            <a:r>
              <a:rPr lang="zh-CN" altLang="en-US" dirty="0"/>
              <a:t>角型</a:t>
            </a:r>
            <a:r>
              <a:rPr lang="en-US" altLang="zh-CN" dirty="0"/>
              <a:t>), conical lens (</a:t>
            </a:r>
            <a:r>
              <a:rPr lang="zh-CN" altLang="en-US" dirty="0"/>
              <a:t>圆锥</a:t>
            </a:r>
            <a:r>
              <a:rPr lang="en-US" altLang="zh-CN" dirty="0"/>
              <a:t>), conical lens with flat top, tapered lens, ball lens (</a:t>
            </a:r>
            <a:r>
              <a:rPr lang="zh-CN" altLang="en-US" dirty="0"/>
              <a:t>球状</a:t>
            </a:r>
            <a:r>
              <a:rPr lang="en-US" altLang="zh-CN" dirty="0"/>
              <a:t>), ball lens with large working distance, wedge angle (screw driver) lens (</a:t>
            </a:r>
            <a:r>
              <a:rPr lang="zh-CN" altLang="en-US" dirty="0"/>
              <a:t>楔形</a:t>
            </a:r>
            <a:r>
              <a:rPr lang="en-US" altLang="zh-CN" dirty="0"/>
              <a:t>), prism lens (</a:t>
            </a:r>
            <a:r>
              <a:rPr lang="zh-CN" altLang="en-US" dirty="0"/>
              <a:t>棱镜</a:t>
            </a:r>
            <a:r>
              <a:rPr lang="en-US" altLang="zh-CN" dirty="0"/>
              <a:t>), 8° to 45° face angle lens (</a:t>
            </a:r>
            <a:r>
              <a:rPr lang="zh-CN" altLang="en-US" dirty="0"/>
              <a:t>面角镜</a:t>
            </a:r>
            <a:r>
              <a:rPr lang="en-US" altLang="zh-CN" dirty="0"/>
              <a:t>), graded index(</a:t>
            </a:r>
            <a:r>
              <a:rPr lang="zh-CN" altLang="en-US" dirty="0"/>
              <a:t>折射率渐变</a:t>
            </a:r>
            <a:r>
              <a:rPr lang="en-US" altLang="zh-CN" dirty="0"/>
              <a:t>), cleave(</a:t>
            </a:r>
            <a:r>
              <a:rPr lang="zh-CN" altLang="en-US" dirty="0"/>
              <a:t>劈开</a:t>
            </a:r>
            <a:r>
              <a:rPr lang="en-US" altLang="zh-CN" dirty="0"/>
              <a:t>), splice (</a:t>
            </a:r>
            <a:r>
              <a:rPr lang="zh-CN" altLang="en-US" dirty="0"/>
              <a:t>拼接</a:t>
            </a:r>
            <a:r>
              <a:rPr lang="en-US" altLang="zh-CN" dirty="0"/>
              <a:t>) and others.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CF4D92-0696-4F6B-BD0A-68B372AC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IDIL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71BEFC-7128-46C4-B819-8EBE6D04A6B1}"/>
              </a:ext>
            </a:extLst>
          </p:cNvPr>
          <p:cNvSpPr/>
          <p:nvPr/>
        </p:nvSpPr>
        <p:spPr>
          <a:xfrm>
            <a:off x="2108020" y="838546"/>
            <a:ext cx="741010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https://www.idil-fibres-optiques.com/product/end-fiber-shaping/</a:t>
            </a:r>
          </a:p>
        </p:txBody>
      </p:sp>
      <p:pic>
        <p:nvPicPr>
          <p:cNvPr id="1026" name="Picture 2" descr="https://www.idil-fibres-optiques.com/wp-content/uploads/2017/09/End-fiber-shaping-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47" y="3453468"/>
            <a:ext cx="38290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12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2939</TotalTime>
  <Words>654</Words>
  <Application>Microsoft Office PowerPoint</Application>
  <PresentationFormat>宽屏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Arial</vt:lpstr>
      <vt:lpstr>Times New Roman</vt:lpstr>
      <vt:lpstr>Office 主题​​</vt:lpstr>
      <vt:lpstr>光纤透镜, 神经网络大小</vt:lpstr>
      <vt:lpstr>Lensed fiber (光纤透镜)</vt:lpstr>
      <vt:lpstr>Highpak</vt:lpstr>
      <vt:lpstr>PowerPoint 演示文稿</vt:lpstr>
      <vt:lpstr>西安盛佳光电</vt:lpstr>
      <vt:lpstr>斜楔形光纤透镜</vt:lpstr>
      <vt:lpstr>苏州波弗光电</vt:lpstr>
      <vt:lpstr>wttechnology</vt:lpstr>
      <vt:lpstr>IDIL</vt:lpstr>
      <vt:lpstr>深圳艾孚光电</vt:lpstr>
      <vt:lpstr>神经网络典型值</vt:lpstr>
      <vt:lpstr>Video: Neural Network 3D Simulation</vt:lpstr>
      <vt:lpstr>Recurrent neural network based language model</vt:lpstr>
      <vt:lpstr>LSTM Neural Networks for Language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124</cp:revision>
  <dcterms:created xsi:type="dcterms:W3CDTF">2019-04-05T05:48:18Z</dcterms:created>
  <dcterms:modified xsi:type="dcterms:W3CDTF">2019-10-12T10:29:57Z</dcterms:modified>
</cp:coreProperties>
</file>