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79" r:id="rId13"/>
    <p:sldId id="280" r:id="rId14"/>
    <p:sldId id="263" r:id="rId15"/>
    <p:sldId id="266" r:id="rId16"/>
    <p:sldId id="264" r:id="rId17"/>
    <p:sldId id="270" r:id="rId18"/>
    <p:sldId id="271" r:id="rId19"/>
    <p:sldId id="272" r:id="rId20"/>
    <p:sldId id="273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D4666-4E87-4447-9196-27A2BAA68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调研：</a:t>
            </a:r>
            <a:br>
              <a:rPr lang="en-US" altLang="zh-CN" dirty="0"/>
            </a:br>
            <a:r>
              <a:rPr lang="zh-CN" altLang="en-US" dirty="0"/>
              <a:t>硅光芯片深度学习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9DB08-E9D9-4E54-89E5-976BA0042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2019.09.17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71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7973F7-FBE8-46AE-A3C9-B6CD5F3D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940" y="1348276"/>
            <a:ext cx="5625860" cy="350446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in the original field amplitude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delta into the output ports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time-reversed adjoint input field amplitudes.</a:t>
            </a:r>
          </a:p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the original and the time-reversed adjoint fields in the device, measuring again the resulting intensities at each shifter.</a:t>
            </a:r>
          </a:p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constant intensity terms from steps 1 and 2 and multiply by k square to recover the gradient.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AF83B-53F8-4974-AE38-5B43F68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E2D26-B3E0-4F8C-A0E6-FADA501B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69" y="1510748"/>
            <a:ext cx="3395505" cy="4683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BCC8E1-CB48-4B72-A804-9A589B348EA3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D870E3-9CD8-45C2-A75B-97D380E8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85" y="4803872"/>
            <a:ext cx="4437369" cy="13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8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401D0D-6B6C-434D-AF85-25855792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191825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linear, lossless, reciprocal, feed-forward propagation inside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Mode-dependent loss limits the ability to accurately reconstruct the time-reversed adjoint field.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of the light is lost due to back-scattering and radiation losses for 3 * 3 operation. (shown below)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D259F2-04A8-432A-83CE-0BA61C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Restriction and Result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5B8D8E-0130-47CE-B977-310C1240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691788" cy="30908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4DE028-BF12-4956-B0B9-E467DBE64C97}"/>
              </a:ext>
            </a:extLst>
          </p:cNvPr>
          <p:cNvSpPr txBox="1"/>
          <p:nvPr/>
        </p:nvSpPr>
        <p:spPr>
          <a:xfrm>
            <a:off x="7623565" y="6092764"/>
            <a:ext cx="441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54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0462"/>
                <a:ext cx="10515600" cy="485126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input to N output problem up into 2 x 2 mode transformers – Mach-Zehnder interferometers(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needed. For instance, n=6,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platform offers high index contrast of 3.4:1.5.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88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connecting 26 optical modes(4.9 mm x 2.4 mm)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0462"/>
                <a:ext cx="10515600" cy="4851261"/>
              </a:xfrm>
              <a:blipFill>
                <a:blip r:embed="rId2"/>
                <a:stretch>
                  <a:fillRect l="-812" t="-1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0C88E8E-FF2F-48E0-BA42-316F54C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Linear programmable nanophotonic processors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26257-0D65-4BD0-841E-711DBD8360EC}"/>
              </a:ext>
            </a:extLst>
          </p:cNvPr>
          <p:cNvSpPr txBox="1"/>
          <p:nvPr/>
        </p:nvSpPr>
        <p:spPr>
          <a:xfrm>
            <a:off x="5973792" y="1097988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C1E923-FD05-4174-AE83-69506A58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99" y="3058898"/>
            <a:ext cx="5060380" cy="18889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52C311-1CB3-4024-B1C0-C2D54AE3A1A3}"/>
              </a:ext>
            </a:extLst>
          </p:cNvPr>
          <p:cNvSpPr txBox="1"/>
          <p:nvPr/>
        </p:nvSpPr>
        <p:spPr>
          <a:xfrm>
            <a:off x="6909210" y="4452537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reck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(1994) (b)clement(2016)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DB2CE-2D5D-4E26-BF19-04FAA979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7" y="364310"/>
            <a:ext cx="6553200" cy="3067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B4577-98F8-4BC9-83F0-B057A1A2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035644" cy="2298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357500-A33E-45F0-ACDB-3C5B18974BE9}"/>
              </a:ext>
            </a:extLst>
          </p:cNvPr>
          <p:cNvSpPr/>
          <p:nvPr/>
        </p:nvSpPr>
        <p:spPr>
          <a:xfrm>
            <a:off x="1763876" y="5727017"/>
            <a:ext cx="8184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Processor composed of 88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MZIs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26 input modes, 26 output modes and 176 phase shifters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642DA-5358-4570-8861-444BA0D58885}"/>
              </a:ext>
            </a:extLst>
          </p:cNvPr>
          <p:cNvSpPr txBox="1"/>
          <p:nvPr/>
        </p:nvSpPr>
        <p:spPr>
          <a:xfrm>
            <a:off x="2378831" y="6034794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95E96B-1ACF-4274-8683-116E94B6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255" y="1066800"/>
            <a:ext cx="4981575" cy="2362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F9226D-DD2B-42C8-8B11-A3E155AF591B}"/>
              </a:ext>
            </a:extLst>
          </p:cNvPr>
          <p:cNvSpPr txBox="1"/>
          <p:nvPr/>
        </p:nvSpPr>
        <p:spPr>
          <a:xfrm>
            <a:off x="7026441" y="518957"/>
            <a:ext cx="90281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损耗</a:t>
            </a:r>
          </a:p>
        </p:txBody>
      </p:sp>
    </p:spTree>
    <p:extLst>
      <p:ext uri="{BB962C8B-B14F-4D97-AF65-F5344CB8AC3E}">
        <p14:creationId xmlns:p14="http://schemas.microsoft.com/office/powerpoint/2010/main" val="200916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F38258-C2FF-4EE9-B147-D09D6DD0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E/MAC (the energy per multiply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20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/MAC(ASICs, GPUs) to around 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 for modulator, rise above 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 once the driver electronics and memory access are included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 adapted to free space optics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limits: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 shot noise presents a standard quantum limit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（光电探测器散粒噪声）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to classification error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M. Caves, Quantum-Mechanical Noise in an Interferometer, Phys. Rev. D 23. 1693 (1981)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weights on a GPU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Neural-network performance using Monte Carlo simulations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BF1208-A7ED-48DC-AAFC-27738070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Large-Scale Optical Neural Networks Based on Photoelectric Multiplication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D5507B-9044-4E7F-A411-315969DC287B}"/>
              </a:ext>
            </a:extLst>
          </p:cNvPr>
          <p:cNvSpPr/>
          <p:nvPr/>
        </p:nvSpPr>
        <p:spPr>
          <a:xfrm>
            <a:off x="1778145" y="6604084"/>
            <a:ext cx="86357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Ryan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Hamerly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Large-Scale Optical Neural Networks Based on Photoelectric Multiplication, Physical Review X,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20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403EC5-E397-482B-BC7D-ECEE8A719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46" y="3959048"/>
            <a:ext cx="3670300" cy="22408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5F5F2E-4D61-4FEF-9640-332312AA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6" y="532838"/>
            <a:ext cx="6295345" cy="28861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DBB4EA-B47A-4B98-A60A-07C2398CAABA}"/>
              </a:ext>
            </a:extLst>
          </p:cNvPr>
          <p:cNvSpPr txBox="1"/>
          <p:nvPr/>
        </p:nvSpPr>
        <p:spPr>
          <a:xfrm>
            <a:off x="4885898" y="4719869"/>
            <a:ext cx="1800493" cy="71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上图：计算过程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左图：并行计算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7E848F-8C1D-4872-8B50-96706EA1FFA7}"/>
              </a:ext>
            </a:extLst>
          </p:cNvPr>
          <p:cNvSpPr txBox="1"/>
          <p:nvPr/>
        </p:nvSpPr>
        <p:spPr>
          <a:xfrm>
            <a:off x="6796586" y="736979"/>
            <a:ext cx="5240740" cy="28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乘积值正比于探测器收到的电荷值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并行运算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running a batch of instances, X = [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], the output Y = [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can be computed through the matrix-matrix product Y = AX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9763F8-DA4D-406B-AD0E-0546B080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95" y="1165814"/>
            <a:ext cx="3838859" cy="59107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776C687-FE6D-47ED-B5DA-A9865F47CECD}"/>
              </a:ext>
            </a:extLst>
          </p:cNvPr>
          <p:cNvSpPr/>
          <p:nvPr/>
        </p:nvSpPr>
        <p:spPr>
          <a:xfrm>
            <a:off x="1778145" y="6604084"/>
            <a:ext cx="86357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Ryan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Hamerly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Large-Scale Optical Neural Networks Based on Photoelectric Multiplication, Physical Review X,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52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61993C-C465-46FB-9528-7419A565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F52D17-6AD1-47BF-962E-A45891AE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16" y="1348380"/>
            <a:ext cx="4100059" cy="5144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54EA9C-A078-4502-AFA2-6D3E158B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27" y="1311966"/>
            <a:ext cx="3965547" cy="51444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3DECA2-02C6-45EA-B6B5-080FE37D4A80}"/>
              </a:ext>
            </a:extLst>
          </p:cNvPr>
          <p:cNvSpPr/>
          <p:nvPr/>
        </p:nvSpPr>
        <p:spPr>
          <a:xfrm>
            <a:off x="1778145" y="6604084"/>
            <a:ext cx="86357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Ryan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Hamerly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Large-Scale Optical Neural Networks Based on Photoelectric Multiplication, Physical Review X,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6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3A317E-D7C4-433C-BE8D-81F88A73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On-Chip Optical Convolutional Neural Networks</a:t>
            </a:r>
            <a:endParaRPr lang="zh-CN" altLang="en-US" sz="32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6C6F7D6-8350-4698-9355-D4F28790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8276771" cy="514449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(CNN): convolving input images with filter-kernels for object recognition and classification purposes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convolution and pooling layers  mapping output to classification targets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80F86E-8394-4C02-A4F0-23507013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82429" y="2615648"/>
            <a:ext cx="4305300" cy="2095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7682AEF-2213-4723-9E07-566A6F59670D}"/>
              </a:ext>
            </a:extLst>
          </p:cNvPr>
          <p:cNvSpPr/>
          <p:nvPr/>
        </p:nvSpPr>
        <p:spPr>
          <a:xfrm>
            <a:off x="3288180" y="6607803"/>
            <a:ext cx="5615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52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B39C9D31-5985-4C19-B9B3-0E2577E2E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2" y="690562"/>
            <a:ext cx="8905875" cy="5638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206AA3-E1A8-4E60-8DDB-E7B2BCEA2141}"/>
              </a:ext>
            </a:extLst>
          </p:cNvPr>
          <p:cNvSpPr/>
          <p:nvPr/>
        </p:nvSpPr>
        <p:spPr>
          <a:xfrm>
            <a:off x="3288180" y="6611779"/>
            <a:ext cx="5615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67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B14B6DD-6FFB-4392-99B4-3F248408F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507" y="365125"/>
            <a:ext cx="7626985" cy="62896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20896E-8583-4F65-9B0A-01AA71BA896D}"/>
              </a:ext>
            </a:extLst>
          </p:cNvPr>
          <p:cNvSpPr/>
          <p:nvPr/>
        </p:nvSpPr>
        <p:spPr>
          <a:xfrm>
            <a:off x="3288179" y="6615622"/>
            <a:ext cx="5615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E53090-0899-4766-805D-AF7C19E3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photonic neural networks through in situ backpropagation and gradient measurement, Optica, 2018.</a:t>
            </a:r>
          </a:p>
          <a:p>
            <a:r>
              <a:rPr lang="nn-NO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Univ, Ginzton Lab, Stanford; Stanford Univ, Dept Elect Engn, Stanford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2FB782-D03D-4F0F-B38F-9F452A9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Shanhui</a:t>
            </a:r>
            <a:r>
              <a:rPr lang="en-US" altLang="zh-CN" dirty="0"/>
              <a:t> 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0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05DA62B0-EE43-4A6A-87A6-A2D612ADC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2" y="1190625"/>
            <a:ext cx="8867775" cy="44767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D36A1A-D3C0-4CC6-869C-DCBAC5ADCC0E}"/>
              </a:ext>
            </a:extLst>
          </p:cNvPr>
          <p:cNvSpPr/>
          <p:nvPr/>
        </p:nvSpPr>
        <p:spPr>
          <a:xfrm>
            <a:off x="3288180" y="6611779"/>
            <a:ext cx="5615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27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D75A3B-A088-46C0-A2AC-859FF829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quantum optics features(mode mixing, optical nonlinearity) to neural networks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architecture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CMOS-compatible platform instead of photonics chips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quantum information processing tasks: quantum optical state compression for quantum networking and black-box quantum simulation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0F7D01-4D3A-4EE9-9FB5-EAFDC352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Quantum optical neural networks </a:t>
            </a:r>
            <a:r>
              <a:rPr lang="en-US" altLang="zh-CN" sz="2700" dirty="0"/>
              <a:t>(Dirk Englund)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3C869-5221-4F58-9BB3-9086F6FA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9" y="3937899"/>
            <a:ext cx="7978822" cy="2554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DF7CAD-0E36-4E47-AD1B-E531A170EB30}"/>
              </a:ext>
            </a:extLst>
          </p:cNvPr>
          <p:cNvSpPr/>
          <p:nvPr/>
        </p:nvSpPr>
        <p:spPr>
          <a:xfrm>
            <a:off x="2888230" y="6580276"/>
            <a:ext cx="64155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Gregory R.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Steinbrecher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al.,Quantum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optical neural networks, Quantum Information, 2019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76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9DE30B-A3CA-4DED-AB7B-F3B27512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 Quantum communication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high-fidelity counterfactual communication protocol without post-selection enabled by a programmable nano-photonic programmable nanophotonic processor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CFC protocol using two to six concatenated beam splitters on the same photonic chip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(99.94%) average visibility of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individual integrated interferometers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allowed bit error probabilities as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low as 1.5%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5F31EA-D297-4CDC-A765-1F4A9AE8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Trace-free counterfactual communication with a nanophotonic processor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5BBE2-03D1-49A2-A92A-4EF133EF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626" y="3617213"/>
            <a:ext cx="4030639" cy="28756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5C973E-5803-4CA5-8812-F30EBAFEE1C9}"/>
              </a:ext>
            </a:extLst>
          </p:cNvPr>
          <p:cNvSpPr txBox="1"/>
          <p:nvPr/>
        </p:nvSpPr>
        <p:spPr>
          <a:xfrm>
            <a:off x="2470245" y="6536363"/>
            <a:ext cx="8119530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Alonso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Calafell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al.,Trace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-free counterfactual communication with a nanophotonic processor, Quantum Information,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63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4AD2948-5E7B-4C22-8A9F-B0AD1771C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Implementing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VQU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protocol for verification and inference of near-term quantum circuits outputs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performs optimization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 sequence of auxiliary quantum circuits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find the time reversed condition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∅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known input state</a:t>
                </a: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4AD2948-5E7B-4C22-8A9F-B0AD1771C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6F54762-2495-44AA-8752-870AB67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Variational Quantum </a:t>
            </a:r>
            <a:r>
              <a:rPr lang="en-US" altLang="zh-CN" sz="3200" dirty="0" err="1"/>
              <a:t>Unsampling</a:t>
            </a:r>
            <a:r>
              <a:rPr lang="en-US" altLang="zh-CN" sz="3200" dirty="0"/>
              <a:t> on a Programmable Nanophotonic Processor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27CAD7-814E-4778-9DDE-1A451914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17" y="3707767"/>
            <a:ext cx="4733007" cy="27851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B066D0-F941-4489-B34C-7E4BA4F71AC0}"/>
              </a:ext>
            </a:extLst>
          </p:cNvPr>
          <p:cNvSpPr/>
          <p:nvPr/>
        </p:nvSpPr>
        <p:spPr>
          <a:xfrm>
            <a:off x="2345709" y="6569352"/>
            <a:ext cx="7500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Jacques Carolan et al., Variational Quantum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Unsampling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 a Programmable Nanophotonic Processor, CLEO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56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C61397-BDBB-4FB4-8947-3E50AC4C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Nonlinear Nanophotonic Media for Artificial Neural Inference, Photonics Research,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 Wisconsin Madison, Dept Elect &amp; Comp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AE5F55-E79A-46C3-833C-C23C6E3E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Zongfu</a:t>
            </a:r>
            <a:r>
              <a:rPr lang="en-US" altLang="zh-CN" dirty="0"/>
              <a:t>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3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047742-651D-49E1-B72B-210D0FD1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circuits, Nature Photonics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MIT, Elect Res Lab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Harris, NC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Tunable Efficient Unitary Neural Networks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their application to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Jing, L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365057-8185-4DAA-852B-64E7EC6E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Yichen</a:t>
            </a:r>
            <a:r>
              <a:rPr lang="en-US" altLang="zh-CN" dirty="0"/>
              <a:t> Shen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1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329FF6-CC63-44AD-854A-3F7C13D2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programmable nanophotonic processors, Optica, 2018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Englund, D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BA83CE-D540-4302-B0D3-A309CA1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Nicholas C. Harris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2966A6-26E3-4C18-A496-471D5B7D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Optical Neural Networks 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Photoelecric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Multiplication, PHYSICAL REVIEW X 9,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optical neural networks, Quantum Information,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Trace-free counterfactual communication with a nanophotonic processor, Quantum Information,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Quantum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Unsampling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Programmable Nanophotonic Processor, CLEO,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Laboratory of Electronics, MIT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B4852-9D40-4DCF-A2D9-90E952A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Dirk Englund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6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EB6D2D-23E8-4FD3-A18B-E39C6FBD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Optical Neural Networks 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Photoelecric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*Gated orthogonal recurrent units: On learning to forget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Mitgrating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between Physical Scenarios Based on Artificial Neural Networks, ACS Photonics,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On-Chip Optical Convolutional Neural Networks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WaveletNet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Logarithmic Scale Efficient Convolutional Neural Networks for Edge Devices,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Physics, MIT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199AFB-E91C-453E-BC6A-F50221B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Marin </a:t>
            </a:r>
            <a:r>
              <a:rPr lang="en-US" altLang="zh-CN" dirty="0" err="1"/>
              <a:t>Soljacic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E6EABF3-1128-4569-B8CD-54409317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In situ backpropagation and gradient measurement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89C09-8C4A-49FF-A148-ECCA8597AB09}"/>
              </a:ext>
            </a:extLst>
          </p:cNvPr>
          <p:cNvSpPr txBox="1"/>
          <p:nvPr/>
        </p:nvSpPr>
        <p:spPr>
          <a:xfrm>
            <a:off x="6096000" y="3592532"/>
            <a:ext cx="580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Schematic of the ANN architecture.</a:t>
            </a:r>
          </a:p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Illustration of operation and gradient computation in an ANN.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C02BF-A34A-4783-A402-ACC3E530FEE2}"/>
              </a:ext>
            </a:extLst>
          </p:cNvPr>
          <p:cNvSpPr txBox="1"/>
          <p:nvPr/>
        </p:nvSpPr>
        <p:spPr>
          <a:xfrm>
            <a:off x="6096000" y="4115752"/>
            <a:ext cx="6059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861B7-10BF-4BCA-8C95-106EAC7F877B}"/>
              </a:ext>
            </a:extLst>
          </p:cNvPr>
          <p:cNvSpPr/>
          <p:nvPr/>
        </p:nvSpPr>
        <p:spPr>
          <a:xfrm>
            <a:off x="838200" y="3915697"/>
            <a:ext cx="377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</a:t>
            </a:r>
            <a:endParaRPr lang="zh-CN" altLang="en-US" sz="1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88AB8-9E87-42EB-A1BF-3A8C8D0A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33" y="1195462"/>
            <a:ext cx="4280541" cy="2304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3660D-F071-4131-886D-36BFC487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83" y="1830108"/>
            <a:ext cx="4916110" cy="19701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1B2EF7-C332-4506-8A7F-9FEA541B7417}"/>
              </a:ext>
            </a:extLst>
          </p:cNvPr>
          <p:cNvSpPr txBox="1"/>
          <p:nvPr/>
        </p:nvSpPr>
        <p:spPr>
          <a:xfrm>
            <a:off x="381953" y="4546639"/>
            <a:ext cx="5320106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raining weights ex situ on a computer model of the system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final weights in the physical device using an idealized model that relates the matrix elements to the phase shifters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losing the potential advantages(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对原文的评价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7F2598-2415-4DA5-8265-64C5663D846F}"/>
              </a:ext>
            </a:extLst>
          </p:cNvPr>
          <p:cNvSpPr txBox="1"/>
          <p:nvPr/>
        </p:nvSpPr>
        <p:spPr>
          <a:xfrm>
            <a:off x="6096000" y="4962137"/>
            <a:ext cx="5561138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situ intensity measurements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components: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implementing adjoint variable method</a:t>
            </a:r>
          </a:p>
        </p:txBody>
      </p:sp>
    </p:spTree>
    <p:extLst>
      <p:ext uri="{BB962C8B-B14F-4D97-AF65-F5344CB8AC3E}">
        <p14:creationId xmlns:p14="http://schemas.microsoft.com/office/powerpoint/2010/main" val="46390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BB9091-6293-406C-A1A4-529C5D67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 ---&gt; output vector via matrices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matrix elements (weights) for minimized cost function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is implemented by “backpropagation algorithm”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chain rule from the output layer to the input layer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对原文献的评价：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of the phase-shifter settings for this system was performed using a model implemented on a standard computer, which does not take into account experimental errors, and furthermore loses all the potential advantages in time and energy of the photonic implementation.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additional component that is required is a means to measure the light intensity in the vicinity of each of the tunable phase shifters.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0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1365</Words>
  <Application>Microsoft Office PowerPoint</Application>
  <PresentationFormat>宽屏</PresentationFormat>
  <Paragraphs>139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Microsoft YaHei UI</vt:lpstr>
      <vt:lpstr>等线</vt:lpstr>
      <vt:lpstr>微软雅黑</vt:lpstr>
      <vt:lpstr>Arial</vt:lpstr>
      <vt:lpstr>Cambria Math</vt:lpstr>
      <vt:lpstr>Times New Roman</vt:lpstr>
      <vt:lpstr>Office 主题​​</vt:lpstr>
      <vt:lpstr>调研： 硅光芯片深度学习</vt:lpstr>
      <vt:lpstr>Shanhui Fan</vt:lpstr>
      <vt:lpstr>Zongfu Yu</vt:lpstr>
      <vt:lpstr>Yichen Shen</vt:lpstr>
      <vt:lpstr>Nicholas C. Harris</vt:lpstr>
      <vt:lpstr>Dirk Englund</vt:lpstr>
      <vt:lpstr>Marin Soljacic</vt:lpstr>
      <vt:lpstr>In situ backpropagation and gradient measurement</vt:lpstr>
      <vt:lpstr>PowerPoint 演示文稿</vt:lpstr>
      <vt:lpstr>步骤</vt:lpstr>
      <vt:lpstr>Restriction and Result</vt:lpstr>
      <vt:lpstr>Linear programmable nanophotonic processors</vt:lpstr>
      <vt:lpstr>PowerPoint 演示文稿</vt:lpstr>
      <vt:lpstr>Large-Scale Optical Neural Networks Based on Photoelectric Multiplication</vt:lpstr>
      <vt:lpstr>PowerPoint 演示文稿</vt:lpstr>
      <vt:lpstr>Results</vt:lpstr>
      <vt:lpstr>On-Chip Optical Convolutional Neural Networks</vt:lpstr>
      <vt:lpstr>PowerPoint 演示文稿</vt:lpstr>
      <vt:lpstr>PowerPoint 演示文稿</vt:lpstr>
      <vt:lpstr>PowerPoint 演示文稿</vt:lpstr>
      <vt:lpstr>Quantum optical neural networks (Dirk Englund)</vt:lpstr>
      <vt:lpstr>Trace-free counterfactual communication with a nanophotonic processor</vt:lpstr>
      <vt:lpstr>Variational Quantum Unsampling on a Programmable Nanophotonic 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116</cp:revision>
  <dcterms:created xsi:type="dcterms:W3CDTF">2019-04-05T05:48:18Z</dcterms:created>
  <dcterms:modified xsi:type="dcterms:W3CDTF">2019-09-17T11:16:58Z</dcterms:modified>
</cp:coreProperties>
</file>