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D4666-4E87-4447-9196-27A2BAA68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9DB08-E9D9-4E54-89E5-976BA0042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1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61993C-C465-46FB-9528-7419A565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F52D17-6AD1-47BF-962E-A45891AE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16" y="1606282"/>
            <a:ext cx="4100059" cy="5144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54EA9C-A078-4502-AFA2-6D3E158B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26" y="1510748"/>
            <a:ext cx="3965547" cy="51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D75A3B-A088-46C0-A2AC-859FF829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quantum optics features(mode mixing, optical nonlinearity) to neural networks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architecture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CMOS-compatible platform instead of photonics chips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quantum information processing tasks: quantum optical state compression for quantum networking and black-box quantum simulation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0F7D01-4D3A-4EE9-9FB5-EAFDC352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Quantum optical neural networks </a:t>
            </a:r>
            <a:r>
              <a:rPr lang="en-US" altLang="zh-CN" sz="2700" dirty="0"/>
              <a:t>(Dirk Englund)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3C869-5221-4F58-9BB3-9086F6FA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9" y="3937899"/>
            <a:ext cx="7978822" cy="25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E53090-0899-4766-805D-AF7C19E3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Training of photonic neural networks through in situ backpropagation and gradient measurement, Optica, 2018.</a:t>
            </a:r>
          </a:p>
          <a:p>
            <a:r>
              <a:rPr lang="nn-NO" altLang="zh-CN" sz="2000" dirty="0"/>
              <a:t>Stanford Univ, Ginzton Lab, Stanford; Stanford Univ, Dept Elect Engn, Stanford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2FB782-D03D-4F0F-B38F-9F452A9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Shanhui</a:t>
            </a:r>
            <a:r>
              <a:rPr lang="en-US" altLang="zh-CN" dirty="0"/>
              <a:t> 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C61397-BDBB-4FB4-8947-3E50AC4C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Optimization of Nonlinear Nanophotonic Media for Artificial Neural Inference, Photonics Research, 2019</a:t>
            </a:r>
          </a:p>
          <a:p>
            <a:r>
              <a:rPr lang="en-US" altLang="zh-CN" sz="2000" dirty="0"/>
              <a:t>Univ Wisconsin Madison, Dept Elect &amp; Comp </a:t>
            </a:r>
            <a:r>
              <a:rPr lang="en-US" altLang="zh-CN" sz="2000" dirty="0" err="1"/>
              <a:t>Engn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AE5F55-E79A-46C3-833C-C23C6E3E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Zongfu</a:t>
            </a:r>
            <a:r>
              <a:rPr lang="en-US" altLang="zh-CN" dirty="0"/>
              <a:t>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3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047742-651D-49E1-B72B-210D0FD1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Deep learning with coherent nanophotonic circuits, Nature Photonics</a:t>
            </a:r>
          </a:p>
          <a:p>
            <a:r>
              <a:rPr lang="en-US" altLang="zh-CN" sz="2000" dirty="0"/>
              <a:t>MIT, Elect Res Lab</a:t>
            </a:r>
          </a:p>
          <a:p>
            <a:r>
              <a:rPr lang="en-US" altLang="zh-CN" sz="2000" dirty="0"/>
              <a:t>Shen, </a:t>
            </a:r>
            <a:r>
              <a:rPr lang="en-US" altLang="zh-CN" sz="2000" dirty="0" err="1"/>
              <a:t>YC</a:t>
            </a:r>
            <a:r>
              <a:rPr lang="en-US" altLang="zh-CN" sz="2000" dirty="0"/>
              <a:t>; Harris, NC (</a:t>
            </a:r>
            <a:r>
              <a:rPr lang="zh-CN" altLang="en-US" sz="2000" dirty="0"/>
              <a:t>通讯作者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Tunable Efficient Unitary Neural Networks (</a:t>
            </a:r>
            <a:r>
              <a:rPr lang="en-US" altLang="zh-CN" sz="2000" dirty="0" err="1"/>
              <a:t>EUNN</a:t>
            </a:r>
            <a:r>
              <a:rPr lang="en-US" altLang="zh-CN" sz="2000" dirty="0"/>
              <a:t>) and their application to </a:t>
            </a:r>
            <a:r>
              <a:rPr lang="en-US" altLang="zh-CN" sz="2000" dirty="0" err="1"/>
              <a:t>RNN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, 2017</a:t>
            </a:r>
          </a:p>
          <a:p>
            <a:r>
              <a:rPr lang="en-US" altLang="zh-CN" sz="2000" dirty="0"/>
              <a:t>MIT</a:t>
            </a:r>
          </a:p>
          <a:p>
            <a:r>
              <a:rPr lang="en-US" altLang="zh-CN" sz="2000" dirty="0"/>
              <a:t>Jing, L (</a:t>
            </a:r>
            <a:r>
              <a:rPr lang="zh-CN" altLang="en-US" sz="2000" dirty="0"/>
              <a:t>通讯作者</a:t>
            </a:r>
            <a:r>
              <a:rPr lang="en-US" altLang="zh-CN" sz="2000" dirty="0"/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365057-8185-4DAA-852B-64E7EC6E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Yichen</a:t>
            </a:r>
            <a:r>
              <a:rPr lang="en-US" altLang="zh-CN" dirty="0"/>
              <a:t> Shen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1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329FF6-CC63-44AD-854A-3F7C13D2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Linear programmable nanophotonic processors, Optica, 2018</a:t>
            </a:r>
          </a:p>
          <a:p>
            <a:r>
              <a:rPr lang="en-US" altLang="zh-CN" sz="2000" dirty="0"/>
              <a:t>MIT</a:t>
            </a:r>
          </a:p>
          <a:p>
            <a:r>
              <a:rPr lang="en-US" altLang="zh-CN" sz="2000" dirty="0"/>
              <a:t>Englund, D (</a:t>
            </a:r>
            <a:r>
              <a:rPr lang="zh-CN" altLang="en-US" sz="2000" dirty="0"/>
              <a:t>通讯作者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Deep learning with coherent nanophotonic circuits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BA83CE-D540-4302-B0D3-A309CA1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Nicholas C. Harris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2966A6-26E3-4C18-A496-471D5B7D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Optical Neural Networks Based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Photoelecric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Multiplication, PHYSICAL REVIEW X 9, 2019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optical neural networks, Quantum Information, 2019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Trace-free counterfactual communication with a nanophotonic processor, Quantum Information, 2019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Quantum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Unsampling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Programmable Nanophotonic Processor, CLEO, 2019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Laboratory of Electronics, MIT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B4852-9D40-4DCF-A2D9-90E952A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Dirk Englund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6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EB6D2D-23E8-4FD3-A18B-E39C6FBD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Large-Scale Optical Neural Networks Based on </a:t>
            </a:r>
            <a:r>
              <a:rPr lang="en-US" altLang="zh-CN" sz="2000" dirty="0" err="1"/>
              <a:t>Photoelecric</a:t>
            </a:r>
            <a:r>
              <a:rPr lang="en-US" altLang="zh-CN" sz="2000" dirty="0"/>
              <a:t> Multiplication</a:t>
            </a:r>
          </a:p>
          <a:p>
            <a:r>
              <a:rPr lang="en-US" altLang="zh-CN" sz="2000" dirty="0"/>
              <a:t>*Gated orthogonal recurrent units: On learning to forget</a:t>
            </a:r>
          </a:p>
          <a:p>
            <a:r>
              <a:rPr lang="en-US" altLang="zh-CN" sz="2000" dirty="0"/>
              <a:t>Deep learning with coherent nanophotonic circuits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Mitgrating</a:t>
            </a:r>
            <a:r>
              <a:rPr lang="en-US" altLang="zh-CN" sz="2000" dirty="0"/>
              <a:t> Knowledge between Physical Scenarios Based on Artificial Neural Networks, ACS Photonics, 2019</a:t>
            </a:r>
          </a:p>
          <a:p>
            <a:r>
              <a:rPr lang="en-US" altLang="zh-CN" sz="2000" dirty="0"/>
              <a:t>On-Chip Optical Convolutional Neural Networks</a:t>
            </a:r>
          </a:p>
          <a:p>
            <a:r>
              <a:rPr lang="en-US" altLang="zh-CN" sz="2000" dirty="0" err="1"/>
              <a:t>WaveletNet</a:t>
            </a:r>
            <a:r>
              <a:rPr lang="en-US" altLang="zh-CN" sz="2000" dirty="0"/>
              <a:t>, Logarithmic Scale Efficient Convolutional Neural Networks for Edge Devices,  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, 2018</a:t>
            </a:r>
          </a:p>
          <a:p>
            <a:r>
              <a:rPr lang="en-US" altLang="zh-CN" sz="2000" dirty="0"/>
              <a:t>Department of Physics, MIT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199AFB-E91C-453E-BC6A-F50221B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Marin </a:t>
            </a:r>
            <a:r>
              <a:rPr lang="en-US" altLang="zh-CN" dirty="0" err="1"/>
              <a:t>Soljacic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F38258-C2FF-4EE9-B147-D09D6DD0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en-US" altLang="zh-CN" dirty="0"/>
              <a:t>reduce E/MAC (the energy per multiply and </a:t>
            </a:r>
            <a:r>
              <a:rPr lang="en-US" altLang="zh-CN" dirty="0" err="1"/>
              <a:t>accUmulate</a:t>
            </a:r>
            <a:r>
              <a:rPr lang="en-US" altLang="zh-CN" dirty="0"/>
              <a:t>) from 20 </a:t>
            </a:r>
            <a:r>
              <a:rPr lang="en-US" altLang="zh-CN" dirty="0" err="1"/>
              <a:t>pJ</a:t>
            </a:r>
            <a:r>
              <a:rPr lang="en-US" altLang="zh-CN" dirty="0"/>
              <a:t>/MAC(ASICs, GPUs) to around 1 </a:t>
            </a:r>
            <a:r>
              <a:rPr lang="en-US" altLang="zh-CN" dirty="0" err="1"/>
              <a:t>pJ</a:t>
            </a:r>
            <a:r>
              <a:rPr lang="en-US" altLang="zh-CN" dirty="0"/>
              <a:t>/MAC.</a:t>
            </a:r>
          </a:p>
          <a:p>
            <a:pPr lvl="1"/>
            <a:r>
              <a:rPr lang="en-US" altLang="zh-CN" dirty="0"/>
              <a:t>1 </a:t>
            </a:r>
            <a:r>
              <a:rPr lang="en-US" altLang="zh-CN" dirty="0" err="1"/>
              <a:t>fJ</a:t>
            </a:r>
            <a:r>
              <a:rPr lang="en-US" altLang="zh-CN" dirty="0"/>
              <a:t>/MAC for modulator, rise above 1 </a:t>
            </a:r>
            <a:r>
              <a:rPr lang="en-US" altLang="zh-CN" dirty="0" err="1"/>
              <a:t>pJ</a:t>
            </a:r>
            <a:r>
              <a:rPr lang="en-US" altLang="zh-CN" dirty="0"/>
              <a:t>/MAC once the driver electronics and memory access are included</a:t>
            </a:r>
          </a:p>
          <a:p>
            <a:pPr lvl="1"/>
            <a:r>
              <a:rPr lang="en-US" altLang="zh-CN" dirty="0"/>
              <a:t>naturally adapted to free space optics</a:t>
            </a:r>
          </a:p>
          <a:p>
            <a:r>
              <a:rPr lang="en-US" altLang="zh-CN" dirty="0"/>
              <a:t>fundamental limits:</a:t>
            </a:r>
          </a:p>
          <a:p>
            <a:pPr lvl="1"/>
            <a:r>
              <a:rPr lang="en-US" altLang="zh-CN" dirty="0"/>
              <a:t>detector shot noise presents a standard quantum limit</a:t>
            </a:r>
          </a:p>
          <a:p>
            <a:pPr lvl="1"/>
            <a:r>
              <a:rPr lang="en-US" altLang="zh-CN" sz="1600" dirty="0"/>
              <a:t>C. M. Caves, Quantum-Mechanical Noise in an Interferometer, Phys. Rev. D 23. 1693 (1981)</a:t>
            </a:r>
          </a:p>
          <a:p>
            <a:r>
              <a:rPr lang="en-US" altLang="zh-CN" dirty="0"/>
              <a:t>pretraining weights on a GPU</a:t>
            </a:r>
          </a:p>
          <a:p>
            <a:r>
              <a:rPr lang="en-US" altLang="zh-CN" dirty="0"/>
              <a:t>computing Neural-network performance using Monte Carlo simulations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BF1208-A7ED-48DC-AAFC-27738070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Large-Scale Optical Neural Networks Based on Photoelectric Multiplication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42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403EC5-E397-482B-BC7D-ECEE8A719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46" y="3959048"/>
            <a:ext cx="3670300" cy="22408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5F5F2E-4D61-4FEF-9640-332312AA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6" y="532838"/>
            <a:ext cx="6295345" cy="28861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DBB4EA-B47A-4B98-A60A-07C2398CAABA}"/>
              </a:ext>
            </a:extLst>
          </p:cNvPr>
          <p:cNvSpPr txBox="1"/>
          <p:nvPr/>
        </p:nvSpPr>
        <p:spPr>
          <a:xfrm>
            <a:off x="4885898" y="4719869"/>
            <a:ext cx="1800493" cy="71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上图：计算过程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左图：并行计算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7E848F-8C1D-4872-8B50-96706EA1FFA7}"/>
              </a:ext>
            </a:extLst>
          </p:cNvPr>
          <p:cNvSpPr txBox="1"/>
          <p:nvPr/>
        </p:nvSpPr>
        <p:spPr>
          <a:xfrm>
            <a:off x="6796586" y="736979"/>
            <a:ext cx="5240740" cy="3115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乘积值正比于探测器收到的电荷值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并行运算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running a batch of instances, X =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the output Y =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can be computed through the matrix-matrix product Y = AX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9763F8-DA4D-406B-AD0E-0546B080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95" y="1165814"/>
            <a:ext cx="3838859" cy="5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2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479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Times New Roman</vt:lpstr>
      <vt:lpstr>Office 主题​​</vt:lpstr>
      <vt:lpstr>PowerPoint 演示文稿</vt:lpstr>
      <vt:lpstr>Shanhui Fan</vt:lpstr>
      <vt:lpstr>Zongfu Yu</vt:lpstr>
      <vt:lpstr>Yichen Shen</vt:lpstr>
      <vt:lpstr>Nicholas C. Harris</vt:lpstr>
      <vt:lpstr>Dirk Englund</vt:lpstr>
      <vt:lpstr>Marin Soljacic</vt:lpstr>
      <vt:lpstr>Large-Scale Optical Neural Networks Based on Photoelectric Multiplication</vt:lpstr>
      <vt:lpstr>PowerPoint 演示文稿</vt:lpstr>
      <vt:lpstr>Results</vt:lpstr>
      <vt:lpstr>Quantum optical neural networks (Dirk Englund)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89</cp:revision>
  <dcterms:created xsi:type="dcterms:W3CDTF">2019-04-05T05:48:18Z</dcterms:created>
  <dcterms:modified xsi:type="dcterms:W3CDTF">2019-09-15T08:57:33Z</dcterms:modified>
</cp:coreProperties>
</file>