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9" r:id="rId4"/>
    <p:sldId id="262" r:id="rId5"/>
    <p:sldId id="263" r:id="rId6"/>
    <p:sldId id="265" r:id="rId7"/>
    <p:sldId id="267" r:id="rId8"/>
    <p:sldId id="266" r:id="rId9"/>
    <p:sldId id="258" r:id="rId10"/>
    <p:sldId id="26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2B7F4-622C-4329-B71C-0859D531D0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F2E8BE-7473-4205-8609-1FDFA42AEF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b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name, time</a:t>
            </a:r>
          </a:p>
        </p:txBody>
      </p:sp>
    </p:spTree>
    <p:extLst>
      <p:ext uri="{BB962C8B-B14F-4D97-AF65-F5344CB8AC3E}">
        <p14:creationId xmlns:p14="http://schemas.microsoft.com/office/powerpoint/2010/main" val="367125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EAAB5729-E65D-47C7-82AA-5BAF3267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8876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10748"/>
            <a:ext cx="5257800" cy="514449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1CCD648-C67F-480C-A8A7-4E480630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7179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629011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66323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43DF22-38DD-42C9-B555-52D2CC54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4C929-EB7F-4965-9983-CE5E0D53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0748"/>
            <a:ext cx="10515600" cy="5144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7446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16467-F22F-4404-B06A-D0A653DD03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深度学习和物镜调研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F06090-9ED6-404D-8117-A73B7C438D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畅星兆，</a:t>
            </a:r>
            <a:r>
              <a:rPr lang="en-US" altLang="zh-CN" dirty="0"/>
              <a:t>2019.09.01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1959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35C81-F99C-47B2-942A-73253C898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AFM Cantilever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014A4F-7043-4E1F-81B4-3A476E49E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AFM</a:t>
            </a:r>
            <a:r>
              <a:rPr lang="zh-CN" altLang="en-US" dirty="0"/>
              <a:t>原理图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文中：</a:t>
            </a:r>
            <a:r>
              <a:rPr lang="en-US" altLang="zh-CN" dirty="0" err="1"/>
              <a:t>HYDRA2R</a:t>
            </a:r>
            <a:r>
              <a:rPr lang="en-US" altLang="zh-CN" dirty="0"/>
              <a:t>-</a:t>
            </a:r>
            <a:r>
              <a:rPr lang="en-US" altLang="zh-CN" dirty="0" err="1"/>
              <a:t>100N</a:t>
            </a:r>
            <a:r>
              <a:rPr lang="en-US" altLang="zh-CN" dirty="0"/>
              <a:t>-TL-10, Nanoscience</a:t>
            </a:r>
            <a:r>
              <a:rPr lang="zh-CN" altLang="en-US" dirty="0"/>
              <a:t>（</a:t>
            </a:r>
            <a:r>
              <a:rPr lang="en-US" altLang="zh-CN" dirty="0"/>
              <a:t>not found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处理：</a:t>
            </a:r>
            <a:r>
              <a:rPr lang="en-US" altLang="zh-CN" dirty="0"/>
              <a:t>(custom-coated, thermal evaporation)1 nm </a:t>
            </a:r>
            <a:r>
              <a:rPr lang="en-US" altLang="zh-CN" dirty="0" err="1"/>
              <a:t>Ti</a:t>
            </a:r>
            <a:r>
              <a:rPr lang="en-US" altLang="zh-CN" dirty="0"/>
              <a:t> layer followed by 40 nm Al layer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22AD76-259F-4446-8B8D-C6A5C1BC6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25" y="1968392"/>
            <a:ext cx="3790950" cy="25050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EE80FB5-1FC1-4583-A628-9D14BEF847C0}"/>
              </a:ext>
            </a:extLst>
          </p:cNvPr>
          <p:cNvSpPr txBox="1"/>
          <p:nvPr/>
        </p:nvSpPr>
        <p:spPr>
          <a:xfrm>
            <a:off x="5282141" y="4196468"/>
            <a:ext cx="5072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(https://wenku.baidu.com/view/ad63ad0b01f69e31433294db.html)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715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CD01707-ADBD-4271-8AEC-96404F2C9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结论：</a:t>
            </a:r>
            <a:endParaRPr lang="en-US" altLang="zh-CN" dirty="0"/>
          </a:p>
          <a:p>
            <a:pPr lvl="1"/>
            <a:r>
              <a:rPr lang="zh-CN" altLang="en-US" dirty="0"/>
              <a:t>目前阶段，</a:t>
            </a:r>
            <a:r>
              <a:rPr lang="en-US" altLang="zh-CN" dirty="0"/>
              <a:t>Photonics AI </a:t>
            </a:r>
            <a:r>
              <a:rPr lang="zh-CN" altLang="en-US" dirty="0"/>
              <a:t>仍然使用电路进行模型参数的计算</a:t>
            </a:r>
            <a:endParaRPr lang="en-US" altLang="zh-CN" dirty="0"/>
          </a:p>
          <a:p>
            <a:pPr lvl="1"/>
            <a:r>
              <a:rPr lang="zh-CN" altLang="en-US" dirty="0"/>
              <a:t>训练时间</a:t>
            </a:r>
            <a:r>
              <a:rPr lang="zh-CN" altLang="en-US"/>
              <a:t>与传统计算机训练时间完全相同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优势</a:t>
            </a:r>
            <a:endParaRPr lang="en-US" altLang="zh-CN" dirty="0"/>
          </a:p>
          <a:p>
            <a:pPr lvl="1"/>
            <a:r>
              <a:rPr lang="zh-CN" altLang="en-US" dirty="0"/>
              <a:t>运行速度快，支持更快的</a:t>
            </a:r>
            <a:r>
              <a:rPr lang="en-US" altLang="zh-CN" dirty="0"/>
              <a:t>input stream</a:t>
            </a:r>
          </a:p>
          <a:p>
            <a:pPr lvl="1"/>
            <a:r>
              <a:rPr lang="en-US" altLang="zh-CN" dirty="0"/>
              <a:t>power efficiency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B87671B-4930-47C9-A6B1-EAC22DDD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Photonics AI </a:t>
            </a:r>
            <a:r>
              <a:rPr lang="zh-CN" altLang="en-US" dirty="0"/>
              <a:t>训练时间</a:t>
            </a:r>
          </a:p>
        </p:txBody>
      </p:sp>
    </p:spTree>
    <p:extLst>
      <p:ext uri="{BB962C8B-B14F-4D97-AF65-F5344CB8AC3E}">
        <p14:creationId xmlns:p14="http://schemas.microsoft.com/office/powerpoint/2010/main" val="193822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E91B4D8-FF40-4758-A3D3-C0444B9F9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10748"/>
            <a:ext cx="5257800" cy="2951185"/>
          </a:xfrm>
        </p:spPr>
        <p:txBody>
          <a:bodyPr anchor="ctr">
            <a:normAutofit/>
          </a:bodyPr>
          <a:lstStyle/>
          <a:p>
            <a:r>
              <a:rPr lang="zh-CN" altLang="en-US" dirty="0"/>
              <a:t>强调</a:t>
            </a:r>
            <a:r>
              <a:rPr lang="en-US" altLang="zh-CN" dirty="0"/>
              <a:t>new paradigm, analog computing,</a:t>
            </a:r>
          </a:p>
          <a:p>
            <a:r>
              <a:rPr lang="en-US" altLang="zh-CN" dirty="0"/>
              <a:t>Readout: machine learning on digital computers.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000C4A3-7B3E-4B13-BC32-034C7644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水库计算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D7BC58-8AC7-4585-9756-A5B8A8F97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34" y="1510748"/>
            <a:ext cx="4867759" cy="29511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6CEC18E-118F-4307-A415-9C274E748951}"/>
              </a:ext>
            </a:extLst>
          </p:cNvPr>
          <p:cNvSpPr txBox="1"/>
          <p:nvPr/>
        </p:nvSpPr>
        <p:spPr>
          <a:xfrm>
            <a:off x="4405209" y="3200400"/>
            <a:ext cx="1567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 processor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BBF7A6-BDBC-4193-8E1B-F39FD71E4D63}"/>
              </a:ext>
            </a:extLst>
          </p:cNvPr>
          <p:cNvSpPr txBox="1"/>
          <p:nvPr/>
        </p:nvSpPr>
        <p:spPr>
          <a:xfrm>
            <a:off x="1134533" y="47667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E499744-4FA8-4A2D-AC6F-71669539D026}"/>
              </a:ext>
            </a:extLst>
          </p:cNvPr>
          <p:cNvSpPr txBox="1"/>
          <p:nvPr/>
        </p:nvSpPr>
        <p:spPr>
          <a:xfrm>
            <a:off x="365186" y="4660715"/>
            <a:ext cx="11125200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 show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passive reservoir computing chips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 be used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perform a variety of tasks (bit level tasks, nonlinear dispersion compensation, etc.) at high speeds and low power consumption.</a:t>
            </a:r>
          </a:p>
          <a:p>
            <a:pPr algn="l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8E595D-FA49-494C-8514-C8C27C83689E}"/>
              </a:ext>
            </a:extLst>
          </p:cNvPr>
          <p:cNvSpPr txBox="1"/>
          <p:nvPr/>
        </p:nvSpPr>
        <p:spPr>
          <a:xfrm>
            <a:off x="419067" y="4316692"/>
            <a:ext cx="5993892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Katumba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et al., Neuromorphic Computing Based on Silicon Photonics and Reservoir Computing, IEEE Journal of Selected Topics in Quantum Electronics, 2018)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4345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300A6EF-FCD2-4854-B35C-8CA660EEF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训练方法（</a:t>
            </a:r>
            <a:r>
              <a:rPr lang="en-US" altLang="zh-CN" dirty="0"/>
              <a:t> Optical Readouts 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separate high-photodetectors</a:t>
            </a:r>
          </a:p>
          <a:p>
            <a:pPr lvl="2"/>
            <a:r>
              <a:rPr lang="en-US" altLang="zh-CN" dirty="0"/>
              <a:t>photodetectors tend to be costly due to footprint</a:t>
            </a:r>
          </a:p>
          <a:p>
            <a:pPr lvl="2"/>
            <a:r>
              <a:rPr lang="en-US" altLang="zh-CN" dirty="0"/>
              <a:t>can only measure the intensities</a:t>
            </a:r>
          </a:p>
          <a:p>
            <a:pPr lvl="1"/>
            <a:r>
              <a:rPr lang="en-US" altLang="zh-CN" dirty="0"/>
              <a:t>trains the weights based on simulation</a:t>
            </a:r>
          </a:p>
          <a:p>
            <a:pPr lvl="2"/>
            <a:r>
              <a:rPr lang="en-US" altLang="zh-CN" dirty="0"/>
              <a:t>fabrication tolerances</a:t>
            </a:r>
          </a:p>
          <a:p>
            <a:pPr lvl="1"/>
            <a:r>
              <a:rPr lang="en-US" altLang="zh-CN" dirty="0"/>
              <a:t>pretraining-retraining</a:t>
            </a:r>
          </a:p>
          <a:p>
            <a:pPr lvl="2"/>
            <a:r>
              <a:rPr lang="en-US" altLang="zh-CN" dirty="0"/>
              <a:t>fabrication tolerances</a:t>
            </a:r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prefered</a:t>
            </a:r>
            <a:r>
              <a:rPr lang="en-US" altLang="zh-CN" dirty="0"/>
              <a:t>)single high-photodetectors</a:t>
            </a:r>
          </a:p>
          <a:p>
            <a:pPr lvl="2"/>
            <a:r>
              <a:rPr lang="en-US" altLang="zh-CN" dirty="0"/>
              <a:t>does take some time</a:t>
            </a:r>
          </a:p>
          <a:p>
            <a:pPr lvl="2"/>
            <a:r>
              <a:rPr lang="en-US" altLang="zh-CN" dirty="0"/>
              <a:t>still requires external microprocessor</a:t>
            </a:r>
          </a:p>
          <a:p>
            <a:r>
              <a:rPr lang="zh-CN" altLang="en-US" dirty="0"/>
              <a:t>使用与传统方法一样的机器学习算法</a:t>
            </a:r>
            <a:endParaRPr lang="en-US" altLang="zh-CN" dirty="0"/>
          </a:p>
          <a:p>
            <a:pPr lvl="1"/>
            <a:r>
              <a:rPr lang="en-US" altLang="zh-CN" dirty="0"/>
              <a:t>applied in the readout system to teach computer systems how to perform (or </a:t>
            </a:r>
            <a:r>
              <a:rPr lang="en-US" altLang="zh-CN" dirty="0" err="1"/>
              <a:t>interpretate</a:t>
            </a:r>
            <a:r>
              <a:rPr lang="en-US" altLang="zh-CN" dirty="0"/>
              <a:t>) complex tasks.</a:t>
            </a:r>
          </a:p>
          <a:p>
            <a:pPr lvl="1"/>
            <a:r>
              <a:rPr lang="en-US" altLang="zh-CN" dirty="0"/>
              <a:t>calculated in the electrical domain</a:t>
            </a:r>
          </a:p>
        </p:txBody>
      </p:sp>
    </p:spTree>
    <p:extLst>
      <p:ext uri="{BB962C8B-B14F-4D97-AF65-F5344CB8AC3E}">
        <p14:creationId xmlns:p14="http://schemas.microsoft.com/office/powerpoint/2010/main" val="254416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8AEE3F9-E9BF-4665-9F39-C63D9C256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8133" y="1535661"/>
            <a:ext cx="4275667" cy="2731537"/>
          </a:xfrm>
        </p:spPr>
        <p:txBody>
          <a:bodyPr anchor="t">
            <a:normAutofit fontScale="92500" lnSpcReduction="10000"/>
          </a:bodyPr>
          <a:lstStyle/>
          <a:p>
            <a:r>
              <a:rPr lang="en-US" altLang="zh-CN" sz="2000" dirty="0"/>
              <a:t>monochromatic plane wave</a:t>
            </a:r>
          </a:p>
          <a:p>
            <a:r>
              <a:rPr lang="en-US" altLang="zh-CN" sz="2000" dirty="0"/>
              <a:t>pillar: randomly generated, kept fixed</a:t>
            </a:r>
          </a:p>
          <a:p>
            <a:r>
              <a:rPr lang="en-US" altLang="zh-CN" sz="2000" dirty="0"/>
              <a:t>simulation: cells and pillar </a:t>
            </a:r>
            <a:r>
              <a:rPr lang="en-US" altLang="zh-CN" sz="2000" dirty="0" err="1"/>
              <a:t>scatterer</a:t>
            </a:r>
            <a:r>
              <a:rPr lang="en-US" altLang="zh-CN" sz="2000" dirty="0"/>
              <a:t> (by setting some rules)</a:t>
            </a:r>
          </a:p>
          <a:p>
            <a:r>
              <a:rPr lang="en-US" altLang="zh-CN" sz="2000" dirty="0"/>
              <a:t>fast and energy efficiency: when running models (not training)</a:t>
            </a:r>
          </a:p>
          <a:p>
            <a:r>
              <a:rPr lang="en-US" altLang="zh-CN" sz="2000" dirty="0"/>
              <a:t>application: high throughput label-free cell sorting</a:t>
            </a:r>
            <a:endParaRPr lang="zh-CN" altLang="en-US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B2BB77C-3930-4B81-9EB2-290F9AC60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Pillar </a:t>
            </a:r>
            <a:r>
              <a:rPr lang="en-US" altLang="zh-CN" dirty="0" err="1"/>
              <a:t>scatterer</a:t>
            </a:r>
            <a:r>
              <a:rPr lang="en-US" altLang="zh-CN" dirty="0"/>
              <a:t> paradigm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B8AACB-74D7-4403-B934-4A8ACB476C69}"/>
              </a:ext>
            </a:extLst>
          </p:cNvPr>
          <p:cNvSpPr txBox="1"/>
          <p:nvPr/>
        </p:nvSpPr>
        <p:spPr>
          <a:xfrm>
            <a:off x="234831" y="5450456"/>
            <a:ext cx="663338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Normal cells and cancer cells form two clusters after calculating weighted sum.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2A1EB83-0E31-4B2E-8120-5C9A546F4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61" y="1390735"/>
            <a:ext cx="5942857" cy="39809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51939B2-9465-4CEC-AEBA-8F90FC69F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468" y="4326467"/>
            <a:ext cx="2768448" cy="20156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5EFEFE5-17AA-4B17-A2B4-661B38B8458F}"/>
              </a:ext>
            </a:extLst>
          </p:cNvPr>
          <p:cNvSpPr txBox="1"/>
          <p:nvPr/>
        </p:nvSpPr>
        <p:spPr>
          <a:xfrm>
            <a:off x="925361" y="6342092"/>
            <a:ext cx="5993892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(Alessio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Lugnan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et al., Integrated pillar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scatterers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for speeding up classification of cell holograms, Optics Express, 2017)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6A08FB9-2278-4E45-9762-52B17E042482}"/>
              </a:ext>
            </a:extLst>
          </p:cNvPr>
          <p:cNvSpPr txBox="1"/>
          <p:nvPr/>
        </p:nvSpPr>
        <p:spPr>
          <a:xfrm>
            <a:off x="7512904" y="6325717"/>
            <a:ext cx="367453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generated“normal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 and “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cancer”cell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642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CE6E015-DC30-4299-9F98-21DA185B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400" y="1608667"/>
            <a:ext cx="4089400" cy="2607733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参数：</a:t>
            </a:r>
            <a:r>
              <a:rPr lang="en-US" altLang="zh-CN" sz="1800" dirty="0"/>
              <a:t> 4 layers, </a:t>
            </a:r>
            <a:r>
              <a:rPr lang="en-US" altLang="zh-CN" sz="1800" dirty="0" err="1"/>
              <a:t>Ar</a:t>
            </a:r>
            <a:r>
              <a:rPr lang="en-US" altLang="zh-CN" sz="1800" dirty="0"/>
              <a:t> = 150 nm, D = 2.85 um, UV (337.1 nm) laser source</a:t>
            </a:r>
          </a:p>
          <a:p>
            <a:r>
              <a:rPr lang="en-US" altLang="zh-CN" sz="1800" dirty="0"/>
              <a:t>a considerable error rate reduction</a:t>
            </a:r>
          </a:p>
          <a:p>
            <a:r>
              <a:rPr lang="en-US" altLang="zh-CN" sz="1800" dirty="0"/>
              <a:t>classification performance increase more than 50%</a:t>
            </a:r>
            <a:endParaRPr lang="zh-CN" altLang="en-US" sz="1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EA37F63-CA49-4C05-8678-D84CA6C3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730461-DD51-46F4-91BB-B6C859912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9015"/>
            <a:ext cx="6209524" cy="317142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B7A97AC-5E6C-466A-9C1B-A31351A06B3B}"/>
              </a:ext>
            </a:extLst>
          </p:cNvPr>
          <p:cNvSpPr txBox="1"/>
          <p:nvPr/>
        </p:nvSpPr>
        <p:spPr>
          <a:xfrm>
            <a:off x="982133" y="4682177"/>
            <a:ext cx="6646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仿真结果证明添加柱状反射结构后，对于该系列图片的识别错误率明显下降。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143F3C-59C8-40F1-8732-24456BDEC75F}"/>
              </a:ext>
            </a:extLst>
          </p:cNvPr>
          <p:cNvSpPr txBox="1"/>
          <p:nvPr/>
        </p:nvSpPr>
        <p:spPr>
          <a:xfrm>
            <a:off x="982133" y="5609619"/>
            <a:ext cx="6356227" cy="774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添加该结构是否对分类任务有帮助？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2.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添加该结构是否对只对特定分类任务有帮助？</a:t>
            </a:r>
          </a:p>
        </p:txBody>
      </p:sp>
    </p:spTree>
    <p:extLst>
      <p:ext uri="{BB962C8B-B14F-4D97-AF65-F5344CB8AC3E}">
        <p14:creationId xmlns:p14="http://schemas.microsoft.com/office/powerpoint/2010/main" val="2319519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0B16925-5473-4954-8859-441A5A7A0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362" y="5196254"/>
            <a:ext cx="10669438" cy="12966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We trained the matrix parameters with the standard back-propagation algorithm using a stochastic gradient descent method </a:t>
            </a:r>
            <a:r>
              <a:rPr lang="en-US" altLang="zh-CN" dirty="0">
                <a:solidFill>
                  <a:srgbClr val="FF0000"/>
                </a:solidFill>
              </a:rPr>
              <a:t>on a conventional computer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B0A48CB-7E16-475B-806C-A093E3C4F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Deep Learning with coherent nanophotonic circuits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5C2BCC-1447-40FD-AA99-E8C1DB9BD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1" y="1510748"/>
            <a:ext cx="5905500" cy="233020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AC67363-2383-4D14-808F-A0B269A80787}"/>
              </a:ext>
            </a:extLst>
          </p:cNvPr>
          <p:cNvSpPr txBox="1"/>
          <p:nvPr/>
        </p:nvSpPr>
        <p:spPr>
          <a:xfrm>
            <a:off x="605263" y="3901000"/>
            <a:ext cx="6316579" cy="1124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Featuring a cascaded array of 56 programmable Mach-Zehnder interferometers </a:t>
            </a: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Power efficiency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Vowel recognition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4C0F11-AC2D-48EE-8DC1-81AD4392D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176" y="1533995"/>
            <a:ext cx="4016712" cy="207848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D200C38-F8DB-473A-B650-9A8CB414516E}"/>
              </a:ext>
            </a:extLst>
          </p:cNvPr>
          <p:cNvSpPr txBox="1"/>
          <p:nvPr/>
        </p:nvSpPr>
        <p:spPr>
          <a:xfrm>
            <a:off x="8171132" y="3847290"/>
            <a:ext cx="204799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comparable results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8AB9C3-1584-46DD-836D-0130ED2EE0C2}"/>
              </a:ext>
            </a:extLst>
          </p:cNvPr>
          <p:cNvSpPr txBox="1"/>
          <p:nvPr/>
        </p:nvSpPr>
        <p:spPr>
          <a:xfrm>
            <a:off x="6144254" y="4522165"/>
            <a:ext cx="610175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(Shen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Yichen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etal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., Deep learning with coherent nanophotonic circuits, Nature Photonics, 2017)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842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EE1639-43DE-4389-B645-792C5AC79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Thorlab</a:t>
            </a:r>
            <a:r>
              <a:rPr lang="zh-CN" altLang="en-US" dirty="0"/>
              <a:t>调研</a:t>
            </a:r>
            <a:endParaRPr lang="en-US" altLang="zh-CN" dirty="0"/>
          </a:p>
          <a:p>
            <a:pPr lvl="1"/>
            <a:r>
              <a:rPr lang="zh-CN" altLang="en-US" dirty="0"/>
              <a:t>网站：未找到</a:t>
            </a:r>
            <a:endParaRPr lang="en-US" altLang="zh-CN" dirty="0"/>
          </a:p>
          <a:p>
            <a:pPr lvl="1"/>
            <a:r>
              <a:rPr lang="zh-CN" altLang="en-US" dirty="0"/>
              <a:t>销售代表：未找到</a:t>
            </a:r>
            <a:endParaRPr lang="en-US" altLang="zh-CN" dirty="0"/>
          </a:p>
          <a:p>
            <a:r>
              <a:rPr lang="en-US" altLang="zh-CN" dirty="0"/>
              <a:t>Olympus</a:t>
            </a:r>
            <a:r>
              <a:rPr lang="zh-CN" altLang="en-US" dirty="0"/>
              <a:t>调研 </a:t>
            </a:r>
            <a:endParaRPr lang="en-US" altLang="zh-CN" dirty="0"/>
          </a:p>
          <a:p>
            <a:pPr lvl="1"/>
            <a:r>
              <a:rPr lang="zh-CN" altLang="en-US" dirty="0"/>
              <a:t>网站：未找到</a:t>
            </a:r>
            <a:endParaRPr lang="en-US" altLang="zh-CN" dirty="0"/>
          </a:p>
          <a:p>
            <a:pPr lvl="1"/>
            <a:r>
              <a:rPr lang="zh-CN" altLang="en-US" dirty="0"/>
              <a:t>销售代表：正在整理（显微镜物镜切换盘？）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E25BF10-F01D-4C60-B6C1-EFB9D40E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调研：翻折物镜</a:t>
            </a:r>
          </a:p>
        </p:txBody>
      </p:sp>
    </p:spTree>
    <p:extLst>
      <p:ext uri="{BB962C8B-B14F-4D97-AF65-F5344CB8AC3E}">
        <p14:creationId xmlns:p14="http://schemas.microsoft.com/office/powerpoint/2010/main" val="793073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A0777-C0F3-42FD-979C-BC895B95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A34692-E2FE-4156-8B9F-E2C3CF0919A4}"/>
              </a:ext>
            </a:extLst>
          </p:cNvPr>
          <p:cNvSpPr txBox="1"/>
          <p:nvPr/>
        </p:nvSpPr>
        <p:spPr>
          <a:xfrm>
            <a:off x="2499527" y="6077067"/>
            <a:ext cx="310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(Gebhardt et al., Nature Methods, 2013)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4B0FDCC-F736-4096-8DF3-B806B4FCC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23" y="1933352"/>
            <a:ext cx="7524374" cy="341632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1B46BF1-675E-433A-AA79-533D913B2DAB}"/>
              </a:ext>
            </a:extLst>
          </p:cNvPr>
          <p:cNvSpPr txBox="1"/>
          <p:nvPr/>
        </p:nvSpPr>
        <p:spPr>
          <a:xfrm>
            <a:off x="1497073" y="5650122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：示意图，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：实拍图，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：近照，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：宽场图像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997F04-C3A1-47E4-92C8-30D6E73544D5}"/>
              </a:ext>
            </a:extLst>
          </p:cNvPr>
          <p:cNvSpPr txBox="1"/>
          <p:nvPr/>
        </p:nvSpPr>
        <p:spPr>
          <a:xfrm>
            <a:off x="7925647" y="2348850"/>
            <a:ext cx="40558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组成：自制的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xyz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位移台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+AFM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悬臂（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AFM cantilever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自制的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xyz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位移台：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个不锈钢圆筒，第一个固定在物镜上，其余三个级联，分别用于控制悬臂在三个维度上运动。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AFM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悬臂：通过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镀膜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形成反射镜。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296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90000"/>
          </a:lnSpc>
          <a:spcBef>
            <a:spcPts val="1000"/>
          </a:spcBef>
          <a:defRPr sz="28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1495</TotalTime>
  <Words>607</Words>
  <Application>Microsoft Office PowerPoint</Application>
  <PresentationFormat>宽屏</PresentationFormat>
  <Paragraphs>79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微软雅黑</vt:lpstr>
      <vt:lpstr>Arial</vt:lpstr>
      <vt:lpstr>Office 主题​​</vt:lpstr>
      <vt:lpstr>深度学习和物镜调研</vt:lpstr>
      <vt:lpstr>Photonics AI 训练时间</vt:lpstr>
      <vt:lpstr>水库计算</vt:lpstr>
      <vt:lpstr>PowerPoint 演示文稿</vt:lpstr>
      <vt:lpstr>Pillar scatterer paradigm</vt:lpstr>
      <vt:lpstr>Result</vt:lpstr>
      <vt:lpstr>Deep Learning with coherent nanophotonic circuits</vt:lpstr>
      <vt:lpstr>调研：翻折物镜</vt:lpstr>
      <vt:lpstr>反射镜</vt:lpstr>
      <vt:lpstr>AFM Cantilever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整理： 已有LSFM图像处理方案</dc:title>
  <dc:creator>dada</dc:creator>
  <cp:lastModifiedBy>畅 星兆</cp:lastModifiedBy>
  <cp:revision>74</cp:revision>
  <dcterms:created xsi:type="dcterms:W3CDTF">2019-04-05T05:48:18Z</dcterms:created>
  <dcterms:modified xsi:type="dcterms:W3CDTF">2019-09-01T06:25:49Z</dcterms:modified>
</cp:coreProperties>
</file>