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0" r:id="rId2"/>
    <p:sldId id="256" r:id="rId3"/>
    <p:sldId id="271" r:id="rId4"/>
    <p:sldId id="272" r:id="rId5"/>
    <p:sldId id="273" r:id="rId6"/>
    <p:sldId id="274" r:id="rId7"/>
    <p:sldId id="262" r:id="rId8"/>
    <p:sldId id="275" r:id="rId9"/>
    <p:sldId id="276" r:id="rId10"/>
    <p:sldId id="277" r:id="rId11"/>
    <p:sldId id="278" r:id="rId12"/>
    <p:sldId id="279" r:id="rId13"/>
    <p:sldId id="280" r:id="rId14"/>
    <p:sldId id="263" r:id="rId15"/>
    <p:sldId id="281" r:id="rId16"/>
    <p:sldId id="282" r:id="rId17"/>
    <p:sldId id="283" r:id="rId18"/>
    <p:sldId id="284" r:id="rId19"/>
    <p:sldId id="285" r:id="rId20"/>
    <p:sldId id="286" r:id="rId21"/>
    <p:sldId id="267" r:id="rId22"/>
    <p:sldId id="287" r:id="rId23"/>
    <p:sldId id="288" r:id="rId24"/>
    <p:sldId id="257" r:id="rId25"/>
    <p:sldId id="259" r:id="rId26"/>
    <p:sldId id="260" r:id="rId27"/>
    <p:sldId id="264" r:id="rId28"/>
    <p:sldId id="266" r:id="rId29"/>
    <p:sldId id="268" r:id="rId30"/>
    <p:sldId id="258" r:id="rId31"/>
    <p:sldId id="261" r:id="rId32"/>
    <p:sldId id="269"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3" d="100"/>
          <a:sy n="113" d="100"/>
        </p:scale>
        <p:origin x="4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52B7F4-622C-4329-B71C-0859D531D004}"/>
              </a:ext>
            </a:extLst>
          </p:cNvPr>
          <p:cNvSpPr>
            <a:spLocks noGrp="1"/>
          </p:cNvSpPr>
          <p:nvPr>
            <p:ph type="ctrTitle" hasCustomPrompt="1"/>
          </p:nvPr>
        </p:nvSpPr>
        <p:spPr>
          <a:xfrm>
            <a:off x="1524000" y="1122363"/>
            <a:ext cx="9144000" cy="2387600"/>
          </a:xfrm>
        </p:spPr>
        <p:txBody>
          <a:bodyPr anchor="b">
            <a:normAutofit/>
          </a:bodyPr>
          <a:lstStyle>
            <a:lvl1pPr algn="ctr">
              <a:defRPr sz="5400"/>
            </a:lvl1pPr>
          </a:lstStyle>
          <a:p>
            <a:r>
              <a:rPr lang="en-US" altLang="zh-CN" dirty="0"/>
              <a:t>Title</a:t>
            </a:r>
            <a:endParaRPr lang="zh-CN" altLang="en-US" dirty="0"/>
          </a:p>
        </p:txBody>
      </p:sp>
      <p:sp>
        <p:nvSpPr>
          <p:cNvPr id="3" name="副标题 2">
            <a:extLst>
              <a:ext uri="{FF2B5EF4-FFF2-40B4-BE49-F238E27FC236}">
                <a16:creationId xmlns:a16="http://schemas.microsoft.com/office/drawing/2014/main" id="{78F2E8BE-7473-4205-8609-1FDFA42AEF81}"/>
              </a:ext>
            </a:extLst>
          </p:cNvPr>
          <p:cNvSpPr>
            <a:spLocks noGrp="1"/>
          </p:cNvSpPr>
          <p:nvPr>
            <p:ph type="subTitle" idx="1" hasCustomPrompt="1"/>
          </p:nvPr>
        </p:nvSpPr>
        <p:spPr>
          <a:xfrm>
            <a:off x="1524000" y="3602038"/>
            <a:ext cx="9144000" cy="1655762"/>
          </a:xfrm>
        </p:spPr>
        <p:txBody>
          <a:bodyPr anchor="b"/>
          <a:lstStyle>
            <a:lvl1pPr marL="0" indent="0" algn="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dirty="0"/>
              <a:t>name, time</a:t>
            </a:r>
          </a:p>
        </p:txBody>
      </p:sp>
    </p:spTree>
    <p:extLst>
      <p:ext uri="{BB962C8B-B14F-4D97-AF65-F5344CB8AC3E}">
        <p14:creationId xmlns:p14="http://schemas.microsoft.com/office/powerpoint/2010/main" val="3671253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9F26946-007E-4D0B-9211-32F0543C84A2}"/>
              </a:ext>
            </a:extLst>
          </p:cNvPr>
          <p:cNvSpPr>
            <a:spLocks noGrp="1"/>
          </p:cNvSpPr>
          <p:nvPr>
            <p:ph idx="1"/>
          </p:nvPr>
        </p:nvSpPr>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8" name="标题 7">
            <a:extLst>
              <a:ext uri="{FF2B5EF4-FFF2-40B4-BE49-F238E27FC236}">
                <a16:creationId xmlns:a16="http://schemas.microsoft.com/office/drawing/2014/main" id="{EAAB5729-E65D-47C7-82AA-5BAF32670724}"/>
              </a:ext>
            </a:extLst>
          </p:cNvPr>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588768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9F26946-007E-4D0B-9211-32F0543C84A2}"/>
              </a:ext>
            </a:extLst>
          </p:cNvPr>
          <p:cNvSpPr>
            <a:spLocks noGrp="1"/>
          </p:cNvSpPr>
          <p:nvPr>
            <p:ph idx="1"/>
          </p:nvPr>
        </p:nvSpPr>
        <p:spPr>
          <a:xfrm>
            <a:off x="6096000" y="1510748"/>
            <a:ext cx="5257800" cy="5144494"/>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7" name="标题 6">
            <a:extLst>
              <a:ext uri="{FF2B5EF4-FFF2-40B4-BE49-F238E27FC236}">
                <a16:creationId xmlns:a16="http://schemas.microsoft.com/office/drawing/2014/main" id="{11CCD648-C67F-480C-A8A7-4E480630A296}"/>
              </a:ext>
            </a:extLst>
          </p:cNvPr>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471798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9F26946-007E-4D0B-9211-32F0543C84A2}"/>
              </a:ext>
            </a:extLst>
          </p:cNvPr>
          <p:cNvSpPr>
            <a:spLocks noGrp="1"/>
          </p:cNvSpPr>
          <p:nvPr>
            <p:ph idx="1"/>
          </p:nvPr>
        </p:nvSpPr>
        <p:spPr>
          <a:xfrm>
            <a:off x="838200" y="365126"/>
            <a:ext cx="10515600" cy="6290116"/>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extLst>
      <p:ext uri="{BB962C8B-B14F-4D97-AF65-F5344CB8AC3E}">
        <p14:creationId xmlns:p14="http://schemas.microsoft.com/office/powerpoint/2010/main" val="26632310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B43DF22-38DD-42C9-B555-52D2CC542B64}"/>
              </a:ext>
            </a:extLst>
          </p:cNvPr>
          <p:cNvSpPr>
            <a:spLocks noGrp="1"/>
          </p:cNvSpPr>
          <p:nvPr>
            <p:ph type="title"/>
          </p:nvPr>
        </p:nvSpPr>
        <p:spPr>
          <a:xfrm>
            <a:off x="838200" y="365126"/>
            <a:ext cx="10515600" cy="94684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E9A4C929-EB7F-4965-9983-CE5E0D5392FF}"/>
              </a:ext>
            </a:extLst>
          </p:cNvPr>
          <p:cNvSpPr>
            <a:spLocks noGrp="1"/>
          </p:cNvSpPr>
          <p:nvPr>
            <p:ph type="body" idx="1"/>
          </p:nvPr>
        </p:nvSpPr>
        <p:spPr>
          <a:xfrm>
            <a:off x="838200" y="1510748"/>
            <a:ext cx="10515600" cy="5144494"/>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extLst>
      <p:ext uri="{BB962C8B-B14F-4D97-AF65-F5344CB8AC3E}">
        <p14:creationId xmlns:p14="http://schemas.microsoft.com/office/powerpoint/2010/main" val="5744651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5" r:id="rId3"/>
    <p:sldLayoutId id="2147483666" r:id="rId4"/>
  </p:sldLayoutIdLst>
  <p:txStyles>
    <p:titleStyle>
      <a:lvl1pPr algn="l" defTabSz="914400" rtl="0" eaLnBrk="1" latinLnBrk="0" hangingPunct="1">
        <a:lnSpc>
          <a:spcPct val="90000"/>
        </a:lnSpc>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NUL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NUL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CD4666-4E87-4447-9196-27A2BAA689E9}"/>
              </a:ext>
            </a:extLst>
          </p:cNvPr>
          <p:cNvSpPr>
            <a:spLocks noGrp="1"/>
          </p:cNvSpPr>
          <p:nvPr>
            <p:ph type="ctrTitle"/>
          </p:nvPr>
        </p:nvSpPr>
        <p:spPr/>
        <p:txBody>
          <a:bodyPr/>
          <a:lstStyle/>
          <a:p>
            <a:r>
              <a:rPr lang="zh-CN" altLang="en-US" dirty="0"/>
              <a:t>调研：</a:t>
            </a:r>
            <a:br>
              <a:rPr lang="en-US" altLang="zh-CN" dirty="0"/>
            </a:br>
            <a:r>
              <a:rPr lang="zh-CN" altLang="en-US" dirty="0"/>
              <a:t>硅光芯片深度学习</a:t>
            </a:r>
          </a:p>
        </p:txBody>
      </p:sp>
      <p:sp>
        <p:nvSpPr>
          <p:cNvPr id="3" name="副标题 2">
            <a:extLst>
              <a:ext uri="{FF2B5EF4-FFF2-40B4-BE49-F238E27FC236}">
                <a16:creationId xmlns:a16="http://schemas.microsoft.com/office/drawing/2014/main" id="{5019DB08-E9D9-4E54-89E5-976BA0042760}"/>
              </a:ext>
            </a:extLst>
          </p:cNvPr>
          <p:cNvSpPr>
            <a:spLocks noGrp="1"/>
          </p:cNvSpPr>
          <p:nvPr>
            <p:ph type="subTitle" idx="1"/>
          </p:nvPr>
        </p:nvSpPr>
        <p:spPr/>
        <p:txBody>
          <a:bodyPr/>
          <a:lstStyle/>
          <a:p>
            <a:r>
              <a:rPr lang="en-US" altLang="zh-CN" dirty="0"/>
              <a:t>2019.09.25</a:t>
            </a:r>
            <a:endParaRPr lang="zh-CN" altLang="en-US" dirty="0"/>
          </a:p>
        </p:txBody>
      </p:sp>
    </p:spTree>
    <p:extLst>
      <p:ext uri="{BB962C8B-B14F-4D97-AF65-F5344CB8AC3E}">
        <p14:creationId xmlns:p14="http://schemas.microsoft.com/office/powerpoint/2010/main" val="42807146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B7973F7-FBE8-46AE-A3C9-B6CD5F3DCB2C}"/>
              </a:ext>
            </a:extLst>
          </p:cNvPr>
          <p:cNvSpPr>
            <a:spLocks noGrp="1"/>
          </p:cNvSpPr>
          <p:nvPr>
            <p:ph idx="1"/>
          </p:nvPr>
        </p:nvSpPr>
        <p:spPr>
          <a:xfrm>
            <a:off x="5727940" y="1348276"/>
            <a:ext cx="5625860" cy="3504461"/>
          </a:xfrm>
        </p:spPr>
        <p:txBody>
          <a:bodyPr>
            <a:normAutofit/>
          </a:bodyPr>
          <a:lstStyle/>
          <a:p>
            <a:pPr marL="457200" indent="-457200">
              <a:buAutoNum type="arabicPeriod"/>
            </a:pPr>
            <a:r>
              <a:rPr lang="en-US" altLang="zh-CN" sz="1800" dirty="0">
                <a:latin typeface="Times New Roman" panose="02020603050405020304" pitchFamily="18" charset="0"/>
                <a:cs typeface="Times New Roman" panose="02020603050405020304" pitchFamily="18" charset="0"/>
              </a:rPr>
              <a:t>Send in the original field amplitude and measure and store the intensities at each phase shifter.</a:t>
            </a:r>
          </a:p>
          <a:p>
            <a:pPr marL="457200" indent="-457200">
              <a:buAutoNum type="arabicPeriod"/>
            </a:pPr>
            <a:r>
              <a:rPr lang="en-US" altLang="zh-CN" sz="1800" dirty="0">
                <a:latin typeface="Times New Roman" panose="02020603050405020304" pitchFamily="18" charset="0"/>
                <a:cs typeface="Times New Roman" panose="02020603050405020304" pitchFamily="18" charset="0"/>
              </a:rPr>
              <a:t>Send delta into the output ports and measure and store the intensities at each phase shifter.</a:t>
            </a:r>
          </a:p>
          <a:p>
            <a:pPr marL="457200" indent="-457200">
              <a:buAutoNum type="arabicPeriod"/>
            </a:pPr>
            <a:r>
              <a:rPr lang="en-US" altLang="zh-CN" sz="1800" dirty="0">
                <a:latin typeface="Times New Roman" panose="02020603050405020304" pitchFamily="18" charset="0"/>
                <a:cs typeface="Times New Roman" panose="02020603050405020304" pitchFamily="18" charset="0"/>
              </a:rPr>
              <a:t>Compute the time-reversed adjoint input field amplitudes.</a:t>
            </a:r>
          </a:p>
          <a:p>
            <a:pPr marL="457200" indent="-457200">
              <a:buAutoNum type="arabicPeriod"/>
            </a:pPr>
            <a:r>
              <a:rPr lang="en-US" altLang="zh-CN" sz="1800" dirty="0">
                <a:latin typeface="Times New Roman" panose="02020603050405020304" pitchFamily="18" charset="0"/>
                <a:cs typeface="Times New Roman" panose="02020603050405020304" pitchFamily="18" charset="0"/>
              </a:rPr>
              <a:t>Interfere the original and the time-reversed adjoint fields in the device, measuring again the resulting intensities at each shifter.</a:t>
            </a:r>
          </a:p>
          <a:p>
            <a:pPr marL="457200" indent="-457200">
              <a:buAutoNum type="arabicPeriod"/>
            </a:pPr>
            <a:r>
              <a:rPr lang="en-US" altLang="zh-CN" sz="1800" dirty="0">
                <a:latin typeface="Times New Roman" panose="02020603050405020304" pitchFamily="18" charset="0"/>
                <a:cs typeface="Times New Roman" panose="02020603050405020304" pitchFamily="18" charset="0"/>
              </a:rPr>
              <a:t>Subtract the constant intensity terms from steps 1 and 2 and multiply by k square to recover the gradient. </a:t>
            </a:r>
            <a:endParaRPr lang="zh-CN" altLang="en-US" sz="1800" dirty="0">
              <a:latin typeface="Times New Roman" panose="02020603050405020304" pitchFamily="18" charset="0"/>
              <a:cs typeface="Times New Roman" panose="02020603050405020304" pitchFamily="18" charset="0"/>
            </a:endParaRPr>
          </a:p>
        </p:txBody>
      </p:sp>
      <p:sp>
        <p:nvSpPr>
          <p:cNvPr id="3" name="标题 2">
            <a:extLst>
              <a:ext uri="{FF2B5EF4-FFF2-40B4-BE49-F238E27FC236}">
                <a16:creationId xmlns:a16="http://schemas.microsoft.com/office/drawing/2014/main" id="{5D8AF83B-53F8-4974-AE38-5B43F6814ED2}"/>
              </a:ext>
            </a:extLst>
          </p:cNvPr>
          <p:cNvSpPr>
            <a:spLocks noGrp="1"/>
          </p:cNvSpPr>
          <p:nvPr>
            <p:ph type="title"/>
          </p:nvPr>
        </p:nvSpPr>
        <p:spPr/>
        <p:txBody>
          <a:bodyPr/>
          <a:lstStyle/>
          <a:p>
            <a:r>
              <a:rPr lang="zh-CN" altLang="en-US" dirty="0"/>
              <a:t>步骤</a:t>
            </a:r>
          </a:p>
        </p:txBody>
      </p:sp>
      <p:pic>
        <p:nvPicPr>
          <p:cNvPr id="4" name="图片 3">
            <a:extLst>
              <a:ext uri="{FF2B5EF4-FFF2-40B4-BE49-F238E27FC236}">
                <a16:creationId xmlns:a16="http://schemas.microsoft.com/office/drawing/2014/main" id="{E36E2D26-B3E0-4F8C-A0E6-FADA501BC3B0}"/>
              </a:ext>
            </a:extLst>
          </p:cNvPr>
          <p:cNvPicPr>
            <a:picLocks noChangeAspect="1"/>
          </p:cNvPicPr>
          <p:nvPr/>
        </p:nvPicPr>
        <p:blipFill>
          <a:blip r:embed="rId2"/>
          <a:stretch>
            <a:fillRect/>
          </a:stretch>
        </p:blipFill>
        <p:spPr>
          <a:xfrm>
            <a:off x="1258269" y="1510748"/>
            <a:ext cx="3395505" cy="4683018"/>
          </a:xfrm>
          <a:prstGeom prst="rect">
            <a:avLst/>
          </a:prstGeom>
        </p:spPr>
      </p:pic>
      <p:sp>
        <p:nvSpPr>
          <p:cNvPr id="7" name="文本框 6">
            <a:extLst>
              <a:ext uri="{FF2B5EF4-FFF2-40B4-BE49-F238E27FC236}">
                <a16:creationId xmlns:a16="http://schemas.microsoft.com/office/drawing/2014/main" id="{CDBCC8E1-CB48-4B72-A804-9A589B348EA3}"/>
              </a:ext>
            </a:extLst>
          </p:cNvPr>
          <p:cNvSpPr txBox="1"/>
          <p:nvPr/>
        </p:nvSpPr>
        <p:spPr>
          <a:xfrm>
            <a:off x="537633" y="6361965"/>
            <a:ext cx="11116734" cy="261610"/>
          </a:xfrm>
          <a:prstGeom prst="rect">
            <a:avLst/>
          </a:prstGeom>
          <a:noFill/>
        </p:spPr>
        <p:txBody>
          <a:bodyPr wrap="square" rtlCol="0">
            <a:spAutoFit/>
          </a:bodyPr>
          <a:lstStyle/>
          <a:p>
            <a:r>
              <a:rPr lang="en-US" altLang="zh-CN" sz="1100" dirty="0" err="1">
                <a:latin typeface="微软雅黑" panose="020B0503020204020204" pitchFamily="34" charset="-122"/>
                <a:ea typeface="微软雅黑" panose="020B0503020204020204" pitchFamily="34" charset="-122"/>
              </a:rPr>
              <a:t>Shanhui</a:t>
            </a:r>
            <a:r>
              <a:rPr lang="en-US" altLang="zh-CN" sz="1100" dirty="0">
                <a:latin typeface="微软雅黑" panose="020B0503020204020204" pitchFamily="34" charset="-122"/>
                <a:ea typeface="微软雅黑" panose="020B0503020204020204" pitchFamily="34" charset="-122"/>
              </a:rPr>
              <a:t> Fan et al., “Training of photonic neural networks through in situ backpropagation and gradient measurement”, Frontiers in Optics/ Laser Science, 2018.</a:t>
            </a:r>
            <a:endParaRPr lang="zh-CN" altLang="en-US" sz="1100" dirty="0">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0CD870E3-9CD8-45C2-A75B-97D380E888C8}"/>
              </a:ext>
            </a:extLst>
          </p:cNvPr>
          <p:cNvPicPr>
            <a:picLocks noChangeAspect="1"/>
          </p:cNvPicPr>
          <p:nvPr/>
        </p:nvPicPr>
        <p:blipFill>
          <a:blip r:embed="rId3"/>
          <a:stretch>
            <a:fillRect/>
          </a:stretch>
        </p:blipFill>
        <p:spPr>
          <a:xfrm>
            <a:off x="6322185" y="4803872"/>
            <a:ext cx="4437369" cy="1304747"/>
          </a:xfrm>
          <a:prstGeom prst="rect">
            <a:avLst/>
          </a:prstGeom>
        </p:spPr>
      </p:pic>
    </p:spTree>
    <p:extLst>
      <p:ext uri="{BB962C8B-B14F-4D97-AF65-F5344CB8AC3E}">
        <p14:creationId xmlns:p14="http://schemas.microsoft.com/office/powerpoint/2010/main" val="2719784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6401D0D-6B6C-434D-AF85-25855792BCD5}"/>
              </a:ext>
            </a:extLst>
          </p:cNvPr>
          <p:cNvSpPr>
            <a:spLocks noGrp="1"/>
          </p:cNvSpPr>
          <p:nvPr>
            <p:ph idx="1"/>
          </p:nvPr>
        </p:nvSpPr>
        <p:spPr>
          <a:xfrm>
            <a:off x="838200" y="1510748"/>
            <a:ext cx="10515600" cy="1918252"/>
          </a:xfrm>
        </p:spPr>
        <p:txBody>
          <a:bodyPr>
            <a:normAutofit lnSpcReduction="10000"/>
          </a:bodyPr>
          <a:lstStyle/>
          <a:p>
            <a:pPr marL="514350" indent="-514350">
              <a:buAutoNum type="arabicPeriod"/>
            </a:pPr>
            <a:r>
              <a:rPr lang="en-US" altLang="zh-CN" sz="2400" dirty="0">
                <a:latin typeface="Times New Roman" panose="02020603050405020304" pitchFamily="18" charset="0"/>
                <a:cs typeface="Times New Roman" panose="02020603050405020304" pitchFamily="18" charset="0"/>
              </a:rPr>
              <a:t>Assuming linear, lossless, reciprocal, feed-forward propagation inside the </a:t>
            </a:r>
            <a:r>
              <a:rPr lang="en-US" altLang="zh-CN" sz="2400" dirty="0" err="1">
                <a:latin typeface="Times New Roman" panose="02020603050405020304" pitchFamily="18" charset="0"/>
                <a:cs typeface="Times New Roman" panose="02020603050405020304" pitchFamily="18" charset="0"/>
              </a:rPr>
              <a:t>OIU</a:t>
            </a:r>
            <a:r>
              <a:rPr lang="en-US" altLang="zh-CN" sz="2400" dirty="0">
                <a:latin typeface="Times New Roman" panose="02020603050405020304" pitchFamily="18" charset="0"/>
                <a:cs typeface="Times New Roman" panose="02020603050405020304" pitchFamily="18" charset="0"/>
              </a:rPr>
              <a:t>.</a:t>
            </a:r>
          </a:p>
          <a:p>
            <a:pPr marL="514350" indent="-514350">
              <a:buAutoNum type="arabicPeriod"/>
            </a:pPr>
            <a:r>
              <a:rPr lang="en-US" altLang="zh-CN" sz="2400" dirty="0">
                <a:latin typeface="Times New Roman" panose="02020603050405020304" pitchFamily="18" charset="0"/>
                <a:cs typeface="Times New Roman" panose="02020603050405020304" pitchFamily="18" charset="0"/>
              </a:rPr>
              <a:t>Mode-dependent loss limits the ability to accurately reconstruct the time-reversed adjoint field.</a:t>
            </a:r>
          </a:p>
          <a:p>
            <a:pPr marL="514350" indent="-514350">
              <a:buFont typeface="Arial" panose="020B0604020202020204" pitchFamily="34" charset="0"/>
              <a:buAutoNum type="arabicPeriod"/>
            </a:pPr>
            <a:r>
              <a:rPr lang="en-US" altLang="zh-CN" sz="2400" dirty="0">
                <a:latin typeface="Times New Roman" panose="02020603050405020304" pitchFamily="18" charset="0"/>
                <a:cs typeface="Times New Roman" panose="02020603050405020304" pitchFamily="18" charset="0"/>
              </a:rPr>
              <a:t>40% of the light is lost due to back-scattering and radiation losses for 3 * 3 operation. (shown below)</a:t>
            </a:r>
          </a:p>
        </p:txBody>
      </p:sp>
      <p:sp>
        <p:nvSpPr>
          <p:cNvPr id="3" name="标题 2">
            <a:extLst>
              <a:ext uri="{FF2B5EF4-FFF2-40B4-BE49-F238E27FC236}">
                <a16:creationId xmlns:a16="http://schemas.microsoft.com/office/drawing/2014/main" id="{52D259F2-04A8-432A-83CE-0BA61CBFA6BB}"/>
              </a:ext>
            </a:extLst>
          </p:cNvPr>
          <p:cNvSpPr>
            <a:spLocks noGrp="1"/>
          </p:cNvSpPr>
          <p:nvPr>
            <p:ph type="title"/>
          </p:nvPr>
        </p:nvSpPr>
        <p:spPr/>
        <p:txBody>
          <a:bodyPr/>
          <a:lstStyle/>
          <a:p>
            <a:r>
              <a:rPr lang="en-US" altLang="zh-CN" dirty="0"/>
              <a:t>Restriction and Result</a:t>
            </a:r>
            <a:endParaRPr lang="zh-CN" altLang="en-US" dirty="0"/>
          </a:p>
        </p:txBody>
      </p:sp>
      <p:pic>
        <p:nvPicPr>
          <p:cNvPr id="6" name="图片 5">
            <a:extLst>
              <a:ext uri="{FF2B5EF4-FFF2-40B4-BE49-F238E27FC236}">
                <a16:creationId xmlns:a16="http://schemas.microsoft.com/office/drawing/2014/main" id="{595B8D8E-0130-47CE-B977-310C124079BF}"/>
              </a:ext>
            </a:extLst>
          </p:cNvPr>
          <p:cNvPicPr>
            <a:picLocks noChangeAspect="1"/>
          </p:cNvPicPr>
          <p:nvPr/>
        </p:nvPicPr>
        <p:blipFill>
          <a:blip r:embed="rId2"/>
          <a:stretch>
            <a:fillRect/>
          </a:stretch>
        </p:blipFill>
        <p:spPr>
          <a:xfrm>
            <a:off x="838200" y="3429000"/>
            <a:ext cx="6691788" cy="3090895"/>
          </a:xfrm>
          <a:prstGeom prst="rect">
            <a:avLst/>
          </a:prstGeom>
        </p:spPr>
      </p:pic>
      <p:sp>
        <p:nvSpPr>
          <p:cNvPr id="7" name="文本框 6">
            <a:extLst>
              <a:ext uri="{FF2B5EF4-FFF2-40B4-BE49-F238E27FC236}">
                <a16:creationId xmlns:a16="http://schemas.microsoft.com/office/drawing/2014/main" id="{BE4DE028-BF12-4956-B0B9-E467DBE64C97}"/>
              </a:ext>
            </a:extLst>
          </p:cNvPr>
          <p:cNvSpPr txBox="1"/>
          <p:nvPr/>
        </p:nvSpPr>
        <p:spPr>
          <a:xfrm>
            <a:off x="7623565" y="6092764"/>
            <a:ext cx="4416425" cy="400110"/>
          </a:xfrm>
          <a:prstGeom prst="rect">
            <a:avLst/>
          </a:prstGeom>
          <a:noFill/>
        </p:spPr>
        <p:txBody>
          <a:bodyPr wrap="square" rtlCol="0">
            <a:spAutoFit/>
          </a:bodyPr>
          <a:lstStyle/>
          <a:p>
            <a:r>
              <a:rPr lang="en-US" altLang="zh-CN" sz="1000" dirty="0" err="1">
                <a:latin typeface="微软雅黑" panose="020B0503020204020204" pitchFamily="34" charset="-122"/>
                <a:ea typeface="微软雅黑" panose="020B0503020204020204" pitchFamily="34" charset="-122"/>
              </a:rPr>
              <a:t>Shanhui</a:t>
            </a:r>
            <a:r>
              <a:rPr lang="en-US" altLang="zh-CN" sz="1000" dirty="0">
                <a:latin typeface="微软雅黑" panose="020B0503020204020204" pitchFamily="34" charset="-122"/>
                <a:ea typeface="微软雅黑" panose="020B0503020204020204" pitchFamily="34" charset="-122"/>
              </a:rPr>
              <a:t> Fan et al., “In-situ Backpropagation in Photonic Neural Networks”, Frontiers in Optics/ Laser Science, 2018.</a:t>
            </a:r>
            <a:endParaRPr lang="zh-CN" altLang="en-US" sz="1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54545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3976F79D-4458-40F9-8D24-FB221BC6561B}"/>
                  </a:ext>
                </a:extLst>
              </p:cNvPr>
              <p:cNvSpPr>
                <a:spLocks noGrp="1"/>
              </p:cNvSpPr>
              <p:nvPr>
                <p:ph idx="1"/>
              </p:nvPr>
            </p:nvSpPr>
            <p:spPr>
              <a:xfrm>
                <a:off x="838200" y="1700462"/>
                <a:ext cx="10515600" cy="4851261"/>
              </a:xfrm>
            </p:spPr>
            <p:txBody>
              <a:bodyPr>
                <a:normAutofit/>
              </a:bodyPr>
              <a:lstStyle/>
              <a:p>
                <a:r>
                  <a:rPr lang="en-US" altLang="zh-CN" sz="2400" dirty="0">
                    <a:latin typeface="Times New Roman" panose="02020603050405020304" pitchFamily="18" charset="0"/>
                    <a:cs typeface="Times New Roman" panose="02020603050405020304" pitchFamily="18" charset="0"/>
                  </a:rPr>
                  <a:t>N input to N output problem up into 2 x 2 mode transformers – Mach-Zehnder interferometers(</a:t>
                </a:r>
                <a:r>
                  <a:rPr lang="en-US" altLang="zh-CN" sz="2400" dirty="0" err="1">
                    <a:latin typeface="Times New Roman" panose="02020603050405020304" pitchFamily="18" charset="0"/>
                    <a:cs typeface="Times New Roman" panose="02020603050405020304" pitchFamily="18" charset="0"/>
                  </a:rPr>
                  <a:t>MZI</a:t>
                </a:r>
                <a:r>
                  <a:rPr lang="en-US" altLang="zh-CN" sz="2400" dirty="0">
                    <a:latin typeface="Times New Roman" panose="02020603050405020304" pitchFamily="18" charset="0"/>
                    <a:cs typeface="Times New Roman" panose="02020603050405020304" pitchFamily="18" charset="0"/>
                  </a:rPr>
                  <a:t>).</a:t>
                </a:r>
              </a:p>
              <a:p>
                <a14:m>
                  <m:oMath xmlns:m="http://schemas.openxmlformats.org/officeDocument/2006/math">
                    <m:sSub>
                      <m:sSubPr>
                        <m:ctrlPr>
                          <a:rPr lang="en-US" altLang="zh-CN" sz="2400" i="1" smtClean="0">
                            <a:latin typeface="Cambria Math" panose="02040503050406030204" pitchFamily="18" charset="0"/>
                          </a:rPr>
                        </m:ctrlPr>
                      </m:sSubPr>
                      <m:e>
                        <m:r>
                          <m:rPr>
                            <m:sty m:val="p"/>
                          </m:rPr>
                          <a:rPr lang="el-GR" altLang="zh-CN" sz="2400" i="1" smtClean="0">
                            <a:latin typeface="Cambria Math" panose="02040503050406030204" pitchFamily="18" charset="0"/>
                            <a:ea typeface="Cambria Math" panose="02040503050406030204" pitchFamily="18" charset="0"/>
                          </a:rPr>
                          <m:t>Σ</m:t>
                        </m:r>
                      </m:e>
                      <m:sub>
                        <m:r>
                          <a:rPr lang="en-US" altLang="zh-CN" sz="2400" b="0" i="1" smtClean="0">
                            <a:latin typeface="Cambria Math" panose="02040503050406030204" pitchFamily="18" charset="0"/>
                          </a:rPr>
                          <m:t>𝑛</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𝑁</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𝑁</m:t>
                    </m:r>
                    <m:r>
                      <a:rPr lang="en-US" altLang="zh-CN" sz="2400" b="0" i="1" smtClean="0">
                        <a:latin typeface="Cambria Math" panose="02040503050406030204" pitchFamily="18" charset="0"/>
                      </a:rPr>
                      <m:t>−1)/2</m:t>
                    </m:r>
                  </m:oMath>
                </a14:m>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MZI</a:t>
                </a:r>
                <a:r>
                  <a:rPr lang="en-US" altLang="zh-CN" sz="2400" dirty="0">
                    <a:latin typeface="Times New Roman" panose="02020603050405020304" pitchFamily="18" charset="0"/>
                    <a:cs typeface="Times New Roman" panose="02020603050405020304" pitchFamily="18" charset="0"/>
                  </a:rPr>
                  <a:t> needed. For instance, n=6, </a:t>
                </a:r>
                <a14:m>
                  <m:oMath xmlns:m="http://schemas.openxmlformats.org/officeDocument/2006/math">
                    <m:sSub>
                      <m:sSubPr>
                        <m:ctrlPr>
                          <a:rPr lang="en-US" altLang="zh-CN" sz="2400" i="1">
                            <a:latin typeface="Cambria Math" panose="02040503050406030204" pitchFamily="18" charset="0"/>
                          </a:rPr>
                        </m:ctrlPr>
                      </m:sSubPr>
                      <m:e>
                        <m:r>
                          <m:rPr>
                            <m:sty m:val="p"/>
                          </m:rPr>
                          <a:rPr lang="el-GR" altLang="zh-CN" sz="2400" i="1">
                            <a:latin typeface="Cambria Math" panose="02040503050406030204" pitchFamily="18" charset="0"/>
                            <a:ea typeface="Cambria Math" panose="02040503050406030204" pitchFamily="18" charset="0"/>
                          </a:rPr>
                          <m:t>Σ</m:t>
                        </m:r>
                      </m:e>
                      <m:sub>
                        <m:r>
                          <a:rPr lang="en-US" altLang="zh-CN" sz="2400" i="1">
                            <a:latin typeface="Cambria Math" panose="02040503050406030204" pitchFamily="18" charset="0"/>
                          </a:rPr>
                          <m:t>𝑛</m:t>
                        </m:r>
                      </m:sub>
                    </m:sSub>
                    <m:r>
                      <a:rPr lang="en-US" altLang="zh-CN" sz="2400" b="0" i="1" smtClean="0">
                        <a:latin typeface="Cambria Math" panose="02040503050406030204" pitchFamily="18" charset="0"/>
                      </a:rPr>
                      <m:t>=15</m:t>
                    </m:r>
                  </m:oMath>
                </a14:m>
                <a:r>
                  <a:rPr lang="en-US" altLang="zh-CN" sz="2400" dirty="0">
                    <a:latin typeface="Times New Roman" panose="02020603050405020304" pitchFamily="18" charset="0"/>
                    <a:cs typeface="Times New Roman" panose="02020603050405020304" pitchFamily="18" charset="0"/>
                  </a:rPr>
                  <a:t>.</a:t>
                </a:r>
              </a:p>
              <a:p>
                <a:endParaRPr lang="en-US" altLang="zh-CN" sz="2400" dirty="0">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The </a:t>
                </a:r>
                <a:r>
                  <a:rPr lang="en-US" altLang="zh-CN" sz="2400" dirty="0" err="1">
                    <a:latin typeface="Times New Roman" panose="02020603050405020304" pitchFamily="18" charset="0"/>
                    <a:cs typeface="Times New Roman" panose="02020603050405020304" pitchFamily="18" charset="0"/>
                  </a:rPr>
                  <a:t>SOI</a:t>
                </a:r>
                <a:r>
                  <a:rPr lang="en-US" altLang="zh-CN" sz="2400" dirty="0">
                    <a:latin typeface="Times New Roman" panose="02020603050405020304" pitchFamily="18" charset="0"/>
                    <a:cs typeface="Times New Roman" panose="02020603050405020304" pitchFamily="18" charset="0"/>
                  </a:rPr>
                  <a:t> platform offers high index contrast of 3.4:1.5.</a:t>
                </a:r>
                <a:r>
                  <a:rPr lang="zh-CN" altLang="en-US" sz="2400" dirty="0">
                    <a:latin typeface="Times New Roman" panose="02020603050405020304" pitchFamily="18" charset="0"/>
                    <a:cs typeface="Times New Roman" panose="02020603050405020304" pitchFamily="18" charset="0"/>
                  </a:rPr>
                  <a:t> </a:t>
                </a:r>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Largest </a:t>
                </a:r>
                <a:r>
                  <a:rPr lang="en-US" altLang="zh-CN" sz="2400" dirty="0" err="1">
                    <a:latin typeface="Times New Roman" panose="02020603050405020304" pitchFamily="18" charset="0"/>
                    <a:cs typeface="Times New Roman" panose="02020603050405020304" pitchFamily="18" charset="0"/>
                  </a:rPr>
                  <a:t>PNPs</a:t>
                </a:r>
                <a:r>
                  <a:rPr lang="en-US" altLang="zh-CN" sz="2400" dirty="0">
                    <a:latin typeface="Times New Roman" panose="02020603050405020304" pitchFamily="18" charset="0"/>
                    <a:cs typeface="Times New Roman" panose="02020603050405020304" pitchFamily="18" charset="0"/>
                  </a:rPr>
                  <a:t> – 88 </a:t>
                </a:r>
                <a:r>
                  <a:rPr lang="en-US" altLang="zh-CN" sz="2400" dirty="0" err="1">
                    <a:latin typeface="Times New Roman" panose="02020603050405020304" pitchFamily="18" charset="0"/>
                    <a:cs typeface="Times New Roman" panose="02020603050405020304" pitchFamily="18" charset="0"/>
                  </a:rPr>
                  <a:t>MZIs</a:t>
                </a:r>
                <a:r>
                  <a:rPr lang="en-US" altLang="zh-CN" sz="2400" dirty="0">
                    <a:latin typeface="Times New Roman" panose="02020603050405020304" pitchFamily="18" charset="0"/>
                    <a:cs typeface="Times New Roman" panose="02020603050405020304" pitchFamily="18" charset="0"/>
                  </a:rPr>
                  <a:t> connecting 26 optical modes(4.9 mm x 2.4 mm)</a:t>
                </a:r>
              </a:p>
            </p:txBody>
          </p:sp>
        </mc:Choice>
        <mc:Fallback xmlns="">
          <p:sp>
            <p:nvSpPr>
              <p:cNvPr id="2" name="内容占位符 1">
                <a:extLst>
                  <a:ext uri="{FF2B5EF4-FFF2-40B4-BE49-F238E27FC236}">
                    <a16:creationId xmlns:a16="http://schemas.microsoft.com/office/drawing/2014/main" id="{3976F79D-4458-40F9-8D24-FB221BC6561B}"/>
                  </a:ext>
                </a:extLst>
              </p:cNvPr>
              <p:cNvSpPr>
                <a:spLocks noGrp="1" noRot="1" noChangeAspect="1" noMove="1" noResize="1" noEditPoints="1" noAdjustHandles="1" noChangeArrowheads="1" noChangeShapeType="1" noTextEdit="1"/>
              </p:cNvSpPr>
              <p:nvPr>
                <p:ph idx="1"/>
              </p:nvPr>
            </p:nvSpPr>
            <p:spPr>
              <a:xfrm>
                <a:off x="838200" y="1700462"/>
                <a:ext cx="10515600" cy="4851261"/>
              </a:xfrm>
              <a:blipFill>
                <a:blip r:embed="rId2"/>
                <a:stretch>
                  <a:fillRect l="-812" t="-1759"/>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00C88E8E-FF2F-48E0-BA42-316F54C28F17}"/>
              </a:ext>
            </a:extLst>
          </p:cNvPr>
          <p:cNvSpPr>
            <a:spLocks noGrp="1"/>
          </p:cNvSpPr>
          <p:nvPr>
            <p:ph type="title"/>
          </p:nvPr>
        </p:nvSpPr>
        <p:spPr/>
        <p:txBody>
          <a:bodyPr>
            <a:noAutofit/>
          </a:bodyPr>
          <a:lstStyle/>
          <a:p>
            <a:r>
              <a:rPr lang="en-US" altLang="zh-CN" sz="3200" dirty="0"/>
              <a:t>Linear programmable nanophotonic processors</a:t>
            </a:r>
            <a:endParaRPr lang="zh-CN" altLang="en-US" sz="3200" dirty="0"/>
          </a:p>
        </p:txBody>
      </p:sp>
      <p:sp>
        <p:nvSpPr>
          <p:cNvPr id="4" name="文本框 3">
            <a:extLst>
              <a:ext uri="{FF2B5EF4-FFF2-40B4-BE49-F238E27FC236}">
                <a16:creationId xmlns:a16="http://schemas.microsoft.com/office/drawing/2014/main" id="{6CF26257-0D65-4BD0-841E-711DBD8360EC}"/>
              </a:ext>
            </a:extLst>
          </p:cNvPr>
          <p:cNvSpPr txBox="1"/>
          <p:nvPr/>
        </p:nvSpPr>
        <p:spPr>
          <a:xfrm>
            <a:off x="5973792" y="1097988"/>
            <a:ext cx="6218208" cy="261610"/>
          </a:xfrm>
          <a:prstGeom prst="rect">
            <a:avLst/>
          </a:prstGeom>
          <a:noFill/>
        </p:spPr>
        <p:txBody>
          <a:bodyPr wrap="square" rtlCol="0">
            <a:spAutoFit/>
          </a:bodyPr>
          <a:lstStyle/>
          <a:p>
            <a:r>
              <a:rPr lang="en-US" altLang="zh-CN" sz="1100" dirty="0">
                <a:latin typeface="微软雅黑" panose="020B0503020204020204" pitchFamily="34" charset="-122"/>
                <a:ea typeface="微软雅黑" panose="020B0503020204020204" pitchFamily="34" charset="-122"/>
              </a:rPr>
              <a:t>(Nicholas C. let al., “Linear programmable nanophotonic processors”, Optica, 2018.)</a:t>
            </a:r>
            <a:endParaRPr lang="zh-CN" altLang="en-US" sz="1100" dirty="0">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90C1E923-FD05-4174-AE83-69506A58A3E8}"/>
              </a:ext>
            </a:extLst>
          </p:cNvPr>
          <p:cNvPicPr>
            <a:picLocks noChangeAspect="1"/>
          </p:cNvPicPr>
          <p:nvPr/>
        </p:nvPicPr>
        <p:blipFill>
          <a:blip r:embed="rId3"/>
          <a:stretch>
            <a:fillRect/>
          </a:stretch>
        </p:blipFill>
        <p:spPr>
          <a:xfrm>
            <a:off x="1445299" y="3058898"/>
            <a:ext cx="5060380" cy="1888922"/>
          </a:xfrm>
          <a:prstGeom prst="rect">
            <a:avLst/>
          </a:prstGeom>
        </p:spPr>
      </p:pic>
      <p:sp>
        <p:nvSpPr>
          <p:cNvPr id="6" name="文本框 5">
            <a:extLst>
              <a:ext uri="{FF2B5EF4-FFF2-40B4-BE49-F238E27FC236}">
                <a16:creationId xmlns:a16="http://schemas.microsoft.com/office/drawing/2014/main" id="{9952C311-1CB3-4024-B1C0-C2D54AE3A1A3}"/>
              </a:ext>
            </a:extLst>
          </p:cNvPr>
          <p:cNvSpPr txBox="1"/>
          <p:nvPr/>
        </p:nvSpPr>
        <p:spPr>
          <a:xfrm>
            <a:off x="6909210" y="4452537"/>
            <a:ext cx="3510898" cy="369332"/>
          </a:xfrm>
          <a:prstGeom prst="rect">
            <a:avLst/>
          </a:prstGeom>
          <a:noFill/>
        </p:spPr>
        <p:txBody>
          <a:bodyPr wrap="none" rtlCol="0">
            <a:spAutoFit/>
          </a:bodyPr>
          <a:lstStyle/>
          <a:p>
            <a:pPr algn="l">
              <a:lnSpc>
                <a:spcPct val="90000"/>
              </a:lnSpc>
              <a:spcBef>
                <a:spcPts val="1000"/>
              </a:spcBef>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 </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reck</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(1994) (b)clement(2016)</a:t>
            </a:r>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419058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47DDB2CE-2D5D-4E26-BF19-04FAA9798200}"/>
              </a:ext>
            </a:extLst>
          </p:cNvPr>
          <p:cNvPicPr>
            <a:picLocks noChangeAspect="1"/>
          </p:cNvPicPr>
          <p:nvPr/>
        </p:nvPicPr>
        <p:blipFill>
          <a:blip r:embed="rId2"/>
          <a:stretch>
            <a:fillRect/>
          </a:stretch>
        </p:blipFill>
        <p:spPr>
          <a:xfrm>
            <a:off x="203887" y="364310"/>
            <a:ext cx="6553200" cy="3067050"/>
          </a:xfrm>
          <a:prstGeom prst="rect">
            <a:avLst/>
          </a:prstGeom>
        </p:spPr>
      </p:pic>
      <p:pic>
        <p:nvPicPr>
          <p:cNvPr id="5" name="图片 4">
            <a:extLst>
              <a:ext uri="{FF2B5EF4-FFF2-40B4-BE49-F238E27FC236}">
                <a16:creationId xmlns:a16="http://schemas.microsoft.com/office/drawing/2014/main" id="{8CBB4577-98F8-4BC9-83F0-B057A1A2E779}"/>
              </a:ext>
            </a:extLst>
          </p:cNvPr>
          <p:cNvPicPr>
            <a:picLocks noChangeAspect="1"/>
          </p:cNvPicPr>
          <p:nvPr/>
        </p:nvPicPr>
        <p:blipFill>
          <a:blip r:embed="rId3"/>
          <a:stretch>
            <a:fillRect/>
          </a:stretch>
        </p:blipFill>
        <p:spPr>
          <a:xfrm>
            <a:off x="838200" y="3429000"/>
            <a:ext cx="10035644" cy="2298017"/>
          </a:xfrm>
          <a:prstGeom prst="rect">
            <a:avLst/>
          </a:prstGeom>
        </p:spPr>
      </p:pic>
      <p:sp>
        <p:nvSpPr>
          <p:cNvPr id="6" name="矩形 5">
            <a:extLst>
              <a:ext uri="{FF2B5EF4-FFF2-40B4-BE49-F238E27FC236}">
                <a16:creationId xmlns:a16="http://schemas.microsoft.com/office/drawing/2014/main" id="{0F357500-A33E-45F0-ACDB-3C5B18974BE9}"/>
              </a:ext>
            </a:extLst>
          </p:cNvPr>
          <p:cNvSpPr/>
          <p:nvPr/>
        </p:nvSpPr>
        <p:spPr>
          <a:xfrm>
            <a:off x="1763876" y="5727017"/>
            <a:ext cx="8184292" cy="307777"/>
          </a:xfrm>
          <a:prstGeom prst="rect">
            <a:avLst/>
          </a:prstGeom>
        </p:spPr>
        <p:txBody>
          <a:bodyPr wrap="square">
            <a:spAutoFit/>
          </a:bodyPr>
          <a:lstStyle/>
          <a:p>
            <a:r>
              <a:rPr lang="en-US" altLang="zh-CN" sz="1400" dirty="0">
                <a:latin typeface="Microsoft YaHei UI" panose="020B0503020204020204" pitchFamily="34" charset="-122"/>
                <a:ea typeface="Microsoft YaHei UI" panose="020B0503020204020204" pitchFamily="34" charset="-122"/>
              </a:rPr>
              <a:t>Processor composed of 88 </a:t>
            </a:r>
            <a:r>
              <a:rPr lang="en-US" altLang="zh-CN" sz="1400" dirty="0" err="1">
                <a:latin typeface="Microsoft YaHei UI" panose="020B0503020204020204" pitchFamily="34" charset="-122"/>
                <a:ea typeface="Microsoft YaHei UI" panose="020B0503020204020204" pitchFamily="34" charset="-122"/>
              </a:rPr>
              <a:t>MZIs</a:t>
            </a:r>
            <a:r>
              <a:rPr lang="en-US" altLang="zh-CN" sz="1400" dirty="0">
                <a:latin typeface="Microsoft YaHei UI" panose="020B0503020204020204" pitchFamily="34" charset="-122"/>
                <a:ea typeface="Microsoft YaHei UI" panose="020B0503020204020204" pitchFamily="34" charset="-122"/>
              </a:rPr>
              <a:t>, 26 input modes, 26 output modes and 176 phase shifters</a:t>
            </a:r>
          </a:p>
        </p:txBody>
      </p:sp>
      <p:sp>
        <p:nvSpPr>
          <p:cNvPr id="7" name="文本框 6">
            <a:extLst>
              <a:ext uri="{FF2B5EF4-FFF2-40B4-BE49-F238E27FC236}">
                <a16:creationId xmlns:a16="http://schemas.microsoft.com/office/drawing/2014/main" id="{3C4642DA-5358-4570-8861-444BA0D58885}"/>
              </a:ext>
            </a:extLst>
          </p:cNvPr>
          <p:cNvSpPr txBox="1"/>
          <p:nvPr/>
        </p:nvSpPr>
        <p:spPr>
          <a:xfrm>
            <a:off x="2378831" y="6034794"/>
            <a:ext cx="6218208" cy="261610"/>
          </a:xfrm>
          <a:prstGeom prst="rect">
            <a:avLst/>
          </a:prstGeom>
          <a:noFill/>
        </p:spPr>
        <p:txBody>
          <a:bodyPr wrap="square" rtlCol="0">
            <a:spAutoFit/>
          </a:bodyPr>
          <a:lstStyle/>
          <a:p>
            <a:r>
              <a:rPr lang="en-US" altLang="zh-CN" sz="1100" dirty="0">
                <a:latin typeface="微软雅黑" panose="020B0503020204020204" pitchFamily="34" charset="-122"/>
                <a:ea typeface="微软雅黑" panose="020B0503020204020204" pitchFamily="34" charset="-122"/>
              </a:rPr>
              <a:t>(Nicholas C. let al., “Linear programmable nanophotonic processors”, Optica, 2018.)</a:t>
            </a:r>
            <a:endParaRPr lang="zh-CN" altLang="en-US" sz="1100" dirty="0">
              <a:latin typeface="微软雅黑" panose="020B0503020204020204" pitchFamily="34" charset="-122"/>
              <a:ea typeface="微软雅黑" panose="020B0503020204020204" pitchFamily="34" charset="-122"/>
            </a:endParaRPr>
          </a:p>
        </p:txBody>
      </p:sp>
      <p:pic>
        <p:nvPicPr>
          <p:cNvPr id="9" name="图片 8">
            <a:extLst>
              <a:ext uri="{FF2B5EF4-FFF2-40B4-BE49-F238E27FC236}">
                <a16:creationId xmlns:a16="http://schemas.microsoft.com/office/drawing/2014/main" id="{0795E96B-1ACF-4274-8683-116E94B6FC7D}"/>
              </a:ext>
            </a:extLst>
          </p:cNvPr>
          <p:cNvPicPr>
            <a:picLocks noChangeAspect="1"/>
          </p:cNvPicPr>
          <p:nvPr/>
        </p:nvPicPr>
        <p:blipFill>
          <a:blip r:embed="rId4"/>
          <a:stretch>
            <a:fillRect/>
          </a:stretch>
        </p:blipFill>
        <p:spPr>
          <a:xfrm>
            <a:off x="6821255" y="1066800"/>
            <a:ext cx="4981575" cy="2362200"/>
          </a:xfrm>
          <a:prstGeom prst="rect">
            <a:avLst/>
          </a:prstGeom>
        </p:spPr>
      </p:pic>
      <p:sp>
        <p:nvSpPr>
          <p:cNvPr id="2" name="文本框 1">
            <a:extLst>
              <a:ext uri="{FF2B5EF4-FFF2-40B4-BE49-F238E27FC236}">
                <a16:creationId xmlns:a16="http://schemas.microsoft.com/office/drawing/2014/main" id="{53F9226D-DD2B-42C8-8B11-A3E155AF591B}"/>
              </a:ext>
            </a:extLst>
          </p:cNvPr>
          <p:cNvSpPr txBox="1"/>
          <p:nvPr/>
        </p:nvSpPr>
        <p:spPr>
          <a:xfrm>
            <a:off x="7026441" y="518957"/>
            <a:ext cx="902811" cy="480131"/>
          </a:xfrm>
          <a:prstGeom prst="rect">
            <a:avLst/>
          </a:prstGeom>
          <a:noFill/>
        </p:spPr>
        <p:txBody>
          <a:bodyPr wrap="none" rtlCol="0">
            <a:spAutoFit/>
          </a:bodyPr>
          <a:lstStyle/>
          <a:p>
            <a:pPr algn="l">
              <a:lnSpc>
                <a:spcPct val="90000"/>
              </a:lnSpc>
              <a:spcBef>
                <a:spcPts val="1000"/>
              </a:spcBef>
            </a:pPr>
            <a:r>
              <a:rPr lang="zh-CN" altLang="en-US" sz="2800" dirty="0">
                <a:latin typeface="微软雅黑" panose="020B0503020204020204" pitchFamily="34" charset="-122"/>
                <a:ea typeface="微软雅黑" panose="020B0503020204020204" pitchFamily="34" charset="-122"/>
              </a:rPr>
              <a:t>损耗</a:t>
            </a:r>
          </a:p>
        </p:txBody>
      </p:sp>
    </p:spTree>
    <p:extLst>
      <p:ext uri="{BB962C8B-B14F-4D97-AF65-F5344CB8AC3E}">
        <p14:creationId xmlns:p14="http://schemas.microsoft.com/office/powerpoint/2010/main" val="20091650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2F38258-C2FF-4EE9-B147-D09D6DD0E0A5}"/>
              </a:ext>
            </a:extLst>
          </p:cNvPr>
          <p:cNvSpPr>
            <a:spLocks noGrp="1"/>
          </p:cNvSpPr>
          <p:nvPr>
            <p:ph idx="1"/>
          </p:nvPr>
        </p:nvSpPr>
        <p:spPr/>
        <p:txBody>
          <a:bodyPr>
            <a:normAutofit lnSpcReduction="10000"/>
          </a:bodyPr>
          <a:lstStyle/>
          <a:p>
            <a:r>
              <a:rPr lang="zh-CN" altLang="en-US" dirty="0">
                <a:latin typeface="Times New Roman" panose="02020603050405020304" pitchFamily="18" charset="0"/>
                <a:cs typeface="Times New Roman" panose="02020603050405020304" pitchFamily="18" charset="0"/>
              </a:rPr>
              <a:t>特点</a:t>
            </a:r>
            <a:endParaRPr lang="en-US" altLang="zh-CN" dirty="0">
              <a:latin typeface="Times New Roman" panose="02020603050405020304" pitchFamily="18" charset="0"/>
              <a:cs typeface="Times New Roman" panose="02020603050405020304" pitchFamily="18" charset="0"/>
            </a:endParaRPr>
          </a:p>
          <a:p>
            <a:pPr lvl="1"/>
            <a:r>
              <a:rPr lang="en-US" altLang="zh-CN" dirty="0">
                <a:latin typeface="Times New Roman" panose="02020603050405020304" pitchFamily="18" charset="0"/>
                <a:cs typeface="Times New Roman" panose="02020603050405020304" pitchFamily="18" charset="0"/>
              </a:rPr>
              <a:t>reduce E/MAC (the energy per multiply and </a:t>
            </a:r>
            <a:r>
              <a:rPr lang="en-US" altLang="zh-CN" dirty="0" err="1">
                <a:latin typeface="Times New Roman" panose="02020603050405020304" pitchFamily="18" charset="0"/>
                <a:cs typeface="Times New Roman" panose="02020603050405020304" pitchFamily="18" charset="0"/>
              </a:rPr>
              <a:t>accUmulate</a:t>
            </a:r>
            <a:r>
              <a:rPr lang="en-US" altLang="zh-CN" dirty="0">
                <a:latin typeface="Times New Roman" panose="02020603050405020304" pitchFamily="18" charset="0"/>
                <a:cs typeface="Times New Roman" panose="02020603050405020304" pitchFamily="18" charset="0"/>
              </a:rPr>
              <a:t>) from 20 </a:t>
            </a:r>
            <a:r>
              <a:rPr lang="en-US" altLang="zh-CN" dirty="0" err="1">
                <a:latin typeface="Times New Roman" panose="02020603050405020304" pitchFamily="18" charset="0"/>
                <a:cs typeface="Times New Roman" panose="02020603050405020304" pitchFamily="18" charset="0"/>
              </a:rPr>
              <a:t>pJ</a:t>
            </a:r>
            <a:r>
              <a:rPr lang="en-US" altLang="zh-CN" dirty="0">
                <a:latin typeface="Times New Roman" panose="02020603050405020304" pitchFamily="18" charset="0"/>
                <a:cs typeface="Times New Roman" panose="02020603050405020304" pitchFamily="18" charset="0"/>
              </a:rPr>
              <a:t>/MAC(ASICs, GPUs) to around 1 </a:t>
            </a:r>
            <a:r>
              <a:rPr lang="en-US" altLang="zh-CN" dirty="0" err="1">
                <a:latin typeface="Times New Roman" panose="02020603050405020304" pitchFamily="18" charset="0"/>
                <a:cs typeface="Times New Roman" panose="02020603050405020304" pitchFamily="18" charset="0"/>
              </a:rPr>
              <a:t>pJ</a:t>
            </a:r>
            <a:r>
              <a:rPr lang="en-US" altLang="zh-CN" dirty="0">
                <a:latin typeface="Times New Roman" panose="02020603050405020304" pitchFamily="18" charset="0"/>
                <a:cs typeface="Times New Roman" panose="02020603050405020304" pitchFamily="18" charset="0"/>
              </a:rPr>
              <a:t>/MAC.</a:t>
            </a:r>
          </a:p>
          <a:p>
            <a:pPr lvl="1"/>
            <a:r>
              <a:rPr lang="en-US" altLang="zh-CN" dirty="0">
                <a:latin typeface="Times New Roman" panose="02020603050405020304" pitchFamily="18" charset="0"/>
                <a:cs typeface="Times New Roman" panose="02020603050405020304" pitchFamily="18" charset="0"/>
              </a:rPr>
              <a:t>1 </a:t>
            </a:r>
            <a:r>
              <a:rPr lang="en-US" altLang="zh-CN" dirty="0" err="1">
                <a:latin typeface="Times New Roman" panose="02020603050405020304" pitchFamily="18" charset="0"/>
                <a:cs typeface="Times New Roman" panose="02020603050405020304" pitchFamily="18" charset="0"/>
              </a:rPr>
              <a:t>fJ</a:t>
            </a:r>
            <a:r>
              <a:rPr lang="en-US" altLang="zh-CN" dirty="0">
                <a:latin typeface="Times New Roman" panose="02020603050405020304" pitchFamily="18" charset="0"/>
                <a:cs typeface="Times New Roman" panose="02020603050405020304" pitchFamily="18" charset="0"/>
              </a:rPr>
              <a:t>/MAC for modulator, rise above 1 </a:t>
            </a:r>
            <a:r>
              <a:rPr lang="en-US" altLang="zh-CN" dirty="0" err="1">
                <a:latin typeface="Times New Roman" panose="02020603050405020304" pitchFamily="18" charset="0"/>
                <a:cs typeface="Times New Roman" panose="02020603050405020304" pitchFamily="18" charset="0"/>
              </a:rPr>
              <a:t>pJ</a:t>
            </a:r>
            <a:r>
              <a:rPr lang="en-US" altLang="zh-CN" dirty="0">
                <a:latin typeface="Times New Roman" panose="02020603050405020304" pitchFamily="18" charset="0"/>
                <a:cs typeface="Times New Roman" panose="02020603050405020304" pitchFamily="18" charset="0"/>
              </a:rPr>
              <a:t>/MAC once the driver electronics and memory access are included</a:t>
            </a:r>
          </a:p>
          <a:p>
            <a:pPr lvl="1"/>
            <a:r>
              <a:rPr lang="en-US" altLang="zh-CN" dirty="0">
                <a:latin typeface="Times New Roman" panose="02020603050405020304" pitchFamily="18" charset="0"/>
                <a:cs typeface="Times New Roman" panose="02020603050405020304" pitchFamily="18" charset="0"/>
              </a:rPr>
              <a:t>naturally adapted to free space optics</a:t>
            </a:r>
          </a:p>
          <a:p>
            <a:r>
              <a:rPr lang="en-US" altLang="zh-CN" dirty="0">
                <a:latin typeface="Times New Roman" panose="02020603050405020304" pitchFamily="18" charset="0"/>
                <a:cs typeface="Times New Roman" panose="02020603050405020304" pitchFamily="18" charset="0"/>
              </a:rPr>
              <a:t>fundamental limits:</a:t>
            </a:r>
          </a:p>
          <a:p>
            <a:pPr lvl="1"/>
            <a:r>
              <a:rPr lang="en-US" altLang="zh-CN" dirty="0">
                <a:latin typeface="Times New Roman" panose="02020603050405020304" pitchFamily="18" charset="0"/>
                <a:cs typeface="Times New Roman" panose="02020603050405020304" pitchFamily="18" charset="0"/>
              </a:rPr>
              <a:t>detector shot noise presents a standard quantum limit </a:t>
            </a:r>
            <a:r>
              <a:rPr lang="zh-CN" altLang="en-US" dirty="0">
                <a:latin typeface="Times New Roman" panose="02020603050405020304" pitchFamily="18" charset="0"/>
                <a:cs typeface="Times New Roman" panose="02020603050405020304" pitchFamily="18" charset="0"/>
              </a:rPr>
              <a:t>（光电探测器散粒噪声）</a:t>
            </a:r>
            <a:endParaRPr lang="en-US" altLang="zh-CN" dirty="0">
              <a:latin typeface="Times New Roman" panose="02020603050405020304" pitchFamily="18" charset="0"/>
              <a:cs typeface="Times New Roman" panose="02020603050405020304" pitchFamily="18" charset="0"/>
            </a:endParaRPr>
          </a:p>
          <a:p>
            <a:pPr lvl="1"/>
            <a:r>
              <a:rPr lang="en-US" altLang="zh-CN" dirty="0">
                <a:latin typeface="Times New Roman" panose="02020603050405020304" pitchFamily="18" charset="0"/>
                <a:cs typeface="Times New Roman" panose="02020603050405020304" pitchFamily="18" charset="0"/>
              </a:rPr>
              <a:t>leading to classification error</a:t>
            </a:r>
          </a:p>
          <a:p>
            <a:pPr lvl="1"/>
            <a:r>
              <a:rPr lang="en-US" altLang="zh-CN" sz="1600" dirty="0">
                <a:latin typeface="Times New Roman" panose="02020603050405020304" pitchFamily="18" charset="0"/>
                <a:cs typeface="Times New Roman" panose="02020603050405020304" pitchFamily="18" charset="0"/>
              </a:rPr>
              <a:t>C. M. Caves, Quantum-Mechanical Noise in an Interferometer, Phys. Rev. D 23. 1693 (1981)</a:t>
            </a:r>
          </a:p>
          <a:p>
            <a:r>
              <a:rPr lang="en-US" altLang="zh-CN" dirty="0">
                <a:latin typeface="Times New Roman" panose="02020603050405020304" pitchFamily="18" charset="0"/>
                <a:cs typeface="Times New Roman" panose="02020603050405020304" pitchFamily="18" charset="0"/>
              </a:rPr>
              <a:t>pretraining weights on a GPU</a:t>
            </a:r>
          </a:p>
          <a:p>
            <a:r>
              <a:rPr lang="en-US" altLang="zh-CN" dirty="0">
                <a:latin typeface="Times New Roman" panose="02020603050405020304" pitchFamily="18" charset="0"/>
                <a:cs typeface="Times New Roman" panose="02020603050405020304" pitchFamily="18" charset="0"/>
              </a:rPr>
              <a:t>computing Neural-network performance using Monte Carlo simulations</a:t>
            </a:r>
          </a:p>
        </p:txBody>
      </p:sp>
      <p:sp>
        <p:nvSpPr>
          <p:cNvPr id="3" name="标题 2">
            <a:extLst>
              <a:ext uri="{FF2B5EF4-FFF2-40B4-BE49-F238E27FC236}">
                <a16:creationId xmlns:a16="http://schemas.microsoft.com/office/drawing/2014/main" id="{FEBF1208-A7ED-48DC-AAFC-277380708BBE}"/>
              </a:ext>
            </a:extLst>
          </p:cNvPr>
          <p:cNvSpPr>
            <a:spLocks noGrp="1"/>
          </p:cNvSpPr>
          <p:nvPr>
            <p:ph type="title"/>
          </p:nvPr>
        </p:nvSpPr>
        <p:spPr/>
        <p:txBody>
          <a:bodyPr>
            <a:noAutofit/>
          </a:bodyPr>
          <a:lstStyle/>
          <a:p>
            <a:r>
              <a:rPr lang="en-US" altLang="zh-CN" sz="2800" dirty="0"/>
              <a:t>Large-Scale Optical Neural Networks Based on Photoelectric Multiplication</a:t>
            </a:r>
            <a:endParaRPr lang="zh-CN" altLang="en-US" sz="2800" dirty="0"/>
          </a:p>
        </p:txBody>
      </p:sp>
      <p:sp>
        <p:nvSpPr>
          <p:cNvPr id="4" name="矩形 3">
            <a:extLst>
              <a:ext uri="{FF2B5EF4-FFF2-40B4-BE49-F238E27FC236}">
                <a16:creationId xmlns:a16="http://schemas.microsoft.com/office/drawing/2014/main" id="{B3D5507B-9044-4E7F-A411-315969DC287B}"/>
              </a:ext>
            </a:extLst>
          </p:cNvPr>
          <p:cNvSpPr/>
          <p:nvPr/>
        </p:nvSpPr>
        <p:spPr>
          <a:xfrm>
            <a:off x="1778145" y="6604084"/>
            <a:ext cx="8635709" cy="253916"/>
          </a:xfrm>
          <a:prstGeom prst="rect">
            <a:avLst/>
          </a:prstGeom>
        </p:spPr>
        <p:txBody>
          <a:bodyPr wrap="square">
            <a:spAutoFit/>
          </a:bodyPr>
          <a:lstStyle/>
          <a:p>
            <a:r>
              <a:rPr lang="en-US" altLang="zh-CN" sz="1050" dirty="0">
                <a:latin typeface="微软雅黑" panose="020B0503020204020204" pitchFamily="34" charset="-122"/>
                <a:ea typeface="微软雅黑" panose="020B0503020204020204" pitchFamily="34" charset="-122"/>
              </a:rPr>
              <a:t>Ryan </a:t>
            </a:r>
            <a:r>
              <a:rPr lang="en-US" altLang="zh-CN" sz="1050" dirty="0" err="1">
                <a:latin typeface="微软雅黑" panose="020B0503020204020204" pitchFamily="34" charset="-122"/>
                <a:ea typeface="微软雅黑" panose="020B0503020204020204" pitchFamily="34" charset="-122"/>
              </a:rPr>
              <a:t>Hamerly</a:t>
            </a:r>
            <a:r>
              <a:rPr lang="en-US" altLang="zh-CN" sz="1050" dirty="0">
                <a:latin typeface="微软雅黑" panose="020B0503020204020204" pitchFamily="34" charset="-122"/>
                <a:ea typeface="微软雅黑" panose="020B0503020204020204" pitchFamily="34" charset="-122"/>
              </a:rPr>
              <a:t> et al., Large-Scale Optical Neural Networks Based on Photoelectric Multiplication, Physical Review X, 2019</a:t>
            </a:r>
            <a:endParaRPr lang="zh-CN" altLang="en-US" sz="105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142041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4D403EC5-E397-482B-BC7D-ECEE8A719266}"/>
              </a:ext>
            </a:extLst>
          </p:cNvPr>
          <p:cNvPicPr>
            <a:picLocks noGrp="1" noChangeAspect="1"/>
          </p:cNvPicPr>
          <p:nvPr>
            <p:ph idx="1"/>
          </p:nvPr>
        </p:nvPicPr>
        <p:blipFill>
          <a:blip r:embed="rId2"/>
          <a:stretch>
            <a:fillRect/>
          </a:stretch>
        </p:blipFill>
        <p:spPr>
          <a:xfrm>
            <a:off x="391046" y="3959048"/>
            <a:ext cx="3670300" cy="2240814"/>
          </a:xfrm>
          <a:prstGeom prst="rect">
            <a:avLst/>
          </a:prstGeom>
        </p:spPr>
      </p:pic>
      <p:pic>
        <p:nvPicPr>
          <p:cNvPr id="3" name="图片 2">
            <a:extLst>
              <a:ext uri="{FF2B5EF4-FFF2-40B4-BE49-F238E27FC236}">
                <a16:creationId xmlns:a16="http://schemas.microsoft.com/office/drawing/2014/main" id="{4F5F5F2E-4D61-4FEF-9640-332312AAE6D1}"/>
              </a:ext>
            </a:extLst>
          </p:cNvPr>
          <p:cNvPicPr>
            <a:picLocks noChangeAspect="1"/>
          </p:cNvPicPr>
          <p:nvPr/>
        </p:nvPicPr>
        <p:blipFill>
          <a:blip r:embed="rId3"/>
          <a:stretch>
            <a:fillRect/>
          </a:stretch>
        </p:blipFill>
        <p:spPr>
          <a:xfrm>
            <a:off x="391046" y="532838"/>
            <a:ext cx="6295345" cy="2886136"/>
          </a:xfrm>
          <a:prstGeom prst="rect">
            <a:avLst/>
          </a:prstGeom>
        </p:spPr>
      </p:pic>
      <p:sp>
        <p:nvSpPr>
          <p:cNvPr id="5" name="文本框 4">
            <a:extLst>
              <a:ext uri="{FF2B5EF4-FFF2-40B4-BE49-F238E27FC236}">
                <a16:creationId xmlns:a16="http://schemas.microsoft.com/office/drawing/2014/main" id="{5BDBB4EA-B47A-4B98-A60A-07C2398CAABA}"/>
              </a:ext>
            </a:extLst>
          </p:cNvPr>
          <p:cNvSpPr txBox="1"/>
          <p:nvPr/>
        </p:nvSpPr>
        <p:spPr>
          <a:xfrm>
            <a:off x="4885898" y="4719869"/>
            <a:ext cx="1800493" cy="719171"/>
          </a:xfrm>
          <a:prstGeom prst="rect">
            <a:avLst/>
          </a:prstGeom>
          <a:noFill/>
        </p:spPr>
        <p:txBody>
          <a:bodyPr wrap="none" rtlCol="0">
            <a:spAutoFit/>
          </a:bodyPr>
          <a:lstStyle/>
          <a:p>
            <a:pPr algn="l">
              <a:lnSpc>
                <a:spcPct val="90000"/>
              </a:lnSpc>
              <a:spcBef>
                <a:spcPts val="1000"/>
              </a:spcBef>
            </a:pPr>
            <a:r>
              <a:rPr lang="zh-CN" altLang="en-US" dirty="0">
                <a:latin typeface="微软雅黑" panose="020B0503020204020204" pitchFamily="34" charset="-122"/>
                <a:ea typeface="微软雅黑" panose="020B0503020204020204" pitchFamily="34" charset="-122"/>
              </a:rPr>
              <a:t>上图：计算过程</a:t>
            </a:r>
            <a:endParaRPr lang="en-US" altLang="zh-CN" dirty="0">
              <a:latin typeface="微软雅黑" panose="020B0503020204020204" pitchFamily="34" charset="-122"/>
              <a:ea typeface="微软雅黑" panose="020B0503020204020204" pitchFamily="34" charset="-122"/>
            </a:endParaRPr>
          </a:p>
          <a:p>
            <a:pPr algn="l">
              <a:lnSpc>
                <a:spcPct val="90000"/>
              </a:lnSpc>
              <a:spcBef>
                <a:spcPts val="1000"/>
              </a:spcBef>
            </a:pPr>
            <a:r>
              <a:rPr lang="zh-CN" altLang="en-US" dirty="0">
                <a:latin typeface="微软雅黑" panose="020B0503020204020204" pitchFamily="34" charset="-122"/>
                <a:ea typeface="微软雅黑" panose="020B0503020204020204" pitchFamily="34" charset="-122"/>
              </a:rPr>
              <a:t>左图：并行计算</a:t>
            </a:r>
          </a:p>
        </p:txBody>
      </p:sp>
      <p:sp>
        <p:nvSpPr>
          <p:cNvPr id="6" name="文本框 5">
            <a:extLst>
              <a:ext uri="{FF2B5EF4-FFF2-40B4-BE49-F238E27FC236}">
                <a16:creationId xmlns:a16="http://schemas.microsoft.com/office/drawing/2014/main" id="{F47E848F-8C1D-4872-8B50-96706EA1FFA7}"/>
              </a:ext>
            </a:extLst>
          </p:cNvPr>
          <p:cNvSpPr txBox="1"/>
          <p:nvPr/>
        </p:nvSpPr>
        <p:spPr>
          <a:xfrm>
            <a:off x="6796586" y="736979"/>
            <a:ext cx="5240740" cy="2866426"/>
          </a:xfrm>
          <a:prstGeom prst="rect">
            <a:avLst/>
          </a:prstGeom>
          <a:noFill/>
        </p:spPr>
        <p:txBody>
          <a:bodyPr wrap="square" rtlCol="0">
            <a:spAutoFit/>
          </a:bodyPr>
          <a:lstStyle/>
          <a:p>
            <a:pPr marL="457200" indent="-457200" algn="l">
              <a:lnSpc>
                <a:spcPct val="90000"/>
              </a:lnSpc>
              <a:spcBef>
                <a:spcPts val="1000"/>
              </a:spcBef>
              <a:buFont typeface="Arial" panose="020B0604020202020204" pitchFamily="34" charset="0"/>
              <a:buChar char="•"/>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乘积值正比于探测器收到的电荷值</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marL="457200" indent="-457200" algn="l">
              <a:lnSpc>
                <a:spcPct val="90000"/>
              </a:lnSpc>
              <a:spcBef>
                <a:spcPts val="1000"/>
              </a:spcBef>
              <a:buFont typeface="Arial" panose="020B0604020202020204" pitchFamily="34" charset="0"/>
              <a:buChar char="•"/>
            </a:pP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marL="457200" indent="-457200" algn="l">
              <a:lnSpc>
                <a:spcPct val="90000"/>
              </a:lnSpc>
              <a:spcBef>
                <a:spcPts val="1000"/>
              </a:spcBef>
              <a:buFont typeface="Arial" panose="020B0604020202020204" pitchFamily="34" charset="0"/>
              <a:buChar char="•"/>
            </a:pP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marL="457200" indent="-457200" algn="l">
              <a:lnSpc>
                <a:spcPct val="90000"/>
              </a:lnSpc>
              <a:spcBef>
                <a:spcPts val="1000"/>
              </a:spcBef>
              <a:buFont typeface="Arial" panose="020B0604020202020204" pitchFamily="34" charset="0"/>
              <a:buChar char="•"/>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并行运算</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marL="914400" lvl="1" indent="-457200">
              <a:lnSpc>
                <a:spcPct val="90000"/>
              </a:lnSpc>
              <a:spcBef>
                <a:spcPts val="1000"/>
              </a:spcBef>
              <a:buFont typeface="Arial" panose="020B0604020202020204" pitchFamily="34" charset="0"/>
              <a:buChar char="•"/>
            </a:pP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running a batch of instances, X = [</a:t>
            </a:r>
            <a:r>
              <a:rPr lang="en-US" altLang="zh-CN" dirty="0" err="1">
                <a:latin typeface="Times New Roman" panose="02020603050405020304" pitchFamily="18" charset="0"/>
                <a:ea typeface="微软雅黑" panose="020B0503020204020204" pitchFamily="34" charset="-122"/>
                <a:cs typeface="Times New Roman" panose="02020603050405020304" pitchFamily="18" charset="0"/>
              </a:rPr>
              <a:t>x1</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err="1">
                <a:latin typeface="Times New Roman" panose="02020603050405020304" pitchFamily="18" charset="0"/>
                <a:ea typeface="微软雅黑" panose="020B0503020204020204" pitchFamily="34" charset="-122"/>
                <a:cs typeface="Times New Roman" panose="02020603050405020304" pitchFamily="18" charset="0"/>
              </a:rPr>
              <a:t>xB</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the output Y = [</a:t>
            </a:r>
            <a:r>
              <a:rPr lang="en-US" altLang="zh-CN" dirty="0" err="1">
                <a:latin typeface="Times New Roman" panose="02020603050405020304" pitchFamily="18" charset="0"/>
                <a:ea typeface="微软雅黑" panose="020B0503020204020204" pitchFamily="34" charset="-122"/>
                <a:cs typeface="Times New Roman" panose="02020603050405020304" pitchFamily="18" charset="0"/>
              </a:rPr>
              <a:t>y1</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err="1">
                <a:latin typeface="Times New Roman" panose="02020603050405020304" pitchFamily="18" charset="0"/>
                <a:ea typeface="微软雅黑" panose="020B0503020204020204" pitchFamily="34" charset="-122"/>
                <a:cs typeface="Times New Roman" panose="02020603050405020304" pitchFamily="18" charset="0"/>
              </a:rPr>
              <a:t>yB</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can be computed through the matrix-matrix product Y = AX</a:t>
            </a:r>
          </a:p>
          <a:p>
            <a:pPr algn="l">
              <a:lnSpc>
                <a:spcPct val="90000"/>
              </a:lnSpc>
              <a:spcBef>
                <a:spcPts val="1000"/>
              </a:spcBef>
            </a:pPr>
            <a:endParaRPr lang="zh-CN" altLang="en-US" sz="2800" dirty="0">
              <a:latin typeface="微软雅黑" panose="020B0503020204020204" pitchFamily="34" charset="-122"/>
              <a:ea typeface="微软雅黑" panose="020B0503020204020204" pitchFamily="34" charset="-122"/>
            </a:endParaRPr>
          </a:p>
        </p:txBody>
      </p:sp>
      <p:pic>
        <p:nvPicPr>
          <p:cNvPr id="7" name="图片 6">
            <a:extLst>
              <a:ext uri="{FF2B5EF4-FFF2-40B4-BE49-F238E27FC236}">
                <a16:creationId xmlns:a16="http://schemas.microsoft.com/office/drawing/2014/main" id="{209763F8-DA4D-406B-AD0E-0546B0800C63}"/>
              </a:ext>
            </a:extLst>
          </p:cNvPr>
          <p:cNvPicPr>
            <a:picLocks noChangeAspect="1"/>
          </p:cNvPicPr>
          <p:nvPr/>
        </p:nvPicPr>
        <p:blipFill>
          <a:blip r:embed="rId4"/>
          <a:stretch>
            <a:fillRect/>
          </a:stretch>
        </p:blipFill>
        <p:spPr>
          <a:xfrm>
            <a:off x="7962095" y="1165814"/>
            <a:ext cx="3838859" cy="591073"/>
          </a:xfrm>
          <a:prstGeom prst="rect">
            <a:avLst/>
          </a:prstGeom>
        </p:spPr>
      </p:pic>
      <p:sp>
        <p:nvSpPr>
          <p:cNvPr id="2" name="矩形 1">
            <a:extLst>
              <a:ext uri="{FF2B5EF4-FFF2-40B4-BE49-F238E27FC236}">
                <a16:creationId xmlns:a16="http://schemas.microsoft.com/office/drawing/2014/main" id="{5776C687-FE6D-47ED-B5DA-A9865F47CECD}"/>
              </a:ext>
            </a:extLst>
          </p:cNvPr>
          <p:cNvSpPr/>
          <p:nvPr/>
        </p:nvSpPr>
        <p:spPr>
          <a:xfrm>
            <a:off x="1778145" y="6604084"/>
            <a:ext cx="8635709" cy="253916"/>
          </a:xfrm>
          <a:prstGeom prst="rect">
            <a:avLst/>
          </a:prstGeom>
        </p:spPr>
        <p:txBody>
          <a:bodyPr wrap="square">
            <a:spAutoFit/>
          </a:bodyPr>
          <a:lstStyle/>
          <a:p>
            <a:r>
              <a:rPr lang="en-US" altLang="zh-CN" sz="1050" dirty="0">
                <a:latin typeface="微软雅黑" panose="020B0503020204020204" pitchFamily="34" charset="-122"/>
                <a:ea typeface="微软雅黑" panose="020B0503020204020204" pitchFamily="34" charset="-122"/>
              </a:rPr>
              <a:t>Ryan </a:t>
            </a:r>
            <a:r>
              <a:rPr lang="en-US" altLang="zh-CN" sz="1050" dirty="0" err="1">
                <a:latin typeface="微软雅黑" panose="020B0503020204020204" pitchFamily="34" charset="-122"/>
                <a:ea typeface="微软雅黑" panose="020B0503020204020204" pitchFamily="34" charset="-122"/>
              </a:rPr>
              <a:t>Hamerly</a:t>
            </a:r>
            <a:r>
              <a:rPr lang="en-US" altLang="zh-CN" sz="1050" dirty="0">
                <a:latin typeface="微软雅黑" panose="020B0503020204020204" pitchFamily="34" charset="-122"/>
                <a:ea typeface="微软雅黑" panose="020B0503020204020204" pitchFamily="34" charset="-122"/>
              </a:rPr>
              <a:t> et al., Large-Scale Optical Neural Networks Based on Photoelectric Multiplication, Physical Review X, 2019</a:t>
            </a:r>
            <a:endParaRPr lang="zh-CN" altLang="en-US" sz="105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235242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0061993C-C465-46FB-9528-7419A56567FD}"/>
              </a:ext>
            </a:extLst>
          </p:cNvPr>
          <p:cNvSpPr>
            <a:spLocks noGrp="1"/>
          </p:cNvSpPr>
          <p:nvPr>
            <p:ph type="title"/>
          </p:nvPr>
        </p:nvSpPr>
        <p:spPr/>
        <p:txBody>
          <a:bodyPr/>
          <a:lstStyle/>
          <a:p>
            <a:r>
              <a:rPr lang="en-US" altLang="zh-CN" dirty="0"/>
              <a:t>Results</a:t>
            </a:r>
            <a:endParaRPr lang="zh-CN" altLang="en-US" dirty="0"/>
          </a:p>
        </p:txBody>
      </p:sp>
      <p:pic>
        <p:nvPicPr>
          <p:cNvPr id="5" name="图片 4">
            <a:extLst>
              <a:ext uri="{FF2B5EF4-FFF2-40B4-BE49-F238E27FC236}">
                <a16:creationId xmlns:a16="http://schemas.microsoft.com/office/drawing/2014/main" id="{53F52D17-6AD1-47BF-962E-A45891AEBF15}"/>
              </a:ext>
            </a:extLst>
          </p:cNvPr>
          <p:cNvPicPr>
            <a:picLocks noChangeAspect="1"/>
          </p:cNvPicPr>
          <p:nvPr/>
        </p:nvPicPr>
        <p:blipFill>
          <a:blip r:embed="rId2"/>
          <a:stretch>
            <a:fillRect/>
          </a:stretch>
        </p:blipFill>
        <p:spPr>
          <a:xfrm>
            <a:off x="1454316" y="1348380"/>
            <a:ext cx="4100059" cy="5144494"/>
          </a:xfrm>
          <a:prstGeom prst="rect">
            <a:avLst/>
          </a:prstGeom>
        </p:spPr>
      </p:pic>
      <p:pic>
        <p:nvPicPr>
          <p:cNvPr id="6" name="图片 5">
            <a:extLst>
              <a:ext uri="{FF2B5EF4-FFF2-40B4-BE49-F238E27FC236}">
                <a16:creationId xmlns:a16="http://schemas.microsoft.com/office/drawing/2014/main" id="{5154EA9C-A078-4502-AFA2-6D3E158B55DD}"/>
              </a:ext>
            </a:extLst>
          </p:cNvPr>
          <p:cNvPicPr>
            <a:picLocks noChangeAspect="1"/>
          </p:cNvPicPr>
          <p:nvPr/>
        </p:nvPicPr>
        <p:blipFill>
          <a:blip r:embed="rId3"/>
          <a:stretch>
            <a:fillRect/>
          </a:stretch>
        </p:blipFill>
        <p:spPr>
          <a:xfrm>
            <a:off x="6637627" y="1311966"/>
            <a:ext cx="3965547" cy="5144494"/>
          </a:xfrm>
          <a:prstGeom prst="rect">
            <a:avLst/>
          </a:prstGeom>
        </p:spPr>
      </p:pic>
      <p:sp>
        <p:nvSpPr>
          <p:cNvPr id="7" name="矩形 6">
            <a:extLst>
              <a:ext uri="{FF2B5EF4-FFF2-40B4-BE49-F238E27FC236}">
                <a16:creationId xmlns:a16="http://schemas.microsoft.com/office/drawing/2014/main" id="{1D3DECA2-02C6-45EA-B6B5-080FE37D4A80}"/>
              </a:ext>
            </a:extLst>
          </p:cNvPr>
          <p:cNvSpPr/>
          <p:nvPr/>
        </p:nvSpPr>
        <p:spPr>
          <a:xfrm>
            <a:off x="1778145" y="6604084"/>
            <a:ext cx="8635709" cy="253916"/>
          </a:xfrm>
          <a:prstGeom prst="rect">
            <a:avLst/>
          </a:prstGeom>
        </p:spPr>
        <p:txBody>
          <a:bodyPr wrap="square">
            <a:spAutoFit/>
          </a:bodyPr>
          <a:lstStyle/>
          <a:p>
            <a:r>
              <a:rPr lang="en-US" altLang="zh-CN" sz="1050" dirty="0">
                <a:latin typeface="微软雅黑" panose="020B0503020204020204" pitchFamily="34" charset="-122"/>
                <a:ea typeface="微软雅黑" panose="020B0503020204020204" pitchFamily="34" charset="-122"/>
              </a:rPr>
              <a:t>Ryan </a:t>
            </a:r>
            <a:r>
              <a:rPr lang="en-US" altLang="zh-CN" sz="1050" dirty="0" err="1">
                <a:latin typeface="微软雅黑" panose="020B0503020204020204" pitchFamily="34" charset="-122"/>
                <a:ea typeface="微软雅黑" panose="020B0503020204020204" pitchFamily="34" charset="-122"/>
              </a:rPr>
              <a:t>Hamerly</a:t>
            </a:r>
            <a:r>
              <a:rPr lang="en-US" altLang="zh-CN" sz="1050" dirty="0">
                <a:latin typeface="微软雅黑" panose="020B0503020204020204" pitchFamily="34" charset="-122"/>
                <a:ea typeface="微软雅黑" panose="020B0503020204020204" pitchFamily="34" charset="-122"/>
              </a:rPr>
              <a:t> et al., Large-Scale Optical Neural Networks Based on Photoelectric Multiplication, Physical Review X, 2019</a:t>
            </a:r>
            <a:endParaRPr lang="zh-CN" altLang="en-US" sz="105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498687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53A317E-D7C4-433C-BE8D-81F88A7390C2}"/>
              </a:ext>
            </a:extLst>
          </p:cNvPr>
          <p:cNvSpPr>
            <a:spLocks noGrp="1"/>
          </p:cNvSpPr>
          <p:nvPr>
            <p:ph type="title"/>
          </p:nvPr>
        </p:nvSpPr>
        <p:spPr/>
        <p:txBody>
          <a:bodyPr>
            <a:noAutofit/>
          </a:bodyPr>
          <a:lstStyle/>
          <a:p>
            <a:r>
              <a:rPr lang="en-US" altLang="zh-CN" sz="3200" dirty="0"/>
              <a:t>On-Chip Optical Convolutional Neural Networks</a:t>
            </a:r>
            <a:endParaRPr lang="zh-CN" altLang="en-US" sz="3200" dirty="0"/>
          </a:p>
        </p:txBody>
      </p:sp>
      <p:sp>
        <p:nvSpPr>
          <p:cNvPr id="7" name="内容占位符 6">
            <a:extLst>
              <a:ext uri="{FF2B5EF4-FFF2-40B4-BE49-F238E27FC236}">
                <a16:creationId xmlns:a16="http://schemas.microsoft.com/office/drawing/2014/main" id="{06C6F7D6-8350-4698-9355-D4F287902E5E}"/>
              </a:ext>
            </a:extLst>
          </p:cNvPr>
          <p:cNvSpPr>
            <a:spLocks noGrp="1"/>
          </p:cNvSpPr>
          <p:nvPr>
            <p:ph idx="1"/>
          </p:nvPr>
        </p:nvSpPr>
        <p:spPr>
          <a:xfrm>
            <a:off x="838200" y="1510748"/>
            <a:ext cx="8276771" cy="5144494"/>
          </a:xfrm>
        </p:spPr>
        <p:txBody>
          <a:bodyPr/>
          <a:lstStyle/>
          <a:p>
            <a:r>
              <a:rPr lang="en-US" altLang="zh-CN" dirty="0">
                <a:latin typeface="Times New Roman" panose="02020603050405020304" pitchFamily="18" charset="0"/>
                <a:cs typeface="Times New Roman" panose="02020603050405020304" pitchFamily="18" charset="0"/>
              </a:rPr>
              <a:t>Convolutional Neural Networks (CNN): convolving input images with filter-kernels for object recognition and classification purposes</a:t>
            </a:r>
          </a:p>
          <a:p>
            <a:r>
              <a:rPr lang="en-US" altLang="zh-CN" dirty="0">
                <a:latin typeface="Times New Roman" panose="02020603050405020304" pitchFamily="18" charset="0"/>
                <a:cs typeface="Times New Roman" panose="02020603050405020304" pitchFamily="18" charset="0"/>
              </a:rPr>
              <a:t>input image </a:t>
            </a:r>
            <a:r>
              <a:rPr lang="en-US" altLang="zh-CN" dirty="0">
                <a:latin typeface="Times New Roman" panose="02020603050405020304" pitchFamily="18" charset="0"/>
                <a:cs typeface="Times New Roman" panose="02020603050405020304" pitchFamily="18" charset="0"/>
                <a:sym typeface="Wingdings" panose="05000000000000000000" pitchFamily="2" charset="2"/>
              </a:rPr>
              <a:t> convolution and pooling layers  mapping output to classification targets</a:t>
            </a:r>
            <a:endParaRPr lang="zh-CN" altLang="en-US" dirty="0">
              <a:latin typeface="Times New Roman" panose="02020603050405020304" pitchFamily="18" charset="0"/>
              <a:cs typeface="Times New Roman" panose="02020603050405020304" pitchFamily="18" charset="0"/>
            </a:endParaRPr>
          </a:p>
        </p:txBody>
      </p:sp>
      <p:pic>
        <p:nvPicPr>
          <p:cNvPr id="10" name="图片 9">
            <a:extLst>
              <a:ext uri="{FF2B5EF4-FFF2-40B4-BE49-F238E27FC236}">
                <a16:creationId xmlns:a16="http://schemas.microsoft.com/office/drawing/2014/main" id="{1F80F86E-8394-4C02-A4F0-235070134B6C}"/>
              </a:ext>
            </a:extLst>
          </p:cNvPr>
          <p:cNvPicPr>
            <a:picLocks noChangeAspect="1"/>
          </p:cNvPicPr>
          <p:nvPr/>
        </p:nvPicPr>
        <p:blipFill>
          <a:blip r:embed="rId2"/>
          <a:stretch>
            <a:fillRect/>
          </a:stretch>
        </p:blipFill>
        <p:spPr>
          <a:xfrm rot="5400000">
            <a:off x="8182429" y="2615648"/>
            <a:ext cx="4305300" cy="2095500"/>
          </a:xfrm>
          <a:prstGeom prst="rect">
            <a:avLst/>
          </a:prstGeom>
        </p:spPr>
      </p:pic>
      <p:sp>
        <p:nvSpPr>
          <p:cNvPr id="11" name="矩形 10">
            <a:extLst>
              <a:ext uri="{FF2B5EF4-FFF2-40B4-BE49-F238E27FC236}">
                <a16:creationId xmlns:a16="http://schemas.microsoft.com/office/drawing/2014/main" id="{27682AEF-2213-4723-9E07-566A6F59670D}"/>
              </a:ext>
            </a:extLst>
          </p:cNvPr>
          <p:cNvSpPr/>
          <p:nvPr/>
        </p:nvSpPr>
        <p:spPr>
          <a:xfrm>
            <a:off x="3288180" y="6607803"/>
            <a:ext cx="5615640" cy="246221"/>
          </a:xfrm>
          <a:prstGeom prst="rect">
            <a:avLst/>
          </a:prstGeom>
        </p:spPr>
        <p:txBody>
          <a:bodyPr wrap="none">
            <a:spAutoFit/>
          </a:bodyPr>
          <a:lstStyle/>
          <a:p>
            <a:r>
              <a:rPr lang="en-US" altLang="zh-CN" sz="1000" dirty="0" err="1">
                <a:latin typeface="微软雅黑" panose="020B0503020204020204" pitchFamily="34" charset="-122"/>
                <a:ea typeface="微软雅黑" panose="020B0503020204020204" pitchFamily="34" charset="-122"/>
              </a:rPr>
              <a:t>Hengameh</a:t>
            </a:r>
            <a:r>
              <a:rPr lang="en-US" altLang="zh-CN" sz="1000" dirty="0">
                <a:latin typeface="微软雅黑" panose="020B0503020204020204" pitchFamily="34" charset="-122"/>
                <a:ea typeface="微软雅黑" panose="020B0503020204020204" pitchFamily="34" charset="-122"/>
              </a:rPr>
              <a:t> </a:t>
            </a:r>
            <a:r>
              <a:rPr lang="en-US" altLang="zh-CN" sz="1000" dirty="0" err="1">
                <a:latin typeface="微软雅黑" panose="020B0503020204020204" pitchFamily="34" charset="-122"/>
                <a:ea typeface="微软雅黑" panose="020B0503020204020204" pitchFamily="34" charset="-122"/>
              </a:rPr>
              <a:t>Bagherian</a:t>
            </a:r>
            <a:r>
              <a:rPr lang="en-US" altLang="zh-CN" sz="1000" dirty="0">
                <a:latin typeface="微软雅黑" panose="020B0503020204020204" pitchFamily="34" charset="-122"/>
                <a:ea typeface="微软雅黑" panose="020B0503020204020204" pitchFamily="34" charset="-122"/>
              </a:rPr>
              <a:t> et al., On-Chip Optical Convolutional Neural Networks, </a:t>
            </a:r>
            <a:r>
              <a:rPr lang="en-US" altLang="zh-CN" sz="1000" dirty="0" err="1">
                <a:latin typeface="微软雅黑" panose="020B0503020204020204" pitchFamily="34" charset="-122"/>
                <a:ea typeface="微软雅黑" panose="020B0503020204020204" pitchFamily="34" charset="-122"/>
              </a:rPr>
              <a:t>arXiv</a:t>
            </a:r>
            <a:r>
              <a:rPr lang="en-US" altLang="zh-CN" sz="1000" dirty="0">
                <a:latin typeface="微软雅黑" panose="020B0503020204020204" pitchFamily="34" charset="-122"/>
                <a:ea typeface="微软雅黑" panose="020B0503020204020204" pitchFamily="34" charset="-122"/>
              </a:rPr>
              <a:t>, 2018</a:t>
            </a:r>
            <a:endParaRPr lang="zh-CN" altLang="en-US" sz="1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995223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内容占位符 2">
            <a:extLst>
              <a:ext uri="{FF2B5EF4-FFF2-40B4-BE49-F238E27FC236}">
                <a16:creationId xmlns:a16="http://schemas.microsoft.com/office/drawing/2014/main" id="{B39C9D31-5985-4C19-B9B3-0E2577E2EDC0}"/>
              </a:ext>
            </a:extLst>
          </p:cNvPr>
          <p:cNvPicPr>
            <a:picLocks noGrp="1" noChangeAspect="1"/>
          </p:cNvPicPr>
          <p:nvPr>
            <p:ph idx="1"/>
          </p:nvPr>
        </p:nvPicPr>
        <p:blipFill>
          <a:blip r:embed="rId2"/>
          <a:stretch>
            <a:fillRect/>
          </a:stretch>
        </p:blipFill>
        <p:spPr>
          <a:xfrm>
            <a:off x="1643062" y="690562"/>
            <a:ext cx="8905875" cy="5638800"/>
          </a:xfrm>
          <a:prstGeom prst="rect">
            <a:avLst/>
          </a:prstGeom>
        </p:spPr>
      </p:pic>
      <p:sp>
        <p:nvSpPr>
          <p:cNvPr id="4" name="矩形 3">
            <a:extLst>
              <a:ext uri="{FF2B5EF4-FFF2-40B4-BE49-F238E27FC236}">
                <a16:creationId xmlns:a16="http://schemas.microsoft.com/office/drawing/2014/main" id="{44206AA3-E1A8-4E60-8DDB-E7B2BCEA2141}"/>
              </a:ext>
            </a:extLst>
          </p:cNvPr>
          <p:cNvSpPr/>
          <p:nvPr/>
        </p:nvSpPr>
        <p:spPr>
          <a:xfrm>
            <a:off x="3288180" y="6611779"/>
            <a:ext cx="5615640" cy="246221"/>
          </a:xfrm>
          <a:prstGeom prst="rect">
            <a:avLst/>
          </a:prstGeom>
        </p:spPr>
        <p:txBody>
          <a:bodyPr wrap="none">
            <a:spAutoFit/>
          </a:bodyPr>
          <a:lstStyle/>
          <a:p>
            <a:r>
              <a:rPr lang="en-US" altLang="zh-CN" sz="1000" dirty="0" err="1">
                <a:latin typeface="微软雅黑" panose="020B0503020204020204" pitchFamily="34" charset="-122"/>
                <a:ea typeface="微软雅黑" panose="020B0503020204020204" pitchFamily="34" charset="-122"/>
              </a:rPr>
              <a:t>Hengameh</a:t>
            </a:r>
            <a:r>
              <a:rPr lang="en-US" altLang="zh-CN" sz="1000" dirty="0">
                <a:latin typeface="微软雅黑" panose="020B0503020204020204" pitchFamily="34" charset="-122"/>
                <a:ea typeface="微软雅黑" panose="020B0503020204020204" pitchFamily="34" charset="-122"/>
              </a:rPr>
              <a:t> </a:t>
            </a:r>
            <a:r>
              <a:rPr lang="en-US" altLang="zh-CN" sz="1000" dirty="0" err="1">
                <a:latin typeface="微软雅黑" panose="020B0503020204020204" pitchFamily="34" charset="-122"/>
                <a:ea typeface="微软雅黑" panose="020B0503020204020204" pitchFamily="34" charset="-122"/>
              </a:rPr>
              <a:t>Bagherian</a:t>
            </a:r>
            <a:r>
              <a:rPr lang="en-US" altLang="zh-CN" sz="1000" dirty="0">
                <a:latin typeface="微软雅黑" panose="020B0503020204020204" pitchFamily="34" charset="-122"/>
                <a:ea typeface="微软雅黑" panose="020B0503020204020204" pitchFamily="34" charset="-122"/>
              </a:rPr>
              <a:t> et al., On-Chip Optical Convolutional Neural Networks, </a:t>
            </a:r>
            <a:r>
              <a:rPr lang="en-US" altLang="zh-CN" sz="1000" dirty="0" err="1">
                <a:latin typeface="微软雅黑" panose="020B0503020204020204" pitchFamily="34" charset="-122"/>
                <a:ea typeface="微软雅黑" panose="020B0503020204020204" pitchFamily="34" charset="-122"/>
              </a:rPr>
              <a:t>arXiv</a:t>
            </a:r>
            <a:r>
              <a:rPr lang="en-US" altLang="zh-CN" sz="1000" dirty="0">
                <a:latin typeface="微软雅黑" panose="020B0503020204020204" pitchFamily="34" charset="-122"/>
                <a:ea typeface="微软雅黑" panose="020B0503020204020204" pitchFamily="34" charset="-122"/>
              </a:rPr>
              <a:t>, 2018</a:t>
            </a:r>
            <a:endParaRPr lang="zh-CN" altLang="en-US" sz="1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426758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内容占位符 2">
            <a:extLst>
              <a:ext uri="{FF2B5EF4-FFF2-40B4-BE49-F238E27FC236}">
                <a16:creationId xmlns:a16="http://schemas.microsoft.com/office/drawing/2014/main" id="{6B14B6DD-6FFB-4392-99B4-3F248408F016}"/>
              </a:ext>
            </a:extLst>
          </p:cNvPr>
          <p:cNvPicPr>
            <a:picLocks noGrp="1" noChangeAspect="1"/>
          </p:cNvPicPr>
          <p:nvPr>
            <p:ph idx="1"/>
          </p:nvPr>
        </p:nvPicPr>
        <p:blipFill>
          <a:blip r:embed="rId2"/>
          <a:stretch>
            <a:fillRect/>
          </a:stretch>
        </p:blipFill>
        <p:spPr>
          <a:xfrm>
            <a:off x="6095999" y="1250079"/>
            <a:ext cx="5284405" cy="4357841"/>
          </a:xfrm>
          <a:prstGeom prst="rect">
            <a:avLst/>
          </a:prstGeom>
        </p:spPr>
      </p:pic>
      <p:sp>
        <p:nvSpPr>
          <p:cNvPr id="4" name="矩形 3">
            <a:extLst>
              <a:ext uri="{FF2B5EF4-FFF2-40B4-BE49-F238E27FC236}">
                <a16:creationId xmlns:a16="http://schemas.microsoft.com/office/drawing/2014/main" id="{C420896E-8583-4F65-9B0A-01AA71BA896D}"/>
              </a:ext>
            </a:extLst>
          </p:cNvPr>
          <p:cNvSpPr/>
          <p:nvPr/>
        </p:nvSpPr>
        <p:spPr>
          <a:xfrm>
            <a:off x="3288179" y="6615622"/>
            <a:ext cx="5615640" cy="246221"/>
          </a:xfrm>
          <a:prstGeom prst="rect">
            <a:avLst/>
          </a:prstGeom>
        </p:spPr>
        <p:txBody>
          <a:bodyPr wrap="none">
            <a:spAutoFit/>
          </a:bodyPr>
          <a:lstStyle/>
          <a:p>
            <a:r>
              <a:rPr lang="en-US" altLang="zh-CN" sz="1000" dirty="0" err="1">
                <a:latin typeface="微软雅黑" panose="020B0503020204020204" pitchFamily="34" charset="-122"/>
                <a:ea typeface="微软雅黑" panose="020B0503020204020204" pitchFamily="34" charset="-122"/>
              </a:rPr>
              <a:t>Hengameh</a:t>
            </a:r>
            <a:r>
              <a:rPr lang="en-US" altLang="zh-CN" sz="1000" dirty="0">
                <a:latin typeface="微软雅黑" panose="020B0503020204020204" pitchFamily="34" charset="-122"/>
                <a:ea typeface="微软雅黑" panose="020B0503020204020204" pitchFamily="34" charset="-122"/>
              </a:rPr>
              <a:t> </a:t>
            </a:r>
            <a:r>
              <a:rPr lang="en-US" altLang="zh-CN" sz="1000" dirty="0" err="1">
                <a:latin typeface="微软雅黑" panose="020B0503020204020204" pitchFamily="34" charset="-122"/>
                <a:ea typeface="微软雅黑" panose="020B0503020204020204" pitchFamily="34" charset="-122"/>
              </a:rPr>
              <a:t>Bagherian</a:t>
            </a:r>
            <a:r>
              <a:rPr lang="en-US" altLang="zh-CN" sz="1000" dirty="0">
                <a:latin typeface="微软雅黑" panose="020B0503020204020204" pitchFamily="34" charset="-122"/>
                <a:ea typeface="微软雅黑" panose="020B0503020204020204" pitchFamily="34" charset="-122"/>
              </a:rPr>
              <a:t> et al., On-Chip Optical Convolutional Neural Networks, </a:t>
            </a:r>
            <a:r>
              <a:rPr lang="en-US" altLang="zh-CN" sz="1000" dirty="0" err="1">
                <a:latin typeface="微软雅黑" panose="020B0503020204020204" pitchFamily="34" charset="-122"/>
                <a:ea typeface="微软雅黑" panose="020B0503020204020204" pitchFamily="34" charset="-122"/>
              </a:rPr>
              <a:t>arXiv</a:t>
            </a:r>
            <a:r>
              <a:rPr lang="en-US" altLang="zh-CN" sz="1000" dirty="0">
                <a:latin typeface="微软雅黑" panose="020B0503020204020204" pitchFamily="34" charset="-122"/>
                <a:ea typeface="微软雅黑" panose="020B0503020204020204" pitchFamily="34" charset="-122"/>
              </a:rPr>
              <a:t>, 2018</a:t>
            </a:r>
            <a:endParaRPr lang="zh-CN" altLang="en-US" sz="1000" dirty="0">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E72C2EF3-A3B3-40A3-A2A1-81525CED004C}"/>
              </a:ext>
            </a:extLst>
          </p:cNvPr>
          <p:cNvPicPr>
            <a:picLocks noChangeAspect="1"/>
          </p:cNvPicPr>
          <p:nvPr/>
        </p:nvPicPr>
        <p:blipFill>
          <a:blip r:embed="rId3"/>
          <a:stretch>
            <a:fillRect/>
          </a:stretch>
        </p:blipFill>
        <p:spPr>
          <a:xfrm>
            <a:off x="504992" y="738521"/>
            <a:ext cx="4807777" cy="5353230"/>
          </a:xfrm>
          <a:prstGeom prst="rect">
            <a:avLst/>
          </a:prstGeom>
        </p:spPr>
      </p:pic>
    </p:spTree>
    <p:extLst>
      <p:ext uri="{BB962C8B-B14F-4D97-AF65-F5344CB8AC3E}">
        <p14:creationId xmlns:p14="http://schemas.microsoft.com/office/powerpoint/2010/main" val="710399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5E53090-0899-4766-805D-AF7C19E3172F}"/>
              </a:ext>
            </a:extLst>
          </p:cNvPr>
          <p:cNvSpPr>
            <a:spLocks noGrp="1"/>
          </p:cNvSpPr>
          <p:nvPr>
            <p:ph idx="1"/>
          </p:nvPr>
        </p:nvSpPr>
        <p:spPr/>
        <p:txBody>
          <a:bodyPr>
            <a:normAutofit/>
          </a:bodyPr>
          <a:lstStyle/>
          <a:p>
            <a:r>
              <a:rPr lang="en-US" altLang="zh-CN" sz="2400" dirty="0">
                <a:latin typeface="Times New Roman" panose="02020603050405020304" pitchFamily="18" charset="0"/>
                <a:cs typeface="Times New Roman" panose="02020603050405020304" pitchFamily="18" charset="0"/>
              </a:rPr>
              <a:t>Training of photonic neural networks through in situ backpropagation and gradient measurement, Optica, 2018.</a:t>
            </a:r>
          </a:p>
          <a:p>
            <a:r>
              <a:rPr lang="nn-NO" altLang="zh-CN" sz="2400" dirty="0">
                <a:latin typeface="Times New Roman" panose="02020603050405020304" pitchFamily="18" charset="0"/>
                <a:cs typeface="Times New Roman" panose="02020603050405020304" pitchFamily="18" charset="0"/>
              </a:rPr>
              <a:t>Stanford Univ, Ginzton Lab, Stanford; Stanford Univ, Dept Elect Engn, Stanford</a:t>
            </a:r>
            <a:endParaRPr lang="en-US" altLang="zh-CN" sz="2400" dirty="0">
              <a:latin typeface="Times New Roman" panose="02020603050405020304" pitchFamily="18" charset="0"/>
              <a:cs typeface="Times New Roman" panose="02020603050405020304" pitchFamily="18" charset="0"/>
            </a:endParaRPr>
          </a:p>
          <a:p>
            <a:endParaRPr lang="zh-CN" altLang="en-US" sz="3200" dirty="0">
              <a:latin typeface="Times New Roman" panose="02020603050405020304" pitchFamily="18" charset="0"/>
              <a:cs typeface="Times New Roman" panose="02020603050405020304" pitchFamily="18" charset="0"/>
            </a:endParaRPr>
          </a:p>
        </p:txBody>
      </p:sp>
      <p:sp>
        <p:nvSpPr>
          <p:cNvPr id="3" name="标题 2">
            <a:extLst>
              <a:ext uri="{FF2B5EF4-FFF2-40B4-BE49-F238E27FC236}">
                <a16:creationId xmlns:a16="http://schemas.microsoft.com/office/drawing/2014/main" id="{8F2FB782-D03D-4F0F-B38F-9F452A933501}"/>
              </a:ext>
            </a:extLst>
          </p:cNvPr>
          <p:cNvSpPr>
            <a:spLocks noGrp="1"/>
          </p:cNvSpPr>
          <p:nvPr>
            <p:ph type="title"/>
          </p:nvPr>
        </p:nvSpPr>
        <p:spPr/>
        <p:txBody>
          <a:bodyPr/>
          <a:lstStyle/>
          <a:p>
            <a:r>
              <a:rPr lang="en-US" altLang="zh-CN" dirty="0" err="1"/>
              <a:t>Shanhui</a:t>
            </a:r>
            <a:r>
              <a:rPr lang="en-US" altLang="zh-CN" dirty="0"/>
              <a:t> Fan</a:t>
            </a:r>
            <a:endParaRPr lang="zh-CN" altLang="en-US" dirty="0"/>
          </a:p>
        </p:txBody>
      </p:sp>
    </p:spTree>
    <p:extLst>
      <p:ext uri="{BB962C8B-B14F-4D97-AF65-F5344CB8AC3E}">
        <p14:creationId xmlns:p14="http://schemas.microsoft.com/office/powerpoint/2010/main" val="6292087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内容占位符 2">
            <a:extLst>
              <a:ext uri="{FF2B5EF4-FFF2-40B4-BE49-F238E27FC236}">
                <a16:creationId xmlns:a16="http://schemas.microsoft.com/office/drawing/2014/main" id="{05DA62B0-EE43-4A6A-87A6-A2D612ADCD2F}"/>
              </a:ext>
            </a:extLst>
          </p:cNvPr>
          <p:cNvPicPr>
            <a:picLocks noGrp="1" noChangeAspect="1"/>
          </p:cNvPicPr>
          <p:nvPr>
            <p:ph idx="1"/>
          </p:nvPr>
        </p:nvPicPr>
        <p:blipFill>
          <a:blip r:embed="rId2"/>
          <a:stretch>
            <a:fillRect/>
          </a:stretch>
        </p:blipFill>
        <p:spPr>
          <a:xfrm>
            <a:off x="1662112" y="1190625"/>
            <a:ext cx="8867775" cy="4476750"/>
          </a:xfrm>
          <a:prstGeom prst="rect">
            <a:avLst/>
          </a:prstGeom>
        </p:spPr>
      </p:pic>
      <p:sp>
        <p:nvSpPr>
          <p:cNvPr id="4" name="矩形 3">
            <a:extLst>
              <a:ext uri="{FF2B5EF4-FFF2-40B4-BE49-F238E27FC236}">
                <a16:creationId xmlns:a16="http://schemas.microsoft.com/office/drawing/2014/main" id="{70D36A1A-D3C0-4CC6-869C-DCBAC5ADCC0E}"/>
              </a:ext>
            </a:extLst>
          </p:cNvPr>
          <p:cNvSpPr/>
          <p:nvPr/>
        </p:nvSpPr>
        <p:spPr>
          <a:xfrm>
            <a:off x="3288180" y="6611779"/>
            <a:ext cx="5615640" cy="246221"/>
          </a:xfrm>
          <a:prstGeom prst="rect">
            <a:avLst/>
          </a:prstGeom>
        </p:spPr>
        <p:txBody>
          <a:bodyPr wrap="none">
            <a:spAutoFit/>
          </a:bodyPr>
          <a:lstStyle/>
          <a:p>
            <a:r>
              <a:rPr lang="en-US" altLang="zh-CN" sz="1000" dirty="0" err="1">
                <a:latin typeface="微软雅黑" panose="020B0503020204020204" pitchFamily="34" charset="-122"/>
                <a:ea typeface="微软雅黑" panose="020B0503020204020204" pitchFamily="34" charset="-122"/>
              </a:rPr>
              <a:t>Hengameh</a:t>
            </a:r>
            <a:r>
              <a:rPr lang="en-US" altLang="zh-CN" sz="1000" dirty="0">
                <a:latin typeface="微软雅黑" panose="020B0503020204020204" pitchFamily="34" charset="-122"/>
                <a:ea typeface="微软雅黑" panose="020B0503020204020204" pitchFamily="34" charset="-122"/>
              </a:rPr>
              <a:t> </a:t>
            </a:r>
            <a:r>
              <a:rPr lang="en-US" altLang="zh-CN" sz="1000" dirty="0" err="1">
                <a:latin typeface="微软雅黑" panose="020B0503020204020204" pitchFamily="34" charset="-122"/>
                <a:ea typeface="微软雅黑" panose="020B0503020204020204" pitchFamily="34" charset="-122"/>
              </a:rPr>
              <a:t>Bagherian</a:t>
            </a:r>
            <a:r>
              <a:rPr lang="en-US" altLang="zh-CN" sz="1000" dirty="0">
                <a:latin typeface="微软雅黑" panose="020B0503020204020204" pitchFamily="34" charset="-122"/>
                <a:ea typeface="微软雅黑" panose="020B0503020204020204" pitchFamily="34" charset="-122"/>
              </a:rPr>
              <a:t> et al., On-Chip Optical Convolutional Neural Networks, </a:t>
            </a:r>
            <a:r>
              <a:rPr lang="en-US" altLang="zh-CN" sz="1000" dirty="0" err="1">
                <a:latin typeface="微软雅黑" panose="020B0503020204020204" pitchFamily="34" charset="-122"/>
                <a:ea typeface="微软雅黑" panose="020B0503020204020204" pitchFamily="34" charset="-122"/>
              </a:rPr>
              <a:t>arXiv</a:t>
            </a:r>
            <a:r>
              <a:rPr lang="en-US" altLang="zh-CN" sz="1000" dirty="0">
                <a:latin typeface="微软雅黑" panose="020B0503020204020204" pitchFamily="34" charset="-122"/>
                <a:ea typeface="微软雅黑" panose="020B0503020204020204" pitchFamily="34" charset="-122"/>
              </a:rPr>
              <a:t>, 2018</a:t>
            </a:r>
            <a:endParaRPr lang="zh-CN" altLang="en-US" sz="1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662701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0D75A3B-A088-46C0-A2AC-859FF8293EEA}"/>
              </a:ext>
            </a:extLst>
          </p:cNvPr>
          <p:cNvSpPr>
            <a:spLocks noGrp="1"/>
          </p:cNvSpPr>
          <p:nvPr>
            <p:ph idx="1"/>
          </p:nvPr>
        </p:nvSpPr>
        <p:spPr/>
        <p:txBody>
          <a:bodyPr/>
          <a:lstStyle/>
          <a:p>
            <a:r>
              <a:rPr lang="en-US" altLang="zh-CN" sz="2400" dirty="0">
                <a:latin typeface="Times New Roman" panose="02020603050405020304" pitchFamily="18" charset="0"/>
                <a:cs typeface="Times New Roman" panose="02020603050405020304" pitchFamily="18" charset="0"/>
              </a:rPr>
              <a:t>mapping quantum optics features(mode mixing, optical nonlinearity) to neural networks</a:t>
            </a:r>
          </a:p>
          <a:p>
            <a:r>
              <a:rPr lang="en-US" altLang="zh-CN" sz="2400" dirty="0">
                <a:latin typeface="Times New Roman" panose="02020603050405020304" pitchFamily="18" charset="0"/>
                <a:cs typeface="Times New Roman" panose="02020603050405020304" pitchFamily="18" charset="0"/>
              </a:rPr>
              <a:t>similar architecture</a:t>
            </a:r>
          </a:p>
          <a:p>
            <a:r>
              <a:rPr lang="en-US" altLang="zh-CN" sz="2400" dirty="0">
                <a:latin typeface="Times New Roman" panose="02020603050405020304" pitchFamily="18" charset="0"/>
                <a:cs typeface="Times New Roman" panose="02020603050405020304" pitchFamily="18" charset="0"/>
              </a:rPr>
              <a:t>CMOS-compatible platform instead of photonics chips</a:t>
            </a:r>
          </a:p>
          <a:p>
            <a:r>
              <a:rPr lang="en-US" altLang="zh-CN" sz="2400" dirty="0">
                <a:latin typeface="Times New Roman" panose="02020603050405020304" pitchFamily="18" charset="0"/>
                <a:cs typeface="Times New Roman" panose="02020603050405020304" pitchFamily="18" charset="0"/>
              </a:rPr>
              <a:t>Application: quantum information processing tasks: quantum optical state compression for quantum networking and black-box quantum simulation</a:t>
            </a:r>
          </a:p>
          <a:p>
            <a:endParaRPr lang="en-US" altLang="zh-CN" dirty="0"/>
          </a:p>
          <a:p>
            <a:endParaRPr lang="en-US" altLang="zh-CN" dirty="0"/>
          </a:p>
          <a:p>
            <a:endParaRPr lang="en-US" altLang="zh-CN" dirty="0"/>
          </a:p>
          <a:p>
            <a:endParaRPr lang="en-US" altLang="zh-CN" dirty="0"/>
          </a:p>
          <a:p>
            <a:endParaRPr lang="zh-CN" altLang="en-US" dirty="0"/>
          </a:p>
        </p:txBody>
      </p:sp>
      <p:sp>
        <p:nvSpPr>
          <p:cNvPr id="3" name="标题 2">
            <a:extLst>
              <a:ext uri="{FF2B5EF4-FFF2-40B4-BE49-F238E27FC236}">
                <a16:creationId xmlns:a16="http://schemas.microsoft.com/office/drawing/2014/main" id="{D40F7D01-4D3A-4EE9-9FB5-EAFDC3523999}"/>
              </a:ext>
            </a:extLst>
          </p:cNvPr>
          <p:cNvSpPr>
            <a:spLocks noGrp="1"/>
          </p:cNvSpPr>
          <p:nvPr>
            <p:ph type="title"/>
          </p:nvPr>
        </p:nvSpPr>
        <p:spPr/>
        <p:txBody>
          <a:bodyPr>
            <a:normAutofit fontScale="90000"/>
          </a:bodyPr>
          <a:lstStyle/>
          <a:p>
            <a:r>
              <a:rPr lang="en-US" altLang="zh-CN" dirty="0"/>
              <a:t>Quantum optical neural networks </a:t>
            </a:r>
            <a:r>
              <a:rPr lang="en-US" altLang="zh-CN" sz="2700" dirty="0"/>
              <a:t>(Dirk Englund)</a:t>
            </a:r>
            <a:endParaRPr lang="zh-CN" altLang="en-US" dirty="0"/>
          </a:p>
        </p:txBody>
      </p:sp>
      <p:pic>
        <p:nvPicPr>
          <p:cNvPr id="4" name="图片 3">
            <a:extLst>
              <a:ext uri="{FF2B5EF4-FFF2-40B4-BE49-F238E27FC236}">
                <a16:creationId xmlns:a16="http://schemas.microsoft.com/office/drawing/2014/main" id="{F083C869-5221-4F58-9BB3-9086F6FA31CE}"/>
              </a:ext>
            </a:extLst>
          </p:cNvPr>
          <p:cNvPicPr>
            <a:picLocks noChangeAspect="1"/>
          </p:cNvPicPr>
          <p:nvPr/>
        </p:nvPicPr>
        <p:blipFill>
          <a:blip r:embed="rId2"/>
          <a:stretch>
            <a:fillRect/>
          </a:stretch>
        </p:blipFill>
        <p:spPr>
          <a:xfrm>
            <a:off x="2106589" y="3937899"/>
            <a:ext cx="7978822" cy="2554975"/>
          </a:xfrm>
          <a:prstGeom prst="rect">
            <a:avLst/>
          </a:prstGeom>
        </p:spPr>
      </p:pic>
      <p:sp>
        <p:nvSpPr>
          <p:cNvPr id="5" name="矩形 4">
            <a:extLst>
              <a:ext uri="{FF2B5EF4-FFF2-40B4-BE49-F238E27FC236}">
                <a16:creationId xmlns:a16="http://schemas.microsoft.com/office/drawing/2014/main" id="{12DF7CAD-0E36-4E47-AD1B-E531A170EB30}"/>
              </a:ext>
            </a:extLst>
          </p:cNvPr>
          <p:cNvSpPr/>
          <p:nvPr/>
        </p:nvSpPr>
        <p:spPr>
          <a:xfrm>
            <a:off x="2888230" y="6580276"/>
            <a:ext cx="6415539" cy="261610"/>
          </a:xfrm>
          <a:prstGeom prst="rect">
            <a:avLst/>
          </a:prstGeom>
        </p:spPr>
        <p:txBody>
          <a:bodyPr wrap="none">
            <a:spAutoFit/>
          </a:bodyPr>
          <a:lstStyle/>
          <a:p>
            <a:r>
              <a:rPr lang="en-US" altLang="zh-CN" sz="1100" dirty="0">
                <a:latin typeface="微软雅黑" panose="020B0503020204020204" pitchFamily="34" charset="-122"/>
                <a:ea typeface="微软雅黑" panose="020B0503020204020204" pitchFamily="34" charset="-122"/>
              </a:rPr>
              <a:t>Gregory R. </a:t>
            </a:r>
            <a:r>
              <a:rPr lang="en-US" altLang="zh-CN" sz="1100" dirty="0" err="1">
                <a:latin typeface="微软雅黑" panose="020B0503020204020204" pitchFamily="34" charset="-122"/>
                <a:ea typeface="微软雅黑" panose="020B0503020204020204" pitchFamily="34" charset="-122"/>
              </a:rPr>
              <a:t>Steinbrecher</a:t>
            </a:r>
            <a:r>
              <a:rPr lang="en-US" altLang="zh-CN" sz="1100" dirty="0">
                <a:latin typeface="微软雅黑" panose="020B0503020204020204" pitchFamily="34" charset="-122"/>
                <a:ea typeface="微软雅黑" panose="020B0503020204020204" pitchFamily="34" charset="-122"/>
              </a:rPr>
              <a:t> et </a:t>
            </a:r>
            <a:r>
              <a:rPr lang="en-US" altLang="zh-CN" sz="1100" dirty="0" err="1">
                <a:latin typeface="微软雅黑" panose="020B0503020204020204" pitchFamily="34" charset="-122"/>
                <a:ea typeface="微软雅黑" panose="020B0503020204020204" pitchFamily="34" charset="-122"/>
              </a:rPr>
              <a:t>al.,Quantum</a:t>
            </a:r>
            <a:r>
              <a:rPr lang="en-US" altLang="zh-CN" sz="1100" dirty="0">
                <a:latin typeface="微软雅黑" panose="020B0503020204020204" pitchFamily="34" charset="-122"/>
                <a:ea typeface="微软雅黑" panose="020B0503020204020204" pitchFamily="34" charset="-122"/>
              </a:rPr>
              <a:t> optical neural networks, Quantum Information, 2019</a:t>
            </a:r>
            <a:endParaRPr lang="zh-CN" altLang="en-US" sz="11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827624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B9DE30B-A3CA-4DED-AB7B-F3B275122562}"/>
              </a:ext>
            </a:extLst>
          </p:cNvPr>
          <p:cNvSpPr>
            <a:spLocks noGrp="1"/>
          </p:cNvSpPr>
          <p:nvPr>
            <p:ph idx="1"/>
          </p:nvPr>
        </p:nvSpPr>
        <p:spPr/>
        <p:txBody>
          <a:bodyPr>
            <a:normAutofit/>
          </a:bodyPr>
          <a:lstStyle/>
          <a:p>
            <a:r>
              <a:rPr lang="en-US" altLang="zh-CN" sz="2400" dirty="0">
                <a:latin typeface="Times New Roman" panose="02020603050405020304" pitchFamily="18" charset="0"/>
                <a:cs typeface="Times New Roman" panose="02020603050405020304" pitchFamily="18" charset="0"/>
              </a:rPr>
              <a:t>Performing  Quantum communication</a:t>
            </a:r>
          </a:p>
          <a:p>
            <a:r>
              <a:rPr lang="en-US" altLang="zh-CN" sz="2400" dirty="0">
                <a:latin typeface="Times New Roman" panose="02020603050405020304" pitchFamily="18" charset="0"/>
                <a:cs typeface="Times New Roman" panose="02020603050405020304" pitchFamily="18" charset="0"/>
              </a:rPr>
              <a:t>Performing high-fidelity counterfactual communication protocol without post-selection enabled by a programmable nano-photonic programmable nanophotonic processor</a:t>
            </a:r>
          </a:p>
          <a:p>
            <a:r>
              <a:rPr lang="en-US" altLang="zh-CN" sz="2400" dirty="0">
                <a:latin typeface="Times New Roman" panose="02020603050405020304" pitchFamily="18" charset="0"/>
                <a:cs typeface="Times New Roman" panose="02020603050405020304" pitchFamily="18" charset="0"/>
              </a:rPr>
              <a:t>implement CFC protocol using two to six concatenated beam splitters on the same photonic chip</a:t>
            </a:r>
          </a:p>
          <a:p>
            <a:r>
              <a:rPr lang="en-US" altLang="zh-CN" sz="2400" dirty="0">
                <a:latin typeface="Times New Roman" panose="02020603050405020304" pitchFamily="18" charset="0"/>
                <a:cs typeface="Times New Roman" panose="02020603050405020304" pitchFamily="18" charset="0"/>
              </a:rPr>
              <a:t>high (99.94%) average visibility of </a:t>
            </a:r>
          </a:p>
          <a:p>
            <a:pPr marL="0" indent="0">
              <a:buNone/>
            </a:pPr>
            <a:r>
              <a:rPr lang="en-US" altLang="zh-CN" sz="2400" dirty="0">
                <a:latin typeface="Times New Roman" panose="02020603050405020304" pitchFamily="18" charset="0"/>
                <a:cs typeface="Times New Roman" panose="02020603050405020304" pitchFamily="18" charset="0"/>
              </a:rPr>
              <a:t>   the individual integrated interferometers </a:t>
            </a:r>
          </a:p>
          <a:p>
            <a:pPr marL="0" indent="0">
              <a:buNone/>
            </a:pPr>
            <a:r>
              <a:rPr lang="en-US" altLang="zh-CN" sz="2400" dirty="0">
                <a:latin typeface="Times New Roman" panose="02020603050405020304" pitchFamily="18" charset="0"/>
                <a:cs typeface="Times New Roman" panose="02020603050405020304" pitchFamily="18" charset="0"/>
              </a:rPr>
              <a:t>   allowed bit error probabilities as </a:t>
            </a:r>
          </a:p>
          <a:p>
            <a:pPr marL="0" indent="0">
              <a:buNone/>
            </a:pPr>
            <a:r>
              <a:rPr lang="en-US" altLang="zh-CN" sz="2400" dirty="0">
                <a:latin typeface="Times New Roman" panose="02020603050405020304" pitchFamily="18" charset="0"/>
                <a:cs typeface="Times New Roman" panose="02020603050405020304" pitchFamily="18" charset="0"/>
              </a:rPr>
              <a:t>   low as 1.5%</a:t>
            </a:r>
            <a:endParaRPr lang="zh-CN" altLang="en-US" sz="2400" dirty="0">
              <a:latin typeface="Times New Roman" panose="02020603050405020304" pitchFamily="18" charset="0"/>
              <a:cs typeface="Times New Roman" panose="02020603050405020304" pitchFamily="18" charset="0"/>
            </a:endParaRPr>
          </a:p>
        </p:txBody>
      </p:sp>
      <p:sp>
        <p:nvSpPr>
          <p:cNvPr id="3" name="标题 2">
            <a:extLst>
              <a:ext uri="{FF2B5EF4-FFF2-40B4-BE49-F238E27FC236}">
                <a16:creationId xmlns:a16="http://schemas.microsoft.com/office/drawing/2014/main" id="{F35F31EA-D297-4CDC-A765-1F4A9AE8A7A8}"/>
              </a:ext>
            </a:extLst>
          </p:cNvPr>
          <p:cNvSpPr>
            <a:spLocks noGrp="1"/>
          </p:cNvSpPr>
          <p:nvPr>
            <p:ph type="title"/>
          </p:nvPr>
        </p:nvSpPr>
        <p:spPr/>
        <p:txBody>
          <a:bodyPr>
            <a:noAutofit/>
          </a:bodyPr>
          <a:lstStyle/>
          <a:p>
            <a:r>
              <a:rPr lang="en-US" altLang="zh-CN" sz="3200" dirty="0"/>
              <a:t>Trace-free counterfactual communication with a nanophotonic processor</a:t>
            </a:r>
            <a:endParaRPr lang="zh-CN" altLang="en-US" sz="3200" dirty="0"/>
          </a:p>
        </p:txBody>
      </p:sp>
      <p:pic>
        <p:nvPicPr>
          <p:cNvPr id="4" name="图片 3">
            <a:extLst>
              <a:ext uri="{FF2B5EF4-FFF2-40B4-BE49-F238E27FC236}">
                <a16:creationId xmlns:a16="http://schemas.microsoft.com/office/drawing/2014/main" id="{17F5BBE2-03D1-49A2-A92A-4EF133EF88A4}"/>
              </a:ext>
            </a:extLst>
          </p:cNvPr>
          <p:cNvPicPr>
            <a:picLocks noChangeAspect="1"/>
          </p:cNvPicPr>
          <p:nvPr/>
        </p:nvPicPr>
        <p:blipFill>
          <a:blip r:embed="rId2"/>
          <a:stretch>
            <a:fillRect/>
          </a:stretch>
        </p:blipFill>
        <p:spPr>
          <a:xfrm>
            <a:off x="6846626" y="3617213"/>
            <a:ext cx="4030639" cy="2875661"/>
          </a:xfrm>
          <a:prstGeom prst="rect">
            <a:avLst/>
          </a:prstGeom>
        </p:spPr>
      </p:pic>
      <p:sp>
        <p:nvSpPr>
          <p:cNvPr id="5" name="文本框 4">
            <a:extLst>
              <a:ext uri="{FF2B5EF4-FFF2-40B4-BE49-F238E27FC236}">
                <a16:creationId xmlns:a16="http://schemas.microsoft.com/office/drawing/2014/main" id="{2C5C973E-5803-4CA5-8812-F30EBAFEE1C9}"/>
              </a:ext>
            </a:extLst>
          </p:cNvPr>
          <p:cNvSpPr txBox="1"/>
          <p:nvPr/>
        </p:nvSpPr>
        <p:spPr>
          <a:xfrm>
            <a:off x="2470245" y="6536363"/>
            <a:ext cx="8119530" cy="237757"/>
          </a:xfrm>
          <a:prstGeom prst="rect">
            <a:avLst/>
          </a:prstGeom>
          <a:noFill/>
        </p:spPr>
        <p:txBody>
          <a:bodyPr wrap="none" rtlCol="0">
            <a:spAutoFit/>
          </a:bodyPr>
          <a:lstStyle/>
          <a:p>
            <a:pPr>
              <a:lnSpc>
                <a:spcPct val="90000"/>
              </a:lnSpc>
              <a:spcBef>
                <a:spcPts val="1000"/>
              </a:spcBef>
            </a:pPr>
            <a:r>
              <a:rPr lang="en-US" altLang="zh-CN" sz="1050" dirty="0">
                <a:latin typeface="微软雅黑" panose="020B0503020204020204" pitchFamily="34" charset="-122"/>
                <a:ea typeface="微软雅黑" panose="020B0503020204020204" pitchFamily="34" charset="-122"/>
              </a:rPr>
              <a:t>I. Alonso </a:t>
            </a:r>
            <a:r>
              <a:rPr lang="en-US" altLang="zh-CN" sz="1050" dirty="0" err="1">
                <a:latin typeface="微软雅黑" panose="020B0503020204020204" pitchFamily="34" charset="-122"/>
                <a:ea typeface="微软雅黑" panose="020B0503020204020204" pitchFamily="34" charset="-122"/>
              </a:rPr>
              <a:t>Calafell</a:t>
            </a:r>
            <a:r>
              <a:rPr lang="en-US" altLang="zh-CN" sz="1050" dirty="0">
                <a:latin typeface="微软雅黑" panose="020B0503020204020204" pitchFamily="34" charset="-122"/>
                <a:ea typeface="微软雅黑" panose="020B0503020204020204" pitchFamily="34" charset="-122"/>
              </a:rPr>
              <a:t> et </a:t>
            </a:r>
            <a:r>
              <a:rPr lang="en-US" altLang="zh-CN" sz="1050" dirty="0" err="1">
                <a:latin typeface="微软雅黑" panose="020B0503020204020204" pitchFamily="34" charset="-122"/>
                <a:ea typeface="微软雅黑" panose="020B0503020204020204" pitchFamily="34" charset="-122"/>
              </a:rPr>
              <a:t>al.,Trace</a:t>
            </a:r>
            <a:r>
              <a:rPr lang="en-US" altLang="zh-CN" sz="1050" dirty="0">
                <a:latin typeface="微软雅黑" panose="020B0503020204020204" pitchFamily="34" charset="-122"/>
                <a:ea typeface="微软雅黑" panose="020B0503020204020204" pitchFamily="34" charset="-122"/>
              </a:rPr>
              <a:t>-free counterfactual communication with a nanophotonic processor, Quantum Information, 2019</a:t>
            </a:r>
            <a:endParaRPr lang="zh-CN" altLang="en-US" sz="105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936344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A4AD2948-5E7B-4C22-8A9F-B0AD1771C523}"/>
                  </a:ext>
                </a:extLst>
              </p:cNvPr>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Implementing </a:t>
                </a:r>
                <a:r>
                  <a:rPr lang="en-US" altLang="zh-CN" dirty="0" err="1">
                    <a:latin typeface="Times New Roman" panose="02020603050405020304" pitchFamily="18" charset="0"/>
                    <a:cs typeface="Times New Roman" panose="02020603050405020304" pitchFamily="18" charset="0"/>
                  </a:rPr>
                  <a:t>VQU</a:t>
                </a:r>
                <a:r>
                  <a:rPr lang="en-US" altLang="zh-CN" dirty="0">
                    <a:latin typeface="Times New Roman" panose="02020603050405020304" pitchFamily="18" charset="0"/>
                    <a:cs typeface="Times New Roman" panose="02020603050405020304" pitchFamily="18" charset="0"/>
                  </a:rPr>
                  <a:t> protocol for verification and inference of near-term quantum circuits outputs</a:t>
                </a:r>
              </a:p>
              <a:p>
                <a:r>
                  <a:rPr lang="en-US" altLang="zh-CN" dirty="0">
                    <a:latin typeface="Times New Roman" panose="02020603050405020304" pitchFamily="18" charset="0"/>
                    <a:cs typeface="Times New Roman" panose="02020603050405020304" pitchFamily="18" charset="0"/>
                  </a:rPr>
                  <a:t>performs optimization on </a:t>
                </a:r>
                <a14:m>
                  <m:oMath xmlns:m="http://schemas.openxmlformats.org/officeDocument/2006/math">
                    <m:r>
                      <a:rPr lang="en-US" altLang="zh-CN" b="0" i="1" smtClean="0">
                        <a:latin typeface="Cambria Math" panose="02040503050406030204" pitchFamily="18" charset="0"/>
                        <a:cs typeface="Times New Roman" panose="02020603050405020304" pitchFamily="18" charset="0"/>
                      </a:rPr>
                      <m:t>|</m:t>
                    </m:r>
                    <m:d>
                      <m:dPr>
                        <m:begChr m:val=""/>
                        <m:endChr m:val="⟩"/>
                        <m:ctrlPr>
                          <a:rPr lang="en-US" altLang="zh-CN" i="1" dirty="0" smtClean="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altLang="zh-CN" i="1">
                                <a:latin typeface="Cambria Math" panose="02040503050406030204" pitchFamily="18" charset="0"/>
                                <a:cs typeface="Times New Roman" panose="02020603050405020304" pitchFamily="18" charset="0"/>
                              </a:rPr>
                            </m:ctrlPr>
                          </m:sSubPr>
                          <m:e>
                            <m:r>
                              <m:rPr>
                                <m:nor/>
                              </m:rPr>
                              <a:rPr lang="en-US" altLang="zh-CN" dirty="0">
                                <a:latin typeface="Times New Roman" panose="02020603050405020304" pitchFamily="18" charset="0"/>
                                <a:cs typeface="Times New Roman" panose="02020603050405020304" pitchFamily="18" charset="0"/>
                              </a:rPr>
                              <m:t>ψ</m:t>
                            </m:r>
                          </m:e>
                          <m:sub>
                            <m:r>
                              <a:rPr lang="en-US" altLang="zh-CN" i="1">
                                <a:latin typeface="Cambria Math" panose="02040503050406030204" pitchFamily="18" charset="0"/>
                                <a:cs typeface="Times New Roman" panose="02020603050405020304" pitchFamily="18" charset="0"/>
                              </a:rPr>
                              <m:t>𝑜𝑢𝑡</m:t>
                            </m:r>
                          </m:sub>
                        </m:sSub>
                      </m:e>
                    </m:d>
                  </m:oMath>
                </a14:m>
                <a:r>
                  <a:rPr lang="en-US" altLang="zh-CN" dirty="0">
                    <a:latin typeface="Times New Roman" panose="02020603050405020304" pitchFamily="18" charset="0"/>
                    <a:cs typeface="Times New Roman" panose="02020603050405020304" pitchFamily="18" charset="0"/>
                  </a:rPr>
                  <a:t>using a sequence of auxiliary quantum circuits </a:t>
                </a:r>
                <a14:m>
                  <m:oMath xmlns:m="http://schemas.openxmlformats.org/officeDocument/2006/math">
                    <m:acc>
                      <m:accPr>
                        <m:chr m:val="̂"/>
                        <m:ctrlPr>
                          <a:rPr lang="en-US" altLang="zh-CN" i="1" smtClean="0">
                            <a:latin typeface="Cambria Math" panose="02040503050406030204" pitchFamily="18" charset="0"/>
                            <a:cs typeface="Times New Roman" panose="02020603050405020304" pitchFamily="18" charset="0"/>
                          </a:rPr>
                        </m:ctrlPr>
                      </m:accPr>
                      <m:e>
                        <m:r>
                          <m:rPr>
                            <m:sty m:val="p"/>
                          </m:rPr>
                          <a:rPr lang="en-US" altLang="zh-CN" i="1">
                            <a:latin typeface="Cambria Math" panose="02040503050406030204" pitchFamily="18" charset="0"/>
                            <a:cs typeface="Times New Roman" panose="02020603050405020304" pitchFamily="18" charset="0"/>
                          </a:rPr>
                          <m:t>V</m:t>
                        </m:r>
                      </m:e>
                    </m:acc>
                    <m:r>
                      <a:rPr lang="en-US" altLang="zh-CN" b="0" i="1" smtClean="0">
                        <a:latin typeface="Cambria Math" panose="02040503050406030204" pitchFamily="18" charset="0"/>
                        <a:cs typeface="Times New Roman" panose="02020603050405020304" pitchFamily="18" charset="0"/>
                      </a:rPr>
                      <m:t>(</m:t>
                    </m:r>
                    <m:acc>
                      <m:accPr>
                        <m:chr m:val="⃗"/>
                        <m:ctrlPr>
                          <a:rPr lang="en-US" altLang="zh-CN" b="0" i="1" smtClean="0">
                            <a:latin typeface="Cambria Math" panose="02040503050406030204" pitchFamily="18" charset="0"/>
                            <a:cs typeface="Times New Roman" panose="02020603050405020304" pitchFamily="18" charset="0"/>
                          </a:rPr>
                        </m:ctrlPr>
                      </m:accPr>
                      <m:e>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m:t>
                        </m:r>
                      </m:e>
                    </m:acc>
                    <m:r>
                      <a:rPr lang="en-US" altLang="zh-CN" b="0" i="1" smtClean="0">
                        <a:latin typeface="Cambria Math" panose="02040503050406030204" pitchFamily="18" charset="0"/>
                        <a:cs typeface="Times New Roman" panose="02020603050405020304" pitchFamily="18" charset="0"/>
                      </a:rPr>
                      <m:t>)</m:t>
                    </m:r>
                  </m:oMath>
                </a14:m>
                <a:r>
                  <a:rPr lang="en-US" altLang="zh-CN" dirty="0">
                    <a:latin typeface="Times New Roman" panose="02020603050405020304" pitchFamily="18" charset="0"/>
                    <a:cs typeface="Times New Roman" panose="02020603050405020304" pitchFamily="18" charset="0"/>
                  </a:rPr>
                  <a:t> to find the time reversed condition</a:t>
                </a:r>
                <a14:m>
                  <m:oMath xmlns:m="http://schemas.openxmlformats.org/officeDocument/2006/math">
                    <m:acc>
                      <m:accPr>
                        <m:chr m:val="̂"/>
                        <m:ctrlPr>
                          <a:rPr lang="en-US" altLang="zh-CN" i="1">
                            <a:latin typeface="Cambria Math" panose="02040503050406030204" pitchFamily="18" charset="0"/>
                            <a:cs typeface="Times New Roman" panose="02020603050405020304" pitchFamily="18" charset="0"/>
                          </a:rPr>
                        </m:ctrlPr>
                      </m:accPr>
                      <m:e>
                        <m:r>
                          <m:rPr>
                            <m:sty m:val="p"/>
                          </m:rPr>
                          <a:rPr lang="en-US" altLang="zh-CN" i="1">
                            <a:latin typeface="Cambria Math" panose="02040503050406030204" pitchFamily="18" charset="0"/>
                            <a:cs typeface="Times New Roman" panose="02020603050405020304" pitchFamily="18" charset="0"/>
                          </a:rPr>
                          <m:t>V</m:t>
                        </m:r>
                      </m:e>
                    </m:acc>
                    <m:d>
                      <m:dPr>
                        <m:ctrlPr>
                          <a:rPr lang="en-US" altLang="zh-CN" i="1">
                            <a:latin typeface="Cambria Math" panose="02040503050406030204" pitchFamily="18" charset="0"/>
                            <a:cs typeface="Times New Roman" panose="02020603050405020304" pitchFamily="18" charset="0"/>
                          </a:rPr>
                        </m:ctrlPr>
                      </m:dPr>
                      <m:e>
                        <m:acc>
                          <m:accPr>
                            <m:chr m:val="⃗"/>
                            <m:ctrlPr>
                              <a:rPr lang="en-US" altLang="zh-CN" i="1">
                                <a:latin typeface="Cambria Math" panose="02040503050406030204" pitchFamily="18" charset="0"/>
                                <a:cs typeface="Times New Roman" panose="02020603050405020304" pitchFamily="18" charset="0"/>
                              </a:rPr>
                            </m:ctrlPr>
                          </m:accPr>
                          <m:e>
                            <m:r>
                              <a:rPr lang="en-US" altLang="zh-CN" i="1">
                                <a:latin typeface="Cambria Math" panose="02040503050406030204" pitchFamily="18" charset="0"/>
                                <a:ea typeface="Cambria Math" panose="02040503050406030204" pitchFamily="18" charset="0"/>
                                <a:cs typeface="Times New Roman" panose="02020603050405020304" pitchFamily="18" charset="0"/>
                              </a:rPr>
                              <m:t>∅</m:t>
                            </m:r>
                          </m:e>
                        </m:acc>
                      </m:e>
                    </m:d>
                    <m:r>
                      <a:rPr lang="en-US" altLang="zh-CN" b="0" i="1" smtClean="0">
                        <a:latin typeface="Cambria Math" panose="02040503050406030204" pitchFamily="18" charset="0"/>
                        <a:cs typeface="Times New Roman" panose="02020603050405020304" pitchFamily="18" charset="0"/>
                      </a:rPr>
                      <m:t>=</m:t>
                    </m:r>
                    <m:sSup>
                      <m:sSupPr>
                        <m:ctrlPr>
                          <a:rPr lang="en-US" altLang="zh-CN" b="0" i="1" smtClean="0">
                            <a:latin typeface="Cambria Math" panose="02040503050406030204" pitchFamily="18" charset="0"/>
                            <a:cs typeface="Times New Roman" panose="02020603050405020304" pitchFamily="18" charset="0"/>
                          </a:rPr>
                        </m:ctrlPr>
                      </m:sSupPr>
                      <m:e>
                        <m:r>
                          <a:rPr lang="en-US" altLang="zh-CN" b="0" i="1" smtClean="0">
                            <a:latin typeface="Cambria Math" panose="02040503050406030204" pitchFamily="18" charset="0"/>
                            <a:cs typeface="Times New Roman" panose="02020603050405020304" pitchFamily="18" charset="0"/>
                          </a:rPr>
                          <m:t>𝑈</m:t>
                        </m:r>
                      </m:e>
                      <m:sup>
                        <m:r>
                          <m:rPr>
                            <m:nor/>
                          </m:rPr>
                          <a:rPr lang="en-US" altLang="zh-CN" dirty="0">
                            <a:latin typeface="Times New Roman" panose="02020603050405020304" pitchFamily="18" charset="0"/>
                            <a:cs typeface="Times New Roman" panose="02020603050405020304" pitchFamily="18" charset="0"/>
                          </a:rPr>
                          <m:t>†</m:t>
                        </m:r>
                      </m:sup>
                    </m:sSup>
                    <m:r>
                      <a:rPr lang="en-US" altLang="zh-CN" b="0" i="0" smtClean="0">
                        <a:latin typeface="Cambria Math" panose="02040503050406030204" pitchFamily="18" charset="0"/>
                        <a:cs typeface="Times New Roman" panose="02020603050405020304" pitchFamily="18" charset="0"/>
                      </a:rPr>
                      <m:t> </m:t>
                    </m:r>
                  </m:oMath>
                </a14:m>
                <a:r>
                  <a:rPr lang="en-US" altLang="zh-CN" dirty="0">
                    <a:latin typeface="Times New Roman" panose="02020603050405020304" pitchFamily="18" charset="0"/>
                    <a:cs typeface="Times New Roman" panose="02020603050405020304" pitchFamily="18" charset="0"/>
                  </a:rPr>
                  <a:t>for a known input state</a:t>
                </a:r>
              </a:p>
              <a:p>
                <a:endParaRPr lang="zh-CN" altLang="en-US" dirty="0">
                  <a:latin typeface="Times New Roman" panose="02020603050405020304" pitchFamily="18" charset="0"/>
                  <a:cs typeface="Times New Roman" panose="02020603050405020304" pitchFamily="18" charset="0"/>
                </a:endParaRPr>
              </a:p>
            </p:txBody>
          </p:sp>
        </mc:Choice>
        <mc:Fallback xmlns="">
          <p:sp>
            <p:nvSpPr>
              <p:cNvPr id="2" name="内容占位符 1">
                <a:extLst>
                  <a:ext uri="{FF2B5EF4-FFF2-40B4-BE49-F238E27FC236}">
                    <a16:creationId xmlns:a16="http://schemas.microsoft.com/office/drawing/2014/main" id="{A4AD2948-5E7B-4C22-8A9F-B0AD1771C523}"/>
                  </a:ext>
                </a:extLst>
              </p:cNvPr>
              <p:cNvSpPr>
                <a:spLocks noGrp="1" noRot="1" noChangeAspect="1" noMove="1" noResize="1" noEditPoints="1" noAdjustHandles="1" noChangeArrowheads="1" noChangeShapeType="1" noTextEdit="1"/>
              </p:cNvSpPr>
              <p:nvPr>
                <p:ph idx="1"/>
              </p:nvPr>
            </p:nvSpPr>
            <p:spPr>
              <a:blipFill>
                <a:blip r:embed="rId2"/>
                <a:stretch>
                  <a:fillRect l="-1043" t="-2133"/>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26F54762-2495-44AA-8752-870AB6706F33}"/>
              </a:ext>
            </a:extLst>
          </p:cNvPr>
          <p:cNvSpPr>
            <a:spLocks noGrp="1"/>
          </p:cNvSpPr>
          <p:nvPr>
            <p:ph type="title"/>
          </p:nvPr>
        </p:nvSpPr>
        <p:spPr/>
        <p:txBody>
          <a:bodyPr>
            <a:noAutofit/>
          </a:bodyPr>
          <a:lstStyle/>
          <a:p>
            <a:r>
              <a:rPr lang="en-US" altLang="zh-CN" sz="3200" dirty="0"/>
              <a:t>Variational Quantum </a:t>
            </a:r>
            <a:r>
              <a:rPr lang="en-US" altLang="zh-CN" sz="3200" dirty="0" err="1"/>
              <a:t>Unsampling</a:t>
            </a:r>
            <a:r>
              <a:rPr lang="en-US" altLang="zh-CN" sz="3200" dirty="0"/>
              <a:t> on a Programmable Nanophotonic Processor</a:t>
            </a:r>
            <a:endParaRPr lang="zh-CN" altLang="en-US" sz="3200" dirty="0"/>
          </a:p>
        </p:txBody>
      </p:sp>
      <p:pic>
        <p:nvPicPr>
          <p:cNvPr id="4" name="图片 3">
            <a:extLst>
              <a:ext uri="{FF2B5EF4-FFF2-40B4-BE49-F238E27FC236}">
                <a16:creationId xmlns:a16="http://schemas.microsoft.com/office/drawing/2014/main" id="{AC27CAD7-814E-4778-9DDE-1A451914D798}"/>
              </a:ext>
            </a:extLst>
          </p:cNvPr>
          <p:cNvPicPr>
            <a:picLocks noChangeAspect="1"/>
          </p:cNvPicPr>
          <p:nvPr/>
        </p:nvPicPr>
        <p:blipFill>
          <a:blip r:embed="rId3"/>
          <a:stretch>
            <a:fillRect/>
          </a:stretch>
        </p:blipFill>
        <p:spPr>
          <a:xfrm>
            <a:off x="5789417" y="3707767"/>
            <a:ext cx="4733007" cy="2785107"/>
          </a:xfrm>
          <a:prstGeom prst="rect">
            <a:avLst/>
          </a:prstGeom>
        </p:spPr>
      </p:pic>
      <p:sp>
        <p:nvSpPr>
          <p:cNvPr id="5" name="矩形 4">
            <a:extLst>
              <a:ext uri="{FF2B5EF4-FFF2-40B4-BE49-F238E27FC236}">
                <a16:creationId xmlns:a16="http://schemas.microsoft.com/office/drawing/2014/main" id="{19B066D0-F941-4489-B34C-7E4BA4F71AC0}"/>
              </a:ext>
            </a:extLst>
          </p:cNvPr>
          <p:cNvSpPr/>
          <p:nvPr/>
        </p:nvSpPr>
        <p:spPr>
          <a:xfrm>
            <a:off x="2345709" y="6569352"/>
            <a:ext cx="7500582" cy="253916"/>
          </a:xfrm>
          <a:prstGeom prst="rect">
            <a:avLst/>
          </a:prstGeom>
        </p:spPr>
        <p:txBody>
          <a:bodyPr wrap="square">
            <a:spAutoFit/>
          </a:bodyPr>
          <a:lstStyle/>
          <a:p>
            <a:r>
              <a:rPr lang="en-US" altLang="zh-CN" sz="1050" dirty="0">
                <a:latin typeface="微软雅黑" panose="020B0503020204020204" pitchFamily="34" charset="-122"/>
                <a:ea typeface="微软雅黑" panose="020B0503020204020204" pitchFamily="34" charset="-122"/>
              </a:rPr>
              <a:t>Jacques Carolan et al., Variational Quantum </a:t>
            </a:r>
            <a:r>
              <a:rPr lang="en-US" altLang="zh-CN" sz="1050" dirty="0" err="1">
                <a:latin typeface="微软雅黑" panose="020B0503020204020204" pitchFamily="34" charset="-122"/>
                <a:ea typeface="微软雅黑" panose="020B0503020204020204" pitchFamily="34" charset="-122"/>
              </a:rPr>
              <a:t>Unsampling</a:t>
            </a:r>
            <a:r>
              <a:rPr lang="en-US" altLang="zh-CN" sz="1050" dirty="0">
                <a:latin typeface="微软雅黑" panose="020B0503020204020204" pitchFamily="34" charset="-122"/>
                <a:ea typeface="微软雅黑" panose="020B0503020204020204" pitchFamily="34" charset="-122"/>
              </a:rPr>
              <a:t> on a Programmable Nanophotonic Processor, CLEO 2019</a:t>
            </a:r>
            <a:endParaRPr lang="zh-CN" altLang="en-US" sz="105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475626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807041E-353E-4D9C-9787-292DEDBC63DE}"/>
              </a:ext>
            </a:extLst>
          </p:cNvPr>
          <p:cNvSpPr>
            <a:spLocks noGrp="1"/>
          </p:cNvSpPr>
          <p:nvPr>
            <p:ph idx="1"/>
          </p:nvPr>
        </p:nvSpPr>
        <p:spPr/>
        <p:txBody>
          <a:bodyPr/>
          <a:lstStyle/>
          <a:p>
            <a:r>
              <a:rPr lang="zh-CN" altLang="en-US" dirty="0"/>
              <a:t>电路中的精度是什么？</a:t>
            </a:r>
            <a:endParaRPr lang="en-US" altLang="zh-CN" dirty="0"/>
          </a:p>
          <a:p>
            <a:r>
              <a:rPr lang="zh-CN" altLang="en-US" dirty="0"/>
              <a:t>光路中的精度与哪些因素有关？</a:t>
            </a:r>
            <a:endParaRPr lang="en-US" altLang="zh-CN" dirty="0"/>
          </a:p>
          <a:p>
            <a:r>
              <a:rPr lang="zh-CN" altLang="en-US" dirty="0"/>
              <a:t>这些因素在电路中是否也要考虑？为什么？</a:t>
            </a:r>
            <a:endParaRPr lang="en-US" altLang="zh-CN" dirty="0"/>
          </a:p>
          <a:p>
            <a:r>
              <a:rPr lang="zh-CN" altLang="en-US" dirty="0"/>
              <a:t>为什么和其他因素无关？</a:t>
            </a:r>
            <a:endParaRPr lang="en-US" altLang="zh-CN" dirty="0"/>
          </a:p>
          <a:p>
            <a:endParaRPr lang="zh-CN" altLang="en-US" dirty="0"/>
          </a:p>
        </p:txBody>
      </p:sp>
      <p:sp>
        <p:nvSpPr>
          <p:cNvPr id="3" name="标题 2">
            <a:extLst>
              <a:ext uri="{FF2B5EF4-FFF2-40B4-BE49-F238E27FC236}">
                <a16:creationId xmlns:a16="http://schemas.microsoft.com/office/drawing/2014/main" id="{94679C63-75F8-4750-A6A3-2E1844392EC0}"/>
              </a:ext>
            </a:extLst>
          </p:cNvPr>
          <p:cNvSpPr>
            <a:spLocks noGrp="1"/>
          </p:cNvSpPr>
          <p:nvPr>
            <p:ph type="title"/>
          </p:nvPr>
        </p:nvSpPr>
        <p:spPr/>
        <p:txBody>
          <a:bodyPr/>
          <a:lstStyle/>
          <a:p>
            <a:r>
              <a:rPr lang="zh-CN" altLang="en-US" dirty="0"/>
              <a:t>问题：</a:t>
            </a:r>
          </a:p>
        </p:txBody>
      </p:sp>
    </p:spTree>
    <p:extLst>
      <p:ext uri="{BB962C8B-B14F-4D97-AF65-F5344CB8AC3E}">
        <p14:creationId xmlns:p14="http://schemas.microsoft.com/office/powerpoint/2010/main" val="13543474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02E07A7-DD39-4F8B-A736-C739BEB221D2}"/>
              </a:ext>
            </a:extLst>
          </p:cNvPr>
          <p:cNvSpPr>
            <a:spLocks noGrp="1"/>
          </p:cNvSpPr>
          <p:nvPr>
            <p:ph idx="1"/>
          </p:nvPr>
        </p:nvSpPr>
        <p:spPr/>
        <p:txBody>
          <a:bodyPr>
            <a:normAutofit/>
          </a:bodyPr>
          <a:lstStyle/>
          <a:p>
            <a:r>
              <a:rPr lang="zh-CN" altLang="en-US" sz="2000" dirty="0"/>
              <a:t>计算的精细程度</a:t>
            </a:r>
            <a:endParaRPr lang="en-US" altLang="zh-CN" sz="2000" dirty="0"/>
          </a:p>
          <a:p>
            <a:r>
              <a:rPr lang="zh-CN" altLang="en-US" sz="2000" dirty="0"/>
              <a:t>电平高低表示“</a:t>
            </a:r>
            <a:r>
              <a:rPr lang="en-US" altLang="zh-CN" sz="2000" dirty="0"/>
              <a:t>0</a:t>
            </a:r>
            <a:r>
              <a:rPr lang="zh-CN" altLang="en-US" sz="2000" dirty="0"/>
              <a:t>”和“</a:t>
            </a:r>
            <a:r>
              <a:rPr lang="en-US" altLang="zh-CN" sz="2000" dirty="0"/>
              <a:t>1</a:t>
            </a:r>
            <a:r>
              <a:rPr lang="zh-CN" altLang="en-US" sz="2000" dirty="0"/>
              <a:t>”</a:t>
            </a:r>
            <a:endParaRPr lang="en-US" altLang="zh-CN" sz="2000" dirty="0"/>
          </a:p>
          <a:p>
            <a:r>
              <a:rPr lang="zh-CN" altLang="en-US" sz="2000" dirty="0"/>
              <a:t>精度不受限于硬件</a:t>
            </a:r>
            <a:endParaRPr lang="en-US" altLang="zh-CN" sz="2000" dirty="0"/>
          </a:p>
          <a:p>
            <a:r>
              <a:rPr lang="zh-CN" altLang="en-US" sz="2000" dirty="0"/>
              <a:t>理论上可以实现无线高精度的计算（耗时）</a:t>
            </a:r>
          </a:p>
        </p:txBody>
      </p:sp>
      <p:sp>
        <p:nvSpPr>
          <p:cNvPr id="3" name="标题 2">
            <a:extLst>
              <a:ext uri="{FF2B5EF4-FFF2-40B4-BE49-F238E27FC236}">
                <a16:creationId xmlns:a16="http://schemas.microsoft.com/office/drawing/2014/main" id="{3301436E-6E27-4AD6-B84E-62CB196EA3E2}"/>
              </a:ext>
            </a:extLst>
          </p:cNvPr>
          <p:cNvSpPr>
            <a:spLocks noGrp="1"/>
          </p:cNvSpPr>
          <p:nvPr>
            <p:ph type="title"/>
          </p:nvPr>
        </p:nvSpPr>
        <p:spPr/>
        <p:txBody>
          <a:bodyPr/>
          <a:lstStyle/>
          <a:p>
            <a:r>
              <a:rPr lang="zh-CN" altLang="en-US" dirty="0"/>
              <a:t>电路中精度</a:t>
            </a:r>
          </a:p>
        </p:txBody>
      </p:sp>
    </p:spTree>
    <p:extLst>
      <p:ext uri="{BB962C8B-B14F-4D97-AF65-F5344CB8AC3E}">
        <p14:creationId xmlns:p14="http://schemas.microsoft.com/office/powerpoint/2010/main" val="17596452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F516089-20D6-4A54-B60D-CA090849C140}"/>
              </a:ext>
            </a:extLst>
          </p:cNvPr>
          <p:cNvSpPr>
            <a:spLocks noGrp="1"/>
          </p:cNvSpPr>
          <p:nvPr>
            <p:ph idx="1"/>
          </p:nvPr>
        </p:nvSpPr>
        <p:spPr/>
        <p:txBody>
          <a:bodyPr/>
          <a:lstStyle/>
          <a:p>
            <a:r>
              <a:rPr lang="zh-CN" altLang="en-US" dirty="0"/>
              <a:t>模仿电路中使用高低电平来表示“</a:t>
            </a:r>
            <a:r>
              <a:rPr lang="en-US" altLang="zh-CN" dirty="0"/>
              <a:t>0</a:t>
            </a:r>
            <a:r>
              <a:rPr lang="zh-CN" altLang="en-US" dirty="0"/>
              <a:t>”和“</a:t>
            </a:r>
            <a:r>
              <a:rPr lang="en-US" altLang="zh-CN" dirty="0"/>
              <a:t>1</a:t>
            </a:r>
            <a:r>
              <a:rPr lang="zh-CN" altLang="en-US" dirty="0"/>
              <a:t>”</a:t>
            </a:r>
            <a:endParaRPr lang="en-US" altLang="zh-CN" dirty="0"/>
          </a:p>
          <a:p>
            <a:r>
              <a:rPr lang="zh-CN" altLang="en-US" dirty="0"/>
              <a:t>所以理论上只要能分辨出“</a:t>
            </a:r>
            <a:r>
              <a:rPr lang="en-US" altLang="zh-CN" dirty="0"/>
              <a:t>0</a:t>
            </a:r>
            <a:r>
              <a:rPr lang="zh-CN" altLang="en-US" dirty="0"/>
              <a:t>”和“</a:t>
            </a:r>
            <a:r>
              <a:rPr lang="en-US" altLang="zh-CN" dirty="0"/>
              <a:t>1</a:t>
            </a:r>
            <a:r>
              <a:rPr lang="zh-CN" altLang="en-US" dirty="0"/>
              <a:t>”，该光路就可以用于计算，但是存在计算速度的问题。</a:t>
            </a:r>
            <a:endParaRPr lang="en-US" altLang="zh-CN" dirty="0"/>
          </a:p>
          <a:p>
            <a:r>
              <a:rPr lang="zh-CN" altLang="en-US" dirty="0"/>
              <a:t>达到精度要求：可以分辨出“</a:t>
            </a:r>
            <a:r>
              <a:rPr lang="en-US" altLang="zh-CN" dirty="0"/>
              <a:t>0</a:t>
            </a:r>
            <a:r>
              <a:rPr lang="zh-CN" altLang="en-US" dirty="0"/>
              <a:t>”和“</a:t>
            </a:r>
            <a:r>
              <a:rPr lang="en-US" altLang="zh-CN" dirty="0"/>
              <a:t>1</a:t>
            </a:r>
            <a:r>
              <a:rPr lang="zh-CN" altLang="en-US" dirty="0"/>
              <a:t>”</a:t>
            </a:r>
            <a:endParaRPr lang="en-US" altLang="zh-CN" dirty="0"/>
          </a:p>
          <a:p>
            <a:r>
              <a:rPr lang="zh-CN" altLang="en-US" dirty="0"/>
              <a:t>相关因素：取决于具体结构</a:t>
            </a:r>
            <a:endParaRPr lang="en-US" altLang="zh-CN" dirty="0"/>
          </a:p>
          <a:p>
            <a:pPr lvl="1"/>
            <a:r>
              <a:rPr lang="zh-CN" altLang="en-US" dirty="0"/>
              <a:t>探测器灵敏程度</a:t>
            </a:r>
            <a:endParaRPr lang="en-US" altLang="zh-CN" dirty="0"/>
          </a:p>
          <a:p>
            <a:pPr lvl="1"/>
            <a:r>
              <a:rPr lang="zh-CN" altLang="en-US" dirty="0"/>
              <a:t>芯片设计的复杂程度</a:t>
            </a:r>
            <a:endParaRPr lang="en-US" altLang="zh-CN" dirty="0"/>
          </a:p>
          <a:p>
            <a:pPr marL="0" indent="0">
              <a:buNone/>
            </a:pPr>
            <a:r>
              <a:rPr lang="zh-CN" altLang="en-US" dirty="0"/>
              <a:t>（以</a:t>
            </a:r>
            <a:r>
              <a:rPr lang="en-US" altLang="zh-CN" dirty="0"/>
              <a:t>linear programmable processor</a:t>
            </a:r>
            <a:r>
              <a:rPr lang="zh-CN" altLang="en-US" dirty="0"/>
              <a:t>为例）</a:t>
            </a:r>
            <a:endParaRPr lang="en-US" altLang="zh-CN" dirty="0"/>
          </a:p>
          <a:p>
            <a:endParaRPr lang="en-US" altLang="zh-CN" dirty="0"/>
          </a:p>
          <a:p>
            <a:endParaRPr lang="zh-CN" altLang="en-US" dirty="0"/>
          </a:p>
        </p:txBody>
      </p:sp>
      <p:sp>
        <p:nvSpPr>
          <p:cNvPr id="3" name="标题 2">
            <a:extLst>
              <a:ext uri="{FF2B5EF4-FFF2-40B4-BE49-F238E27FC236}">
                <a16:creationId xmlns:a16="http://schemas.microsoft.com/office/drawing/2014/main" id="{869A7E34-040C-4B05-89A8-10BD3825066F}"/>
              </a:ext>
            </a:extLst>
          </p:cNvPr>
          <p:cNvSpPr>
            <a:spLocks noGrp="1"/>
          </p:cNvSpPr>
          <p:nvPr>
            <p:ph type="title"/>
          </p:nvPr>
        </p:nvSpPr>
        <p:spPr/>
        <p:txBody>
          <a:bodyPr/>
          <a:lstStyle/>
          <a:p>
            <a:r>
              <a:rPr lang="zh-CN" altLang="en-US" dirty="0"/>
              <a:t>光路中精度</a:t>
            </a:r>
          </a:p>
        </p:txBody>
      </p:sp>
    </p:spTree>
    <p:extLst>
      <p:ext uri="{BB962C8B-B14F-4D97-AF65-F5344CB8AC3E}">
        <p14:creationId xmlns:p14="http://schemas.microsoft.com/office/powerpoint/2010/main" val="33227369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B3C8E0D-CAB0-4AA2-92B0-967FCD46D2A9}"/>
              </a:ext>
            </a:extLst>
          </p:cNvPr>
          <p:cNvSpPr>
            <a:spLocks noGrp="1"/>
          </p:cNvSpPr>
          <p:nvPr>
            <p:ph idx="1"/>
          </p:nvPr>
        </p:nvSpPr>
        <p:spPr>
          <a:xfrm>
            <a:off x="838200" y="1510748"/>
            <a:ext cx="10515600" cy="946840"/>
          </a:xfrm>
        </p:spPr>
        <p:txBody>
          <a:bodyPr/>
          <a:lstStyle/>
          <a:p>
            <a:r>
              <a:rPr lang="en-US" altLang="zh-CN" dirty="0"/>
              <a:t>performance is limited by beam splitters that deviate from the ideal 50∶50 split.</a:t>
            </a:r>
          </a:p>
          <a:p>
            <a:endParaRPr lang="zh-CN" altLang="en-US" dirty="0"/>
          </a:p>
        </p:txBody>
      </p:sp>
      <p:sp>
        <p:nvSpPr>
          <p:cNvPr id="3" name="标题 2">
            <a:extLst>
              <a:ext uri="{FF2B5EF4-FFF2-40B4-BE49-F238E27FC236}">
                <a16:creationId xmlns:a16="http://schemas.microsoft.com/office/drawing/2014/main" id="{E650511B-CFB1-45D1-B18D-C66CB99D4CEB}"/>
              </a:ext>
            </a:extLst>
          </p:cNvPr>
          <p:cNvSpPr>
            <a:spLocks noGrp="1"/>
          </p:cNvSpPr>
          <p:nvPr>
            <p:ph type="title"/>
          </p:nvPr>
        </p:nvSpPr>
        <p:spPr/>
        <p:txBody>
          <a:bodyPr/>
          <a:lstStyle/>
          <a:p>
            <a:r>
              <a:rPr lang="en-US" altLang="zh-CN" dirty="0"/>
              <a:t>Split ratio</a:t>
            </a:r>
            <a:endParaRPr lang="zh-CN" altLang="en-US" dirty="0"/>
          </a:p>
        </p:txBody>
      </p:sp>
      <p:pic>
        <p:nvPicPr>
          <p:cNvPr id="4" name="图片 3">
            <a:extLst>
              <a:ext uri="{FF2B5EF4-FFF2-40B4-BE49-F238E27FC236}">
                <a16:creationId xmlns:a16="http://schemas.microsoft.com/office/drawing/2014/main" id="{8F2D4486-CD12-4C94-849F-BE6E3334A446}"/>
              </a:ext>
            </a:extLst>
          </p:cNvPr>
          <p:cNvPicPr>
            <a:picLocks noChangeAspect="1"/>
          </p:cNvPicPr>
          <p:nvPr/>
        </p:nvPicPr>
        <p:blipFill>
          <a:blip r:embed="rId2"/>
          <a:stretch>
            <a:fillRect/>
          </a:stretch>
        </p:blipFill>
        <p:spPr>
          <a:xfrm>
            <a:off x="886675" y="2616037"/>
            <a:ext cx="4334932" cy="3876837"/>
          </a:xfrm>
          <a:prstGeom prst="rect">
            <a:avLst/>
          </a:prstGeom>
        </p:spPr>
      </p:pic>
      <p:sp>
        <p:nvSpPr>
          <p:cNvPr id="5" name="文本框 4">
            <a:extLst>
              <a:ext uri="{FF2B5EF4-FFF2-40B4-BE49-F238E27FC236}">
                <a16:creationId xmlns:a16="http://schemas.microsoft.com/office/drawing/2014/main" id="{8C0DB085-EB29-4D64-9397-C628AEF348C8}"/>
              </a:ext>
            </a:extLst>
          </p:cNvPr>
          <p:cNvSpPr txBox="1"/>
          <p:nvPr/>
        </p:nvSpPr>
        <p:spPr>
          <a:xfrm>
            <a:off x="12283" y="6623192"/>
            <a:ext cx="6083717" cy="230832"/>
          </a:xfrm>
          <a:prstGeom prst="rect">
            <a:avLst/>
          </a:prstGeom>
          <a:noFill/>
        </p:spPr>
        <p:txBody>
          <a:bodyPr wrap="none" rtlCol="0">
            <a:spAutoFit/>
          </a:bodyPr>
          <a:lstStyle/>
          <a:p>
            <a:pPr>
              <a:lnSpc>
                <a:spcPct val="90000"/>
              </a:lnSpc>
              <a:spcBef>
                <a:spcPts val="1000"/>
              </a:spcBef>
            </a:pPr>
            <a:r>
              <a:rPr lang="en-US" altLang="zh-CN" sz="1000" dirty="0">
                <a:latin typeface="微软雅黑" panose="020B0503020204020204" pitchFamily="34" charset="-122"/>
                <a:ea typeface="微软雅黑" panose="020B0503020204020204" pitchFamily="34" charset="-122"/>
              </a:rPr>
              <a:t>DAVID A. B. MILLER, Perfect optics with imperfect components, Optical Society of America, 2015</a:t>
            </a:r>
            <a:endParaRPr lang="zh-CN" altLang="en-US" sz="1200" dirty="0">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0602FB0E-1165-4B59-80FF-D97472348CEE}"/>
              </a:ext>
            </a:extLst>
          </p:cNvPr>
          <p:cNvSpPr txBox="1"/>
          <p:nvPr/>
        </p:nvSpPr>
        <p:spPr>
          <a:xfrm>
            <a:off x="5630333" y="2971800"/>
            <a:ext cx="6343953" cy="2564805"/>
          </a:xfrm>
          <a:prstGeom prst="rect">
            <a:avLst/>
          </a:prstGeom>
          <a:noFill/>
        </p:spPr>
        <p:txBody>
          <a:bodyPr wrap="square" rtlCol="0">
            <a:spAutoFit/>
          </a:bodyPr>
          <a:lstStyle/>
          <a:p>
            <a:pPr marL="514350" indent="-514350" algn="l">
              <a:lnSpc>
                <a:spcPct val="90000"/>
              </a:lnSpc>
              <a:spcBef>
                <a:spcPts val="1000"/>
              </a:spcBef>
              <a:buFont typeface="+mj-lt"/>
              <a:buAutoNum type="arabicPeriod"/>
            </a:pPr>
            <a:r>
              <a:rPr lang="en-US" altLang="zh-CN" sz="2000" dirty="0">
                <a:latin typeface="微软雅黑" panose="020B0503020204020204" pitchFamily="34" charset="-122"/>
                <a:ea typeface="微软雅黑" panose="020B0503020204020204" pitchFamily="34" charset="-122"/>
              </a:rPr>
              <a:t>setting them up using a “beam splitter 50: 50 setup </a:t>
            </a:r>
            <a:r>
              <a:rPr lang="en-US" altLang="zh-CN" sz="2000" dirty="0" err="1">
                <a:latin typeface="微软雅黑" panose="020B0503020204020204" pitchFamily="34" charset="-122"/>
                <a:ea typeface="微软雅黑" panose="020B0503020204020204" pitchFamily="34" charset="-122"/>
              </a:rPr>
              <a:t>algorithn</a:t>
            </a:r>
            <a:r>
              <a:rPr lang="en-US" altLang="zh-CN"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BFSA</a:t>
            </a:r>
            <a:r>
              <a:rPr lang="en-US" altLang="zh-CN" sz="2000" dirty="0">
                <a:latin typeface="微软雅黑" panose="020B0503020204020204" pitchFamily="34" charset="-122"/>
                <a:ea typeface="微软雅黑" panose="020B0503020204020204" pitchFamily="34" charset="-122"/>
              </a:rPr>
              <a:t>) to be 50: 50 in a </a:t>
            </a:r>
            <a:r>
              <a:rPr lang="en-US" altLang="zh-CN" sz="2000" dirty="0" err="1">
                <a:latin typeface="微软雅黑" panose="020B0503020204020204" pitchFamily="34" charset="-122"/>
                <a:ea typeface="微软雅黑" panose="020B0503020204020204" pitchFamily="34" charset="-122"/>
              </a:rPr>
              <a:t>MZI</a:t>
            </a:r>
            <a:r>
              <a:rPr lang="en-US" altLang="zh-CN" sz="2000" dirty="0">
                <a:latin typeface="微软雅黑" panose="020B0503020204020204" pitchFamily="34" charset="-122"/>
                <a:ea typeface="微软雅黑" panose="020B0503020204020204" pitchFamily="34" charset="-122"/>
              </a:rPr>
              <a:t> based only on maximizing or minimizing power on a detector</a:t>
            </a:r>
          </a:p>
          <a:p>
            <a:pPr marL="514350" indent="-514350" algn="l">
              <a:lnSpc>
                <a:spcPct val="90000"/>
              </a:lnSpc>
              <a:spcBef>
                <a:spcPts val="1000"/>
              </a:spcBef>
              <a:buFont typeface="+mj-lt"/>
              <a:buAutoNum type="arabicPeriod"/>
            </a:pPr>
            <a:r>
              <a:rPr lang="en-US" altLang="zh-CN" sz="2000" dirty="0">
                <a:latin typeface="微软雅黑" panose="020B0503020204020204" pitchFamily="34" charset="-122"/>
                <a:ea typeface="微软雅黑" panose="020B0503020204020204" pitchFamily="34" charset="-122"/>
              </a:rPr>
              <a:t>using a double Mach-Zehnder interferometer (</a:t>
            </a:r>
            <a:r>
              <a:rPr lang="en-US" altLang="zh-CN" sz="2000" dirty="0" err="1">
                <a:latin typeface="微软雅黑" panose="020B0503020204020204" pitchFamily="34" charset="-122"/>
                <a:ea typeface="微软雅黑" panose="020B0503020204020204" pitchFamily="34" charset="-122"/>
              </a:rPr>
              <a:t>DMZI</a:t>
            </a:r>
            <a:r>
              <a:rPr lang="en-US" altLang="zh-CN" sz="2000" dirty="0">
                <a:latin typeface="微软雅黑" panose="020B0503020204020204" pitchFamily="34" charset="-122"/>
                <a:ea typeface="微软雅黑" panose="020B0503020204020204" pitchFamily="34" charset="-122"/>
              </a:rPr>
              <a:t>) configuration as if it were a perfect </a:t>
            </a:r>
            <a:r>
              <a:rPr lang="en-US" altLang="zh-CN" sz="2000" dirty="0" err="1">
                <a:latin typeface="微软雅黑" panose="020B0503020204020204" pitchFamily="34" charset="-122"/>
                <a:ea typeface="微软雅黑" panose="020B0503020204020204" pitchFamily="34" charset="-122"/>
              </a:rPr>
              <a:t>MZI</a:t>
            </a:r>
            <a:r>
              <a:rPr lang="en-US" altLang="zh-CN" sz="2000" dirty="0">
                <a:latin typeface="微软雅黑" panose="020B0503020204020204" pitchFamily="34" charset="-122"/>
                <a:ea typeface="微软雅黑" panose="020B0503020204020204" pitchFamily="34" charset="-122"/>
              </a:rPr>
              <a:t> with 50: 50 beam-splitter ratios</a:t>
            </a:r>
          </a:p>
          <a:p>
            <a:pPr marL="514350" indent="-514350" algn="l">
              <a:lnSpc>
                <a:spcPct val="90000"/>
              </a:lnSpc>
              <a:spcBef>
                <a:spcPts val="1000"/>
              </a:spcBef>
              <a:buFont typeface="+mj-lt"/>
              <a:buAutoNum type="arabicPeriod"/>
            </a:pPr>
            <a:r>
              <a:rPr lang="en-US" altLang="zh-CN" sz="2000" dirty="0">
                <a:latin typeface="微软雅黑" panose="020B0503020204020204" pitchFamily="34" charset="-122"/>
                <a:ea typeface="微软雅黑" panose="020B0503020204020204" pitchFamily="34" charset="-122"/>
              </a:rPr>
              <a:t>“mesh 50: 50 setup algorithm”(</a:t>
            </a:r>
            <a:r>
              <a:rPr lang="en-US" altLang="zh-CN" sz="2000" dirty="0" err="1">
                <a:latin typeface="微软雅黑" panose="020B0503020204020204" pitchFamily="34" charset="-122"/>
                <a:ea typeface="微软雅黑" panose="020B0503020204020204" pitchFamily="34" charset="-122"/>
              </a:rPr>
              <a:t>MFSA</a:t>
            </a:r>
            <a:r>
              <a:rPr lang="en-US" altLang="zh-CN"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778411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20AE9CFF-D6F3-46C8-819E-57E5B4E80297}"/>
              </a:ext>
            </a:extLst>
          </p:cNvPr>
          <p:cNvSpPr>
            <a:spLocks noGrp="1"/>
          </p:cNvSpPr>
          <p:nvPr>
            <p:ph type="title"/>
          </p:nvPr>
        </p:nvSpPr>
        <p:spPr/>
        <p:txBody>
          <a:bodyPr/>
          <a:lstStyle/>
          <a:p>
            <a:r>
              <a:rPr lang="en-US" altLang="zh-CN" dirty="0" err="1"/>
              <a:t>MZI</a:t>
            </a:r>
            <a:r>
              <a:rPr lang="zh-CN" altLang="en-US" dirty="0"/>
              <a:t>的排列方式</a:t>
            </a:r>
          </a:p>
        </p:txBody>
      </p:sp>
      <p:pic>
        <p:nvPicPr>
          <p:cNvPr id="4" name="图片 3">
            <a:extLst>
              <a:ext uri="{FF2B5EF4-FFF2-40B4-BE49-F238E27FC236}">
                <a16:creationId xmlns:a16="http://schemas.microsoft.com/office/drawing/2014/main" id="{0FA67DC0-9CF1-4AE0-B791-171F1B17F01F}"/>
              </a:ext>
            </a:extLst>
          </p:cNvPr>
          <p:cNvPicPr>
            <a:picLocks noChangeAspect="1"/>
          </p:cNvPicPr>
          <p:nvPr/>
        </p:nvPicPr>
        <p:blipFill>
          <a:blip r:embed="rId2"/>
          <a:stretch>
            <a:fillRect/>
          </a:stretch>
        </p:blipFill>
        <p:spPr>
          <a:xfrm>
            <a:off x="236421" y="1981208"/>
            <a:ext cx="6726245" cy="2510750"/>
          </a:xfrm>
          <a:prstGeom prst="rect">
            <a:avLst/>
          </a:prstGeom>
        </p:spPr>
      </p:pic>
      <p:sp>
        <p:nvSpPr>
          <p:cNvPr id="5" name="文本框 4">
            <a:extLst>
              <a:ext uri="{FF2B5EF4-FFF2-40B4-BE49-F238E27FC236}">
                <a16:creationId xmlns:a16="http://schemas.microsoft.com/office/drawing/2014/main" id="{CDE6AF41-1395-4881-AED7-1A60094EFAF3}"/>
              </a:ext>
            </a:extLst>
          </p:cNvPr>
          <p:cNvSpPr txBox="1"/>
          <p:nvPr/>
        </p:nvSpPr>
        <p:spPr>
          <a:xfrm>
            <a:off x="2485148" y="4658863"/>
            <a:ext cx="3510898" cy="369332"/>
          </a:xfrm>
          <a:prstGeom prst="rect">
            <a:avLst/>
          </a:prstGeom>
          <a:noFill/>
        </p:spPr>
        <p:txBody>
          <a:bodyPr wrap="none" rtlCol="0">
            <a:spAutoFit/>
          </a:bodyPr>
          <a:lstStyle/>
          <a:p>
            <a:pPr algn="l">
              <a:lnSpc>
                <a:spcPct val="90000"/>
              </a:lnSpc>
              <a:spcBef>
                <a:spcPts val="1000"/>
              </a:spcBef>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 </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reck</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(1994) (b)clement(2016)</a:t>
            </a:r>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 name="文本框 5">
            <a:extLst>
              <a:ext uri="{FF2B5EF4-FFF2-40B4-BE49-F238E27FC236}">
                <a16:creationId xmlns:a16="http://schemas.microsoft.com/office/drawing/2014/main" id="{4F0AE84B-92C8-46B6-8CFD-7E3FA0AF133F}"/>
              </a:ext>
            </a:extLst>
          </p:cNvPr>
          <p:cNvSpPr txBox="1"/>
          <p:nvPr/>
        </p:nvSpPr>
        <p:spPr>
          <a:xfrm>
            <a:off x="6962666" y="2148115"/>
            <a:ext cx="4992913" cy="3839000"/>
          </a:xfrm>
          <a:prstGeom prst="rect">
            <a:avLst/>
          </a:prstGeom>
          <a:noFill/>
        </p:spPr>
        <p:txBody>
          <a:bodyPr wrap="square" rtlCol="0">
            <a:spAutoFit/>
          </a:bodyPr>
          <a:lstStyle/>
          <a:p>
            <a:pPr marL="457200" indent="-457200" algn="l">
              <a:lnSpc>
                <a:spcPct val="90000"/>
              </a:lnSpc>
              <a:spcBef>
                <a:spcPts val="1000"/>
              </a:spcBef>
              <a:buFont typeface="Arial" panose="020B0604020202020204" pitchFamily="34" charset="0"/>
              <a:buChar char="•"/>
            </a:pP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new design based on an alternative arrangement of beam splitter and phase shifters</a:t>
            </a:r>
          </a:p>
          <a:p>
            <a:pPr marL="457200" indent="-457200" algn="l">
              <a:lnSpc>
                <a:spcPct val="90000"/>
              </a:lnSpc>
              <a:spcBef>
                <a:spcPts val="1000"/>
              </a:spcBef>
              <a:buFont typeface="Arial" panose="020B0604020202020204" pitchFamily="34" charset="0"/>
              <a:buChar char="•"/>
            </a:pPr>
            <a:endParaRPr lang="en-US" altLang="zh-CN" sz="2800" dirty="0">
              <a:latin typeface="Times New Roman" panose="02020603050405020304" pitchFamily="18" charset="0"/>
              <a:ea typeface="微软雅黑" panose="020B0503020204020204" pitchFamily="34" charset="-122"/>
              <a:cs typeface="Times New Roman" panose="02020603050405020304" pitchFamily="18" charset="0"/>
            </a:endParaRPr>
          </a:p>
          <a:p>
            <a:pPr marL="457200" indent="-457200" algn="l">
              <a:lnSpc>
                <a:spcPct val="90000"/>
              </a:lnSpc>
              <a:spcBef>
                <a:spcPts val="1000"/>
              </a:spcBef>
              <a:buFont typeface="Arial" panose="020B0604020202020204" pitchFamily="34" charset="0"/>
              <a:buChar char="•"/>
            </a:pP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half the optical depth of the </a:t>
            </a:r>
            <a:r>
              <a:rPr lang="en-US" altLang="zh-CN" sz="2800" dirty="0" err="1">
                <a:latin typeface="Times New Roman" panose="02020603050405020304" pitchFamily="18" charset="0"/>
                <a:ea typeface="微软雅黑" panose="020B0503020204020204" pitchFamily="34" charset="-122"/>
                <a:cs typeface="Times New Roman" panose="02020603050405020304" pitchFamily="18" charset="0"/>
              </a:rPr>
              <a:t>Reck</a:t>
            </a: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 design and is significantly more robust to optical losses</a:t>
            </a:r>
            <a:endParaRPr lang="zh-CN" altLang="en-US" sz="28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矩形 6">
            <a:extLst>
              <a:ext uri="{FF2B5EF4-FFF2-40B4-BE49-F238E27FC236}">
                <a16:creationId xmlns:a16="http://schemas.microsoft.com/office/drawing/2014/main" id="{4871B31F-9A59-4AA3-9D90-64B74D03234B}"/>
              </a:ext>
            </a:extLst>
          </p:cNvPr>
          <p:cNvSpPr/>
          <p:nvPr/>
        </p:nvSpPr>
        <p:spPr>
          <a:xfrm>
            <a:off x="406402" y="6707848"/>
            <a:ext cx="6556264" cy="230832"/>
          </a:xfrm>
          <a:prstGeom prst="rect">
            <a:avLst/>
          </a:prstGeom>
        </p:spPr>
        <p:txBody>
          <a:bodyPr wrap="square">
            <a:spAutoFit/>
          </a:bodyPr>
          <a:lstStyle/>
          <a:p>
            <a:pPr>
              <a:lnSpc>
                <a:spcPct val="90000"/>
              </a:lnSpc>
              <a:spcBef>
                <a:spcPts val="1000"/>
              </a:spcBef>
            </a:pPr>
            <a:r>
              <a:rPr lang="en-US" altLang="zh-CN" sz="1000" dirty="0">
                <a:latin typeface="微软雅黑" panose="020B0503020204020204" pitchFamily="34" charset="-122"/>
                <a:ea typeface="微软雅黑" panose="020B0503020204020204" pitchFamily="34" charset="-122"/>
              </a:rPr>
              <a:t>Willian R. Clements, Optimal design for universal multiport interferometers, Optica, 2016</a:t>
            </a:r>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607042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4DF82E14-DEB9-4394-A7F0-69F9324E4CD4}"/>
              </a:ext>
            </a:extLst>
          </p:cNvPr>
          <p:cNvSpPr>
            <a:spLocks noGrp="1"/>
          </p:cNvSpPr>
          <p:nvPr>
            <p:ph type="title"/>
          </p:nvPr>
        </p:nvSpPr>
        <p:spPr/>
        <p:txBody>
          <a:bodyPr/>
          <a:lstStyle/>
          <a:p>
            <a:r>
              <a:rPr lang="en-US" altLang="zh-CN" dirty="0"/>
              <a:t>Losses</a:t>
            </a:r>
            <a:endParaRPr lang="zh-CN" altLang="en-US" dirty="0"/>
          </a:p>
        </p:txBody>
      </p:sp>
      <p:pic>
        <p:nvPicPr>
          <p:cNvPr id="4" name="图片 3">
            <a:extLst>
              <a:ext uri="{FF2B5EF4-FFF2-40B4-BE49-F238E27FC236}">
                <a16:creationId xmlns:a16="http://schemas.microsoft.com/office/drawing/2014/main" id="{EA6C061F-13A6-4C4D-9057-19F585EAB2BA}"/>
              </a:ext>
            </a:extLst>
          </p:cNvPr>
          <p:cNvPicPr>
            <a:picLocks noChangeAspect="1"/>
          </p:cNvPicPr>
          <p:nvPr/>
        </p:nvPicPr>
        <p:blipFill>
          <a:blip r:embed="rId2"/>
          <a:stretch>
            <a:fillRect/>
          </a:stretch>
        </p:blipFill>
        <p:spPr>
          <a:xfrm>
            <a:off x="386767" y="4430637"/>
            <a:ext cx="10035644" cy="2298017"/>
          </a:xfrm>
          <a:prstGeom prst="rect">
            <a:avLst/>
          </a:prstGeom>
        </p:spPr>
      </p:pic>
      <p:pic>
        <p:nvPicPr>
          <p:cNvPr id="5" name="图片 4">
            <a:extLst>
              <a:ext uri="{FF2B5EF4-FFF2-40B4-BE49-F238E27FC236}">
                <a16:creationId xmlns:a16="http://schemas.microsoft.com/office/drawing/2014/main" id="{DEA921B2-7F52-4945-8347-B516D276E09F}"/>
              </a:ext>
            </a:extLst>
          </p:cNvPr>
          <p:cNvPicPr>
            <a:picLocks noChangeAspect="1"/>
          </p:cNvPicPr>
          <p:nvPr/>
        </p:nvPicPr>
        <p:blipFill>
          <a:blip r:embed="rId3"/>
          <a:stretch>
            <a:fillRect/>
          </a:stretch>
        </p:blipFill>
        <p:spPr>
          <a:xfrm>
            <a:off x="386767" y="1363587"/>
            <a:ext cx="6553200" cy="3067050"/>
          </a:xfrm>
          <a:prstGeom prst="rect">
            <a:avLst/>
          </a:prstGeom>
        </p:spPr>
      </p:pic>
      <p:pic>
        <p:nvPicPr>
          <p:cNvPr id="6" name="图片 5">
            <a:extLst>
              <a:ext uri="{FF2B5EF4-FFF2-40B4-BE49-F238E27FC236}">
                <a16:creationId xmlns:a16="http://schemas.microsoft.com/office/drawing/2014/main" id="{C2510308-6FAD-4CF1-9F83-161D7D6FCB75}"/>
              </a:ext>
            </a:extLst>
          </p:cNvPr>
          <p:cNvPicPr>
            <a:picLocks noChangeAspect="1"/>
          </p:cNvPicPr>
          <p:nvPr/>
        </p:nvPicPr>
        <p:blipFill>
          <a:blip r:embed="rId4"/>
          <a:stretch>
            <a:fillRect/>
          </a:stretch>
        </p:blipFill>
        <p:spPr>
          <a:xfrm>
            <a:off x="6939967" y="1716012"/>
            <a:ext cx="4981575" cy="2362200"/>
          </a:xfrm>
          <a:prstGeom prst="rect">
            <a:avLst/>
          </a:prstGeom>
        </p:spPr>
      </p:pic>
    </p:spTree>
    <p:extLst>
      <p:ext uri="{BB962C8B-B14F-4D97-AF65-F5344CB8AC3E}">
        <p14:creationId xmlns:p14="http://schemas.microsoft.com/office/powerpoint/2010/main" val="1647107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1C61397-BDBB-4FB4-8947-3E50AC4C20BA}"/>
              </a:ext>
            </a:extLst>
          </p:cNvPr>
          <p:cNvSpPr>
            <a:spLocks noGrp="1"/>
          </p:cNvSpPr>
          <p:nvPr>
            <p:ph idx="1"/>
          </p:nvPr>
        </p:nvSpPr>
        <p:spPr/>
        <p:txBody>
          <a:bodyPr>
            <a:normAutofit/>
          </a:bodyPr>
          <a:lstStyle/>
          <a:p>
            <a:r>
              <a:rPr lang="en-US" altLang="zh-CN" sz="2400" dirty="0">
                <a:latin typeface="Times New Roman" panose="02020603050405020304" pitchFamily="18" charset="0"/>
                <a:cs typeface="Times New Roman" panose="02020603050405020304" pitchFamily="18" charset="0"/>
              </a:rPr>
              <a:t>Optimization of Nonlinear Nanophotonic Media for Artificial Neural Inference, Photonics Research, 2019</a:t>
            </a:r>
          </a:p>
          <a:p>
            <a:r>
              <a:rPr lang="en-US" altLang="zh-CN" sz="2400" dirty="0">
                <a:latin typeface="Times New Roman" panose="02020603050405020304" pitchFamily="18" charset="0"/>
                <a:cs typeface="Times New Roman" panose="02020603050405020304" pitchFamily="18" charset="0"/>
              </a:rPr>
              <a:t>Univ Wisconsin Madison, Dept Elect &amp; Comp </a:t>
            </a:r>
            <a:r>
              <a:rPr lang="en-US" altLang="zh-CN" sz="2400" dirty="0" err="1">
                <a:latin typeface="Times New Roman" panose="02020603050405020304" pitchFamily="18" charset="0"/>
                <a:cs typeface="Times New Roman" panose="02020603050405020304" pitchFamily="18" charset="0"/>
              </a:rPr>
              <a:t>Engn</a:t>
            </a:r>
            <a:endParaRPr lang="zh-CN" altLang="en-US" sz="2400" dirty="0">
              <a:latin typeface="Times New Roman" panose="02020603050405020304" pitchFamily="18" charset="0"/>
              <a:cs typeface="Times New Roman" panose="02020603050405020304" pitchFamily="18" charset="0"/>
            </a:endParaRPr>
          </a:p>
        </p:txBody>
      </p:sp>
      <p:sp>
        <p:nvSpPr>
          <p:cNvPr id="3" name="标题 2">
            <a:extLst>
              <a:ext uri="{FF2B5EF4-FFF2-40B4-BE49-F238E27FC236}">
                <a16:creationId xmlns:a16="http://schemas.microsoft.com/office/drawing/2014/main" id="{2BAE5F55-E79A-46C3-833C-C23C6E3E016E}"/>
              </a:ext>
            </a:extLst>
          </p:cNvPr>
          <p:cNvSpPr>
            <a:spLocks noGrp="1"/>
          </p:cNvSpPr>
          <p:nvPr>
            <p:ph type="title"/>
          </p:nvPr>
        </p:nvSpPr>
        <p:spPr/>
        <p:txBody>
          <a:bodyPr/>
          <a:lstStyle/>
          <a:p>
            <a:r>
              <a:rPr lang="en-US" altLang="zh-CN" dirty="0" err="1"/>
              <a:t>Zongfu</a:t>
            </a:r>
            <a:r>
              <a:rPr lang="en-US" altLang="zh-CN" dirty="0"/>
              <a:t> Yu</a:t>
            </a:r>
            <a:endParaRPr lang="zh-CN" altLang="en-US" dirty="0"/>
          </a:p>
        </p:txBody>
      </p:sp>
    </p:spTree>
    <p:extLst>
      <p:ext uri="{BB962C8B-B14F-4D97-AF65-F5344CB8AC3E}">
        <p14:creationId xmlns:p14="http://schemas.microsoft.com/office/powerpoint/2010/main" val="23823076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B1534ED-A765-4F3C-BBB9-EF7B4315CF87}"/>
              </a:ext>
            </a:extLst>
          </p:cNvPr>
          <p:cNvSpPr>
            <a:spLocks noGrp="1"/>
          </p:cNvSpPr>
          <p:nvPr>
            <p:ph idx="1"/>
          </p:nvPr>
        </p:nvSpPr>
        <p:spPr/>
        <p:txBody>
          <a:bodyPr/>
          <a:lstStyle/>
          <a:p>
            <a:r>
              <a:rPr lang="en-US" altLang="zh-CN" dirty="0"/>
              <a:t>fiber tip</a:t>
            </a:r>
            <a:r>
              <a:rPr lang="zh-CN" altLang="en-US" dirty="0"/>
              <a:t>的自定义加工（</a:t>
            </a:r>
            <a:r>
              <a:rPr lang="en-US" altLang="zh-CN" dirty="0"/>
              <a:t>polish</a:t>
            </a:r>
            <a:r>
              <a:rPr lang="zh-CN" altLang="en-US" dirty="0"/>
              <a:t>等）</a:t>
            </a:r>
            <a:endParaRPr lang="en-US" altLang="zh-CN" dirty="0"/>
          </a:p>
          <a:p>
            <a:endParaRPr lang="en-US" altLang="zh-CN" dirty="0"/>
          </a:p>
          <a:p>
            <a:r>
              <a:rPr lang="zh-CN" altLang="en-US" dirty="0"/>
              <a:t>长飞 和 烽火未找到</a:t>
            </a:r>
            <a:endParaRPr lang="en-US" altLang="zh-CN" dirty="0"/>
          </a:p>
        </p:txBody>
      </p:sp>
      <p:sp>
        <p:nvSpPr>
          <p:cNvPr id="3" name="标题 2">
            <a:extLst>
              <a:ext uri="{FF2B5EF4-FFF2-40B4-BE49-F238E27FC236}">
                <a16:creationId xmlns:a16="http://schemas.microsoft.com/office/drawing/2014/main" id="{A4F8A416-CC9C-49B4-BCC3-1B0712C440BE}"/>
              </a:ext>
            </a:extLst>
          </p:cNvPr>
          <p:cNvSpPr>
            <a:spLocks noGrp="1"/>
          </p:cNvSpPr>
          <p:nvPr>
            <p:ph type="title"/>
          </p:nvPr>
        </p:nvSpPr>
        <p:spPr/>
        <p:txBody>
          <a:bodyPr/>
          <a:lstStyle/>
          <a:p>
            <a:r>
              <a:rPr lang="zh-CN" altLang="en-US" dirty="0"/>
              <a:t>问题：</a:t>
            </a:r>
          </a:p>
        </p:txBody>
      </p:sp>
    </p:spTree>
    <p:extLst>
      <p:ext uri="{BB962C8B-B14F-4D97-AF65-F5344CB8AC3E}">
        <p14:creationId xmlns:p14="http://schemas.microsoft.com/office/powerpoint/2010/main" val="11559225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49A31CE3-644F-404A-8FC5-8601E98171E8}"/>
              </a:ext>
            </a:extLst>
          </p:cNvPr>
          <p:cNvSpPr>
            <a:spLocks noGrp="1"/>
          </p:cNvSpPr>
          <p:nvPr>
            <p:ph type="title"/>
          </p:nvPr>
        </p:nvSpPr>
        <p:spPr/>
        <p:txBody>
          <a:bodyPr/>
          <a:lstStyle/>
          <a:p>
            <a:r>
              <a:rPr lang="en-US" altLang="zh-CN" dirty="0"/>
              <a:t>Axicon lenses	</a:t>
            </a:r>
            <a:endParaRPr lang="zh-CN" altLang="en-US" dirty="0"/>
          </a:p>
        </p:txBody>
      </p:sp>
      <p:sp>
        <p:nvSpPr>
          <p:cNvPr id="4" name="文本框 3">
            <a:extLst>
              <a:ext uri="{FF2B5EF4-FFF2-40B4-BE49-F238E27FC236}">
                <a16:creationId xmlns:a16="http://schemas.microsoft.com/office/drawing/2014/main" id="{103AE9EA-615A-47D0-BE3B-67A43B0811D2}"/>
              </a:ext>
            </a:extLst>
          </p:cNvPr>
          <p:cNvSpPr txBox="1"/>
          <p:nvPr/>
        </p:nvSpPr>
        <p:spPr>
          <a:xfrm>
            <a:off x="2926702" y="6627168"/>
            <a:ext cx="6338595" cy="230832"/>
          </a:xfrm>
          <a:prstGeom prst="rect">
            <a:avLst/>
          </a:prstGeom>
          <a:noFill/>
        </p:spPr>
        <p:txBody>
          <a:bodyPr wrap="none" rtlCol="0">
            <a:spAutoFit/>
          </a:bodyPr>
          <a:lstStyle/>
          <a:p>
            <a:pPr algn="l">
              <a:lnSpc>
                <a:spcPct val="90000"/>
              </a:lnSpc>
              <a:spcBef>
                <a:spcPts val="1000"/>
              </a:spcBef>
            </a:pPr>
            <a:r>
              <a:rPr lang="en-US" altLang="zh-CN" sz="1000" dirty="0">
                <a:latin typeface="微软雅黑" panose="020B0503020204020204" pitchFamily="34" charset="-122"/>
                <a:ea typeface="微软雅黑" panose="020B0503020204020204" pitchFamily="34" charset="-122"/>
              </a:rPr>
              <a:t>Christopher Holmes et al., Self-assembled axicon lens in integrated optical fiber, Optics Letters, 2019</a:t>
            </a:r>
            <a:endParaRPr lang="zh-CN" altLang="en-US" sz="1000" dirty="0">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9EDB085D-7AF1-407A-BDC9-6EC9BF72144A}"/>
              </a:ext>
            </a:extLst>
          </p:cNvPr>
          <p:cNvPicPr>
            <a:picLocks noChangeAspect="1"/>
          </p:cNvPicPr>
          <p:nvPr/>
        </p:nvPicPr>
        <p:blipFill>
          <a:blip r:embed="rId2"/>
          <a:stretch>
            <a:fillRect/>
          </a:stretch>
        </p:blipFill>
        <p:spPr>
          <a:xfrm>
            <a:off x="838200" y="1311966"/>
            <a:ext cx="4682403" cy="3428846"/>
          </a:xfrm>
          <a:prstGeom prst="rect">
            <a:avLst/>
          </a:prstGeom>
        </p:spPr>
      </p:pic>
      <p:sp>
        <p:nvSpPr>
          <p:cNvPr id="6" name="文本框 5">
            <a:extLst>
              <a:ext uri="{FF2B5EF4-FFF2-40B4-BE49-F238E27FC236}">
                <a16:creationId xmlns:a16="http://schemas.microsoft.com/office/drawing/2014/main" id="{EFC586AD-5CFE-4EF1-958D-02AB0A05898B}"/>
              </a:ext>
            </a:extLst>
          </p:cNvPr>
          <p:cNvSpPr txBox="1"/>
          <p:nvPr/>
        </p:nvSpPr>
        <p:spPr>
          <a:xfrm>
            <a:off x="838200" y="4940873"/>
            <a:ext cx="2430474" cy="369332"/>
          </a:xfrm>
          <a:prstGeom prst="rect">
            <a:avLst/>
          </a:prstGeom>
          <a:noFill/>
        </p:spPr>
        <p:txBody>
          <a:bodyPr wrap="none" rtlCol="0">
            <a:spAutoFit/>
          </a:bodyPr>
          <a:lstStyle/>
          <a:p>
            <a:pPr marL="457200" indent="-457200" algn="l">
              <a:lnSpc>
                <a:spcPct val="90000"/>
              </a:lnSpc>
              <a:spcBef>
                <a:spcPts val="1000"/>
              </a:spcBef>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产生</a:t>
            </a:r>
            <a:r>
              <a:rPr lang="en-US" altLang="zh-CN" sz="2000" dirty="0">
                <a:latin typeface="微软雅黑" panose="020B0503020204020204" pitchFamily="34" charset="-122"/>
                <a:ea typeface="微软雅黑" panose="020B0503020204020204" pitchFamily="34" charset="-122"/>
              </a:rPr>
              <a:t>Bessel</a:t>
            </a:r>
            <a:r>
              <a:rPr lang="zh-CN" altLang="en-US" sz="2000" dirty="0">
                <a:latin typeface="微软雅黑" panose="020B0503020204020204" pitchFamily="34" charset="-122"/>
                <a:ea typeface="微软雅黑" panose="020B0503020204020204" pitchFamily="34" charset="-122"/>
              </a:rPr>
              <a:t>光束</a:t>
            </a:r>
          </a:p>
        </p:txBody>
      </p:sp>
      <p:pic>
        <p:nvPicPr>
          <p:cNvPr id="7" name="图片 6">
            <a:extLst>
              <a:ext uri="{FF2B5EF4-FFF2-40B4-BE49-F238E27FC236}">
                <a16:creationId xmlns:a16="http://schemas.microsoft.com/office/drawing/2014/main" id="{0938424C-7FDE-4D8A-99AD-553F5588EB5A}"/>
              </a:ext>
            </a:extLst>
          </p:cNvPr>
          <p:cNvPicPr>
            <a:picLocks noChangeAspect="1"/>
          </p:cNvPicPr>
          <p:nvPr/>
        </p:nvPicPr>
        <p:blipFill>
          <a:blip r:embed="rId3"/>
          <a:stretch>
            <a:fillRect/>
          </a:stretch>
        </p:blipFill>
        <p:spPr>
          <a:xfrm>
            <a:off x="6364479" y="1613442"/>
            <a:ext cx="5311705" cy="3067613"/>
          </a:xfrm>
          <a:prstGeom prst="rect">
            <a:avLst/>
          </a:prstGeom>
        </p:spPr>
      </p:pic>
      <p:sp>
        <p:nvSpPr>
          <p:cNvPr id="8" name="文本框 7">
            <a:extLst>
              <a:ext uri="{FF2B5EF4-FFF2-40B4-BE49-F238E27FC236}">
                <a16:creationId xmlns:a16="http://schemas.microsoft.com/office/drawing/2014/main" id="{35D2E9BF-BDDB-42DC-9691-BFF75418C0AC}"/>
              </a:ext>
            </a:extLst>
          </p:cNvPr>
          <p:cNvSpPr txBox="1"/>
          <p:nvPr/>
        </p:nvSpPr>
        <p:spPr>
          <a:xfrm>
            <a:off x="6364479" y="4788877"/>
            <a:ext cx="4989322" cy="1456809"/>
          </a:xfrm>
          <a:prstGeom prst="rect">
            <a:avLst/>
          </a:prstGeom>
          <a:noFill/>
        </p:spPr>
        <p:txBody>
          <a:bodyPr wrap="square" rtlCol="0">
            <a:spAutoFit/>
          </a:bodyPr>
          <a:lstStyle/>
          <a:p>
            <a:pPr algn="l">
              <a:lnSpc>
                <a:spcPct val="90000"/>
              </a:lnSpc>
              <a:spcBef>
                <a:spcPts val="1000"/>
              </a:spcBef>
            </a:pPr>
            <a:r>
              <a:rPr lang="zh-CN" altLang="en-US" sz="2000" dirty="0">
                <a:latin typeface="微软雅黑" panose="020B0503020204020204" pitchFamily="34" charset="-122"/>
                <a:ea typeface="微软雅黑" panose="020B0503020204020204" pitchFamily="34" charset="-122"/>
              </a:rPr>
              <a:t>加工过程</a:t>
            </a:r>
            <a:endParaRPr lang="en-US" altLang="zh-CN" sz="2000" dirty="0">
              <a:latin typeface="微软雅黑" panose="020B0503020204020204" pitchFamily="34" charset="-122"/>
              <a:ea typeface="微软雅黑" panose="020B0503020204020204" pitchFamily="34" charset="-122"/>
            </a:endParaRPr>
          </a:p>
          <a:p>
            <a:pPr marL="457200" indent="-457200" algn="l">
              <a:lnSpc>
                <a:spcPct val="90000"/>
              </a:lnSpc>
              <a:spcBef>
                <a:spcPts val="1000"/>
              </a:spcBef>
              <a:buAutoNum type="arabicPeriod"/>
            </a:pPr>
            <a:r>
              <a:rPr lang="en-US" altLang="zh-CN" sz="2000" dirty="0">
                <a:latin typeface="微软雅黑" panose="020B0503020204020204" pitchFamily="34" charset="-122"/>
                <a:ea typeface="微软雅黑" panose="020B0503020204020204" pitchFamily="34" charset="-122"/>
              </a:rPr>
              <a:t>tapering using micro-heaters</a:t>
            </a:r>
          </a:p>
          <a:p>
            <a:pPr marL="457200" indent="-457200">
              <a:lnSpc>
                <a:spcPct val="90000"/>
              </a:lnSpc>
              <a:spcBef>
                <a:spcPts val="1000"/>
              </a:spcBef>
              <a:buAutoNum type="arabicPeriod"/>
            </a:pPr>
            <a:r>
              <a:rPr lang="en-US" altLang="zh-CN" sz="2000" dirty="0">
                <a:latin typeface="微软雅黑" panose="020B0503020204020204" pitchFamily="34" charset="-122"/>
                <a:ea typeface="微软雅黑" panose="020B0503020204020204" pitchFamily="34" charset="-122"/>
              </a:rPr>
              <a:t>flame hydrolysis deposition (</a:t>
            </a:r>
            <a:r>
              <a:rPr lang="en-US" altLang="zh-CN" sz="2000" dirty="0" err="1">
                <a:latin typeface="微软雅黑" panose="020B0503020204020204" pitchFamily="34" charset="-122"/>
                <a:ea typeface="微软雅黑" panose="020B0503020204020204" pitchFamily="34" charset="-122"/>
              </a:rPr>
              <a:t>FHD</a:t>
            </a:r>
            <a:r>
              <a:rPr lang="en-US" altLang="zh-CN" sz="2000" dirty="0">
                <a:latin typeface="微软雅黑" panose="020B0503020204020204" pitchFamily="34" charset="-122"/>
                <a:ea typeface="微软雅黑" panose="020B0503020204020204" pitchFamily="34" charset="-122"/>
              </a:rPr>
              <a:t>) processes</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440883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00BE210F-06ED-4801-A1BB-25CEE9FC23DD}"/>
              </a:ext>
            </a:extLst>
          </p:cNvPr>
          <p:cNvSpPr>
            <a:spLocks noGrp="1"/>
          </p:cNvSpPr>
          <p:nvPr>
            <p:ph type="title"/>
          </p:nvPr>
        </p:nvSpPr>
        <p:spPr>
          <a:xfrm>
            <a:off x="838200" y="365126"/>
            <a:ext cx="10515600" cy="946840"/>
          </a:xfrm>
        </p:spPr>
        <p:txBody>
          <a:bodyPr>
            <a:noAutofit/>
          </a:bodyPr>
          <a:lstStyle/>
          <a:p>
            <a:r>
              <a:rPr lang="en-US" altLang="zh-CN" sz="3600" dirty="0"/>
              <a:t>Deep seated negative axicon (</a:t>
            </a:r>
            <a:r>
              <a:rPr lang="en-US" altLang="zh-CN" sz="3600" dirty="0" err="1"/>
              <a:t>DSNA</a:t>
            </a:r>
            <a:r>
              <a:rPr lang="en-US" altLang="zh-CN" sz="3600" dirty="0"/>
              <a:t>) probe</a:t>
            </a:r>
            <a:endParaRPr lang="zh-CN" altLang="en-US" sz="3600" dirty="0"/>
          </a:p>
        </p:txBody>
      </p:sp>
      <p:pic>
        <p:nvPicPr>
          <p:cNvPr id="4" name="图片 3">
            <a:extLst>
              <a:ext uri="{FF2B5EF4-FFF2-40B4-BE49-F238E27FC236}">
                <a16:creationId xmlns:a16="http://schemas.microsoft.com/office/drawing/2014/main" id="{F4A46BCD-52FE-40F3-BE61-D4CB84042BD7}"/>
              </a:ext>
            </a:extLst>
          </p:cNvPr>
          <p:cNvPicPr>
            <a:picLocks noChangeAspect="1"/>
          </p:cNvPicPr>
          <p:nvPr/>
        </p:nvPicPr>
        <p:blipFill>
          <a:blip r:embed="rId2"/>
          <a:stretch>
            <a:fillRect/>
          </a:stretch>
        </p:blipFill>
        <p:spPr>
          <a:xfrm>
            <a:off x="152400" y="1988160"/>
            <a:ext cx="5943600" cy="1943100"/>
          </a:xfrm>
          <a:prstGeom prst="rect">
            <a:avLst/>
          </a:prstGeom>
        </p:spPr>
      </p:pic>
      <p:sp>
        <p:nvSpPr>
          <p:cNvPr id="5" name="文本框 4">
            <a:extLst>
              <a:ext uri="{FF2B5EF4-FFF2-40B4-BE49-F238E27FC236}">
                <a16:creationId xmlns:a16="http://schemas.microsoft.com/office/drawing/2014/main" id="{9BFECC21-1BDD-4322-B440-2CDFBCAF7352}"/>
              </a:ext>
            </a:extLst>
          </p:cNvPr>
          <p:cNvSpPr txBox="1"/>
          <p:nvPr/>
        </p:nvSpPr>
        <p:spPr>
          <a:xfrm>
            <a:off x="6096000" y="1987863"/>
            <a:ext cx="5943601" cy="1733808"/>
          </a:xfrm>
          <a:prstGeom prst="rect">
            <a:avLst/>
          </a:prstGeom>
          <a:noFill/>
        </p:spPr>
        <p:txBody>
          <a:bodyPr wrap="square" rtlCol="0">
            <a:spAutoFit/>
          </a:bodyPr>
          <a:lstStyle/>
          <a:p>
            <a:pPr marL="457200" indent="-457200" algn="l">
              <a:lnSpc>
                <a:spcPct val="90000"/>
              </a:lnSpc>
              <a:spcBef>
                <a:spcPts val="1000"/>
              </a:spcBef>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fabricated at the distal end of a single mode optical fiber </a:t>
            </a:r>
          </a:p>
          <a:p>
            <a:pPr marL="457200" indent="-457200" algn="l">
              <a:lnSpc>
                <a:spcPct val="90000"/>
              </a:lnSpc>
              <a:spcBef>
                <a:spcPts val="1000"/>
              </a:spcBef>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highly Ge doped inside both core and cladding by a chemical etching procedure</a:t>
            </a:r>
          </a:p>
          <a:p>
            <a:pPr marL="457200" indent="-457200" algn="l">
              <a:lnSpc>
                <a:spcPct val="90000"/>
              </a:lnSpc>
              <a:spcBef>
                <a:spcPts val="1000"/>
              </a:spcBef>
              <a:buFont typeface="Arial" panose="020B0604020202020204" pitchFamily="34" charset="0"/>
              <a:buChar char="•"/>
            </a:pPr>
            <a:endParaRPr lang="zh-CN" altLang="en-US" sz="2000" dirty="0">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77D78EC4-B075-4BE1-A063-925BB9ED7C28}"/>
              </a:ext>
            </a:extLst>
          </p:cNvPr>
          <p:cNvSpPr txBox="1"/>
          <p:nvPr/>
        </p:nvSpPr>
        <p:spPr>
          <a:xfrm>
            <a:off x="297543" y="4397568"/>
            <a:ext cx="11596914" cy="1089529"/>
          </a:xfrm>
          <a:prstGeom prst="rect">
            <a:avLst/>
          </a:prstGeom>
          <a:noFill/>
        </p:spPr>
        <p:txBody>
          <a:bodyPr wrap="square" rtlCol="0">
            <a:spAutoFit/>
          </a:bodyPr>
          <a:lstStyle/>
          <a:p>
            <a:pPr>
              <a:lnSpc>
                <a:spcPct val="90000"/>
              </a:lnSpc>
              <a:spcBef>
                <a:spcPts val="1000"/>
              </a:spcBef>
            </a:pP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In this process, the fiber end is cleaved after removing the jacket of the fiber such that only core and cladding part of fiber undergo the etching and placed on the surface of the convex meniscus formed by 48% HF and toluene in a tube of ~</a:t>
            </a:r>
            <a:r>
              <a:rPr lang="en-US" altLang="zh-CN" dirty="0" err="1">
                <a:latin typeface="Times New Roman" panose="02020603050405020304" pitchFamily="18" charset="0"/>
                <a:ea typeface="微软雅黑" panose="020B0503020204020204" pitchFamily="34" charset="-122"/>
                <a:cs typeface="Times New Roman" panose="02020603050405020304" pitchFamily="18" charset="0"/>
              </a:rPr>
              <a:t>2mm</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diameter under the controlled conditions. The etching occurs both side-wise and inside the fiber due to the capillary action, but the later action is foremost in </a:t>
            </a:r>
            <a:r>
              <a:rPr lang="en-US" altLang="zh-CN" dirty="0" err="1">
                <a:latin typeface="Times New Roman" panose="02020603050405020304" pitchFamily="18" charset="0"/>
                <a:ea typeface="微软雅黑" panose="020B0503020204020204" pitchFamily="34" charset="-122"/>
                <a:cs typeface="Times New Roman" panose="02020603050405020304" pitchFamily="18" charset="0"/>
              </a:rPr>
              <a:t>DSNA</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formation.</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文本框 6">
            <a:extLst>
              <a:ext uri="{FF2B5EF4-FFF2-40B4-BE49-F238E27FC236}">
                <a16:creationId xmlns:a16="http://schemas.microsoft.com/office/drawing/2014/main" id="{46618F1F-162B-4280-AB02-73535E31DC24}"/>
              </a:ext>
            </a:extLst>
          </p:cNvPr>
          <p:cNvSpPr txBox="1"/>
          <p:nvPr/>
        </p:nvSpPr>
        <p:spPr>
          <a:xfrm>
            <a:off x="1531257" y="6627168"/>
            <a:ext cx="9129486" cy="230832"/>
          </a:xfrm>
          <a:prstGeom prst="rect">
            <a:avLst/>
          </a:prstGeom>
          <a:noFill/>
        </p:spPr>
        <p:txBody>
          <a:bodyPr wrap="square" rtlCol="0">
            <a:spAutoFit/>
          </a:bodyPr>
          <a:lstStyle/>
          <a:p>
            <a:pPr>
              <a:lnSpc>
                <a:spcPct val="90000"/>
              </a:lnSpc>
              <a:spcBef>
                <a:spcPts val="1000"/>
              </a:spcBef>
            </a:pPr>
            <a:r>
              <a:rPr lang="en-US" altLang="zh-CN" sz="1000" dirty="0">
                <a:latin typeface="微软雅黑" panose="020B0503020204020204" pitchFamily="34" charset="-122"/>
                <a:ea typeface="微软雅黑" panose="020B0503020204020204" pitchFamily="34" charset="-122"/>
              </a:rPr>
              <a:t>P. Gupta et al., Application of Bessel Beam from Deep Seated Negative Axicon in Optical Coherence Tomography of Tissue Structure, </a:t>
            </a:r>
            <a:r>
              <a:rPr lang="en-US" altLang="zh-CN" sz="1000" dirty="0" err="1">
                <a:latin typeface="微软雅黑" panose="020B0503020204020204" pitchFamily="34" charset="-122"/>
                <a:ea typeface="微软雅黑" panose="020B0503020204020204" pitchFamily="34" charset="-122"/>
              </a:rPr>
              <a:t>SPIE</a:t>
            </a:r>
            <a:r>
              <a:rPr lang="en-US" altLang="zh-CN" sz="1000" dirty="0">
                <a:latin typeface="微软雅黑" panose="020B0503020204020204" pitchFamily="34" charset="-122"/>
                <a:ea typeface="微软雅黑" panose="020B0503020204020204" pitchFamily="34" charset="-122"/>
              </a:rPr>
              <a:t>, 2019</a:t>
            </a:r>
            <a:endParaRPr lang="zh-CN" altLang="en-US" sz="1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80597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3047742-651D-49E1-B72B-210D0FD1017A}"/>
              </a:ext>
            </a:extLst>
          </p:cNvPr>
          <p:cNvSpPr>
            <a:spLocks noGrp="1"/>
          </p:cNvSpPr>
          <p:nvPr>
            <p:ph idx="1"/>
          </p:nvPr>
        </p:nvSpPr>
        <p:spPr/>
        <p:txBody>
          <a:bodyPr>
            <a:normAutofit/>
          </a:bodyPr>
          <a:lstStyle/>
          <a:p>
            <a:r>
              <a:rPr lang="en-US" altLang="zh-CN" sz="2400" dirty="0">
                <a:latin typeface="Times New Roman" panose="02020603050405020304" pitchFamily="18" charset="0"/>
                <a:cs typeface="Times New Roman" panose="02020603050405020304" pitchFamily="18" charset="0"/>
              </a:rPr>
              <a:t>Deep learning with coherent nanophotonic circuits, Nature Photonics</a:t>
            </a:r>
          </a:p>
          <a:p>
            <a:r>
              <a:rPr lang="en-US" altLang="zh-CN" sz="2400" dirty="0">
                <a:latin typeface="Times New Roman" panose="02020603050405020304" pitchFamily="18" charset="0"/>
                <a:cs typeface="Times New Roman" panose="02020603050405020304" pitchFamily="18" charset="0"/>
              </a:rPr>
              <a:t>MIT, Elect Res Lab</a:t>
            </a:r>
          </a:p>
          <a:p>
            <a:r>
              <a:rPr lang="en-US" altLang="zh-CN" sz="2400" dirty="0">
                <a:latin typeface="Times New Roman" panose="02020603050405020304" pitchFamily="18" charset="0"/>
                <a:cs typeface="Times New Roman" panose="02020603050405020304" pitchFamily="18" charset="0"/>
              </a:rPr>
              <a:t>Shen, </a:t>
            </a:r>
            <a:r>
              <a:rPr lang="en-US" altLang="zh-CN" sz="2400" dirty="0" err="1">
                <a:latin typeface="Times New Roman" panose="02020603050405020304" pitchFamily="18" charset="0"/>
                <a:cs typeface="Times New Roman" panose="02020603050405020304" pitchFamily="18" charset="0"/>
              </a:rPr>
              <a:t>YC</a:t>
            </a:r>
            <a:r>
              <a:rPr lang="en-US" altLang="zh-CN" sz="2400" dirty="0">
                <a:latin typeface="Times New Roman" panose="02020603050405020304" pitchFamily="18" charset="0"/>
                <a:cs typeface="Times New Roman" panose="02020603050405020304" pitchFamily="18" charset="0"/>
              </a:rPr>
              <a:t>; Harris, NC (</a:t>
            </a:r>
            <a:r>
              <a:rPr lang="zh-CN" altLang="en-US" sz="2400" dirty="0">
                <a:latin typeface="Times New Roman" panose="02020603050405020304" pitchFamily="18" charset="0"/>
                <a:cs typeface="Times New Roman" panose="02020603050405020304" pitchFamily="18" charset="0"/>
              </a:rPr>
              <a:t>通讯作者</a:t>
            </a:r>
            <a:r>
              <a:rPr lang="en-US" altLang="zh-CN" sz="2400" dirty="0">
                <a:latin typeface="Times New Roman" panose="02020603050405020304" pitchFamily="18" charset="0"/>
                <a:cs typeface="Times New Roman" panose="02020603050405020304" pitchFamily="18" charset="0"/>
              </a:rPr>
              <a:t>)</a:t>
            </a:r>
          </a:p>
          <a:p>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Tunable Efficient Unitary Neural Networks (</a:t>
            </a:r>
            <a:r>
              <a:rPr lang="en-US" altLang="zh-CN" sz="2400" dirty="0" err="1">
                <a:latin typeface="Times New Roman" panose="02020603050405020304" pitchFamily="18" charset="0"/>
                <a:cs typeface="Times New Roman" panose="02020603050405020304" pitchFamily="18" charset="0"/>
              </a:rPr>
              <a:t>EUNN</a:t>
            </a:r>
            <a:r>
              <a:rPr lang="en-US" altLang="zh-CN" sz="2400" dirty="0">
                <a:latin typeface="Times New Roman" panose="02020603050405020304" pitchFamily="18" charset="0"/>
                <a:cs typeface="Times New Roman" panose="02020603050405020304" pitchFamily="18" charset="0"/>
              </a:rPr>
              <a:t>) and their application to </a:t>
            </a:r>
            <a:r>
              <a:rPr lang="en-US" altLang="zh-CN" sz="2400" dirty="0" err="1">
                <a:latin typeface="Times New Roman" panose="02020603050405020304" pitchFamily="18" charset="0"/>
                <a:cs typeface="Times New Roman" panose="02020603050405020304" pitchFamily="18" charset="0"/>
              </a:rPr>
              <a:t>RNN</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arXiv</a:t>
            </a:r>
            <a:r>
              <a:rPr lang="en-US" altLang="zh-CN" sz="2400" dirty="0">
                <a:latin typeface="Times New Roman" panose="02020603050405020304" pitchFamily="18" charset="0"/>
                <a:cs typeface="Times New Roman" panose="02020603050405020304" pitchFamily="18" charset="0"/>
              </a:rPr>
              <a:t>, 2017</a:t>
            </a:r>
          </a:p>
          <a:p>
            <a:r>
              <a:rPr lang="en-US" altLang="zh-CN" sz="2400" dirty="0">
                <a:latin typeface="Times New Roman" panose="02020603050405020304" pitchFamily="18" charset="0"/>
                <a:cs typeface="Times New Roman" panose="02020603050405020304" pitchFamily="18" charset="0"/>
              </a:rPr>
              <a:t>MIT</a:t>
            </a:r>
          </a:p>
          <a:p>
            <a:r>
              <a:rPr lang="en-US" altLang="zh-CN" sz="2400" dirty="0">
                <a:latin typeface="Times New Roman" panose="02020603050405020304" pitchFamily="18" charset="0"/>
                <a:cs typeface="Times New Roman" panose="02020603050405020304" pitchFamily="18" charset="0"/>
              </a:rPr>
              <a:t>Jing, L (</a:t>
            </a:r>
            <a:r>
              <a:rPr lang="zh-CN" altLang="en-US" sz="2400" dirty="0">
                <a:latin typeface="Times New Roman" panose="02020603050405020304" pitchFamily="18" charset="0"/>
                <a:cs typeface="Times New Roman" panose="02020603050405020304" pitchFamily="18" charset="0"/>
              </a:rPr>
              <a:t>通讯作者</a:t>
            </a:r>
            <a:r>
              <a:rPr lang="en-US" altLang="zh-CN" sz="2400" dirty="0">
                <a:latin typeface="Times New Roman" panose="02020603050405020304" pitchFamily="18" charset="0"/>
                <a:cs typeface="Times New Roman" panose="02020603050405020304" pitchFamily="18" charset="0"/>
              </a:rPr>
              <a:t>)</a:t>
            </a:r>
          </a:p>
        </p:txBody>
      </p:sp>
      <p:sp>
        <p:nvSpPr>
          <p:cNvPr id="3" name="标题 2">
            <a:extLst>
              <a:ext uri="{FF2B5EF4-FFF2-40B4-BE49-F238E27FC236}">
                <a16:creationId xmlns:a16="http://schemas.microsoft.com/office/drawing/2014/main" id="{C8365057-8185-4DAA-852B-64E7EC6E7AFD}"/>
              </a:ext>
            </a:extLst>
          </p:cNvPr>
          <p:cNvSpPr>
            <a:spLocks noGrp="1"/>
          </p:cNvSpPr>
          <p:nvPr>
            <p:ph type="title"/>
          </p:nvPr>
        </p:nvSpPr>
        <p:spPr/>
        <p:txBody>
          <a:bodyPr/>
          <a:lstStyle/>
          <a:p>
            <a:r>
              <a:rPr lang="en-US" altLang="zh-CN" dirty="0" err="1"/>
              <a:t>Yichen</a:t>
            </a:r>
            <a:r>
              <a:rPr lang="en-US" altLang="zh-CN" dirty="0"/>
              <a:t> Shen</a:t>
            </a:r>
            <a:endParaRPr lang="zh-CN" altLang="en-US" dirty="0"/>
          </a:p>
        </p:txBody>
      </p:sp>
    </p:spTree>
    <p:extLst>
      <p:ext uri="{BB962C8B-B14F-4D97-AF65-F5344CB8AC3E}">
        <p14:creationId xmlns:p14="http://schemas.microsoft.com/office/powerpoint/2010/main" val="1845115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4329FF6-CC63-44AD-854A-3F7C13D2923B}"/>
              </a:ext>
            </a:extLst>
          </p:cNvPr>
          <p:cNvSpPr>
            <a:spLocks noGrp="1"/>
          </p:cNvSpPr>
          <p:nvPr>
            <p:ph idx="1"/>
          </p:nvPr>
        </p:nvSpPr>
        <p:spPr/>
        <p:txBody>
          <a:bodyPr>
            <a:normAutofit/>
          </a:bodyPr>
          <a:lstStyle/>
          <a:p>
            <a:r>
              <a:rPr lang="en-US" altLang="zh-CN" sz="2400" dirty="0">
                <a:latin typeface="Times New Roman" panose="02020603050405020304" pitchFamily="18" charset="0"/>
                <a:cs typeface="Times New Roman" panose="02020603050405020304" pitchFamily="18" charset="0"/>
              </a:rPr>
              <a:t>Linear programmable nanophotonic processors, Optica, 2018</a:t>
            </a:r>
          </a:p>
          <a:p>
            <a:r>
              <a:rPr lang="en-US" altLang="zh-CN" sz="2400" dirty="0">
                <a:latin typeface="Times New Roman" panose="02020603050405020304" pitchFamily="18" charset="0"/>
                <a:cs typeface="Times New Roman" panose="02020603050405020304" pitchFamily="18" charset="0"/>
              </a:rPr>
              <a:t>MIT</a:t>
            </a:r>
          </a:p>
          <a:p>
            <a:r>
              <a:rPr lang="en-US" altLang="zh-CN" sz="2400" dirty="0">
                <a:latin typeface="Times New Roman" panose="02020603050405020304" pitchFamily="18" charset="0"/>
                <a:cs typeface="Times New Roman" panose="02020603050405020304" pitchFamily="18" charset="0"/>
              </a:rPr>
              <a:t>Englund, D (</a:t>
            </a:r>
            <a:r>
              <a:rPr lang="zh-CN" altLang="en-US" sz="2400" dirty="0">
                <a:latin typeface="Times New Roman" panose="02020603050405020304" pitchFamily="18" charset="0"/>
                <a:cs typeface="Times New Roman" panose="02020603050405020304" pitchFamily="18" charset="0"/>
              </a:rPr>
              <a:t>通讯作者</a:t>
            </a:r>
            <a:r>
              <a:rPr lang="en-US" altLang="zh-CN" sz="2400" dirty="0">
                <a:latin typeface="Times New Roman" panose="02020603050405020304" pitchFamily="18" charset="0"/>
                <a:cs typeface="Times New Roman" panose="02020603050405020304" pitchFamily="18" charset="0"/>
              </a:rPr>
              <a:t>)</a:t>
            </a:r>
          </a:p>
          <a:p>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Deep learning with coherent nanophotonic circuits</a:t>
            </a:r>
            <a:endParaRPr lang="zh-CN" altLang="en-US" sz="2400" dirty="0">
              <a:latin typeface="Times New Roman" panose="02020603050405020304" pitchFamily="18" charset="0"/>
              <a:cs typeface="Times New Roman" panose="02020603050405020304" pitchFamily="18" charset="0"/>
            </a:endParaRPr>
          </a:p>
        </p:txBody>
      </p:sp>
      <p:sp>
        <p:nvSpPr>
          <p:cNvPr id="3" name="标题 2">
            <a:extLst>
              <a:ext uri="{FF2B5EF4-FFF2-40B4-BE49-F238E27FC236}">
                <a16:creationId xmlns:a16="http://schemas.microsoft.com/office/drawing/2014/main" id="{B7BA83CE-D540-4302-B0D3-A309CA135BBC}"/>
              </a:ext>
            </a:extLst>
          </p:cNvPr>
          <p:cNvSpPr>
            <a:spLocks noGrp="1"/>
          </p:cNvSpPr>
          <p:nvPr>
            <p:ph type="title"/>
          </p:nvPr>
        </p:nvSpPr>
        <p:spPr/>
        <p:txBody>
          <a:bodyPr/>
          <a:lstStyle/>
          <a:p>
            <a:r>
              <a:rPr lang="en-US" altLang="zh-CN" dirty="0"/>
              <a:t>Nicholas C. Harris</a:t>
            </a:r>
            <a:endParaRPr lang="zh-CN" altLang="en-US" dirty="0"/>
          </a:p>
        </p:txBody>
      </p:sp>
    </p:spTree>
    <p:extLst>
      <p:ext uri="{BB962C8B-B14F-4D97-AF65-F5344CB8AC3E}">
        <p14:creationId xmlns:p14="http://schemas.microsoft.com/office/powerpoint/2010/main" val="3215366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92966A6-26E3-4C18-A496-471D5B7DA004}"/>
              </a:ext>
            </a:extLst>
          </p:cNvPr>
          <p:cNvSpPr>
            <a:spLocks noGrp="1"/>
          </p:cNvSpPr>
          <p:nvPr>
            <p:ph idx="1"/>
          </p:nvPr>
        </p:nvSpPr>
        <p:spPr/>
        <p:txBody>
          <a:bodyPr>
            <a:normAutofit/>
          </a:bodyPr>
          <a:lstStyle/>
          <a:p>
            <a:r>
              <a:rPr lang="en-US" altLang="zh-CN" sz="2400" dirty="0">
                <a:latin typeface="Times New Roman" panose="02020603050405020304" pitchFamily="18" charset="0"/>
                <a:cs typeface="Times New Roman" panose="02020603050405020304" pitchFamily="18" charset="0"/>
              </a:rPr>
              <a:t>Large-Scale Optical Neural Networks Based on </a:t>
            </a:r>
            <a:r>
              <a:rPr lang="en-US" altLang="zh-CN" sz="2400" dirty="0" err="1">
                <a:latin typeface="Times New Roman" panose="02020603050405020304" pitchFamily="18" charset="0"/>
                <a:cs typeface="Times New Roman" panose="02020603050405020304" pitchFamily="18" charset="0"/>
              </a:rPr>
              <a:t>Photoelecric</a:t>
            </a:r>
            <a:r>
              <a:rPr lang="en-US" altLang="zh-CN" sz="2400" dirty="0">
                <a:latin typeface="Times New Roman" panose="02020603050405020304" pitchFamily="18" charset="0"/>
                <a:cs typeface="Times New Roman" panose="02020603050405020304" pitchFamily="18" charset="0"/>
              </a:rPr>
              <a:t> Multiplication, PHYSICAL REVIEW X 9, 2019</a:t>
            </a:r>
          </a:p>
          <a:p>
            <a:r>
              <a:rPr lang="en-US" altLang="zh-CN" sz="2400" dirty="0">
                <a:latin typeface="Times New Roman" panose="02020603050405020304" pitchFamily="18" charset="0"/>
                <a:cs typeface="Times New Roman" panose="02020603050405020304" pitchFamily="18" charset="0"/>
              </a:rPr>
              <a:t>Quantum optical neural networks, Quantum Information, 2019</a:t>
            </a:r>
          </a:p>
          <a:p>
            <a:r>
              <a:rPr lang="en-US" altLang="zh-CN" sz="2400" dirty="0">
                <a:latin typeface="Times New Roman" panose="02020603050405020304" pitchFamily="18" charset="0"/>
                <a:cs typeface="Times New Roman" panose="02020603050405020304" pitchFamily="18" charset="0"/>
              </a:rPr>
              <a:t>Trace-free counterfactual communication with a nanophotonic processor, Quantum Information, 2019</a:t>
            </a:r>
          </a:p>
          <a:p>
            <a:r>
              <a:rPr lang="en-US" altLang="zh-CN" sz="2400" dirty="0">
                <a:latin typeface="Times New Roman" panose="02020603050405020304" pitchFamily="18" charset="0"/>
                <a:cs typeface="Times New Roman" panose="02020603050405020304" pitchFamily="18" charset="0"/>
              </a:rPr>
              <a:t>Variational Quantum </a:t>
            </a:r>
            <a:r>
              <a:rPr lang="en-US" altLang="zh-CN" sz="2400" dirty="0" err="1">
                <a:latin typeface="Times New Roman" panose="02020603050405020304" pitchFamily="18" charset="0"/>
                <a:cs typeface="Times New Roman" panose="02020603050405020304" pitchFamily="18" charset="0"/>
              </a:rPr>
              <a:t>Unsampling</a:t>
            </a:r>
            <a:r>
              <a:rPr lang="en-US" altLang="zh-CN" sz="2400" dirty="0">
                <a:latin typeface="Times New Roman" panose="02020603050405020304" pitchFamily="18" charset="0"/>
                <a:cs typeface="Times New Roman" panose="02020603050405020304" pitchFamily="18" charset="0"/>
              </a:rPr>
              <a:t> on a Programmable Nanophotonic Processor, CLEO, 2019</a:t>
            </a:r>
          </a:p>
          <a:p>
            <a:r>
              <a:rPr lang="en-US" altLang="zh-CN" sz="2400" dirty="0">
                <a:latin typeface="Times New Roman" panose="02020603050405020304" pitchFamily="18" charset="0"/>
                <a:cs typeface="Times New Roman" panose="02020603050405020304" pitchFamily="18" charset="0"/>
              </a:rPr>
              <a:t>Deep learning with coherent nanophotonic circuits</a:t>
            </a:r>
          </a:p>
          <a:p>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Research Laboratory of Electronics, MIT</a:t>
            </a:r>
            <a:endParaRPr lang="zh-CN" altLang="en-US" sz="2400" dirty="0">
              <a:latin typeface="Times New Roman" panose="02020603050405020304" pitchFamily="18" charset="0"/>
              <a:cs typeface="Times New Roman" panose="02020603050405020304" pitchFamily="18" charset="0"/>
            </a:endParaRPr>
          </a:p>
        </p:txBody>
      </p:sp>
      <p:sp>
        <p:nvSpPr>
          <p:cNvPr id="3" name="标题 2">
            <a:extLst>
              <a:ext uri="{FF2B5EF4-FFF2-40B4-BE49-F238E27FC236}">
                <a16:creationId xmlns:a16="http://schemas.microsoft.com/office/drawing/2014/main" id="{B2AB4852-9D40-4DCF-A2D9-90E952A710FA}"/>
              </a:ext>
            </a:extLst>
          </p:cNvPr>
          <p:cNvSpPr>
            <a:spLocks noGrp="1"/>
          </p:cNvSpPr>
          <p:nvPr>
            <p:ph type="title"/>
          </p:nvPr>
        </p:nvSpPr>
        <p:spPr/>
        <p:txBody>
          <a:bodyPr/>
          <a:lstStyle/>
          <a:p>
            <a:r>
              <a:rPr lang="en-US" altLang="zh-CN" dirty="0"/>
              <a:t>Dirk Englund</a:t>
            </a:r>
            <a:endParaRPr lang="zh-CN" altLang="en-US" dirty="0"/>
          </a:p>
        </p:txBody>
      </p:sp>
    </p:spTree>
    <p:extLst>
      <p:ext uri="{BB962C8B-B14F-4D97-AF65-F5344CB8AC3E}">
        <p14:creationId xmlns:p14="http://schemas.microsoft.com/office/powerpoint/2010/main" val="1382670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2EB6D2D-23E8-4FD3-A18B-E39C6FBD6913}"/>
              </a:ext>
            </a:extLst>
          </p:cNvPr>
          <p:cNvSpPr>
            <a:spLocks noGrp="1"/>
          </p:cNvSpPr>
          <p:nvPr>
            <p:ph idx="1"/>
          </p:nvPr>
        </p:nvSpPr>
        <p:spPr/>
        <p:txBody>
          <a:bodyPr>
            <a:normAutofit/>
          </a:bodyPr>
          <a:lstStyle/>
          <a:p>
            <a:r>
              <a:rPr lang="en-US" altLang="zh-CN" sz="2400" dirty="0">
                <a:latin typeface="Times New Roman" panose="02020603050405020304" pitchFamily="18" charset="0"/>
                <a:cs typeface="Times New Roman" panose="02020603050405020304" pitchFamily="18" charset="0"/>
              </a:rPr>
              <a:t>Large-Scale Optical Neural Networks Based on </a:t>
            </a:r>
            <a:r>
              <a:rPr lang="en-US" altLang="zh-CN" sz="2400" dirty="0" err="1">
                <a:latin typeface="Times New Roman" panose="02020603050405020304" pitchFamily="18" charset="0"/>
                <a:cs typeface="Times New Roman" panose="02020603050405020304" pitchFamily="18" charset="0"/>
              </a:rPr>
              <a:t>Photoelecric</a:t>
            </a:r>
            <a:r>
              <a:rPr lang="en-US" altLang="zh-CN" sz="2400" dirty="0">
                <a:latin typeface="Times New Roman" panose="02020603050405020304" pitchFamily="18" charset="0"/>
                <a:cs typeface="Times New Roman" panose="02020603050405020304" pitchFamily="18" charset="0"/>
              </a:rPr>
              <a:t> Multiplication</a:t>
            </a:r>
          </a:p>
          <a:p>
            <a:r>
              <a:rPr lang="en-US" altLang="zh-CN" sz="2400" dirty="0">
                <a:latin typeface="Times New Roman" panose="02020603050405020304" pitchFamily="18" charset="0"/>
                <a:cs typeface="Times New Roman" panose="02020603050405020304" pitchFamily="18" charset="0"/>
              </a:rPr>
              <a:t>*Gated orthogonal recurrent units: On learning to forget</a:t>
            </a:r>
          </a:p>
          <a:p>
            <a:r>
              <a:rPr lang="en-US" altLang="zh-CN" sz="2400" dirty="0">
                <a:latin typeface="Times New Roman" panose="02020603050405020304" pitchFamily="18" charset="0"/>
                <a:cs typeface="Times New Roman" panose="02020603050405020304" pitchFamily="18" charset="0"/>
              </a:rPr>
              <a:t>Deep learning with coherent nanophotonic circuits</a:t>
            </a:r>
          </a:p>
          <a:p>
            <a:endParaRPr lang="en-US" altLang="zh-CN" sz="2400" dirty="0">
              <a:latin typeface="Times New Roman" panose="02020603050405020304" pitchFamily="18" charset="0"/>
              <a:cs typeface="Times New Roman" panose="02020603050405020304" pitchFamily="18" charset="0"/>
            </a:endParaRPr>
          </a:p>
          <a:p>
            <a:r>
              <a:rPr lang="en-US" altLang="zh-CN" sz="2400" dirty="0" err="1">
                <a:latin typeface="Times New Roman" panose="02020603050405020304" pitchFamily="18" charset="0"/>
                <a:cs typeface="Times New Roman" panose="02020603050405020304" pitchFamily="18" charset="0"/>
              </a:rPr>
              <a:t>Mitgrating</a:t>
            </a:r>
            <a:r>
              <a:rPr lang="en-US" altLang="zh-CN" sz="2400" dirty="0">
                <a:latin typeface="Times New Roman" panose="02020603050405020304" pitchFamily="18" charset="0"/>
                <a:cs typeface="Times New Roman" panose="02020603050405020304" pitchFamily="18" charset="0"/>
              </a:rPr>
              <a:t> Knowledge between Physical Scenarios Based on Artificial Neural Networks, ACS Photonics, 2019</a:t>
            </a:r>
          </a:p>
          <a:p>
            <a:r>
              <a:rPr lang="en-US" altLang="zh-CN" sz="2400" dirty="0">
                <a:latin typeface="Times New Roman" panose="02020603050405020304" pitchFamily="18" charset="0"/>
                <a:cs typeface="Times New Roman" panose="02020603050405020304" pitchFamily="18" charset="0"/>
              </a:rPr>
              <a:t>On-Chip Optical Convolutional Neural Networks</a:t>
            </a:r>
          </a:p>
          <a:p>
            <a:r>
              <a:rPr lang="en-US" altLang="zh-CN" sz="2400" dirty="0" err="1">
                <a:latin typeface="Times New Roman" panose="02020603050405020304" pitchFamily="18" charset="0"/>
                <a:cs typeface="Times New Roman" panose="02020603050405020304" pitchFamily="18" charset="0"/>
              </a:rPr>
              <a:t>WaveletNet</a:t>
            </a:r>
            <a:r>
              <a:rPr lang="en-US" altLang="zh-CN" sz="2400" dirty="0">
                <a:latin typeface="Times New Roman" panose="02020603050405020304" pitchFamily="18" charset="0"/>
                <a:cs typeface="Times New Roman" panose="02020603050405020304" pitchFamily="18" charset="0"/>
              </a:rPr>
              <a:t>, Logarithmic Scale Efficient Convolutional Neural Networks for Edge Devices,  </a:t>
            </a:r>
            <a:r>
              <a:rPr lang="en-US" altLang="zh-CN" sz="2400" dirty="0" err="1">
                <a:latin typeface="Times New Roman" panose="02020603050405020304" pitchFamily="18" charset="0"/>
                <a:cs typeface="Times New Roman" panose="02020603050405020304" pitchFamily="18" charset="0"/>
              </a:rPr>
              <a:t>arXiv</a:t>
            </a:r>
            <a:r>
              <a:rPr lang="en-US" altLang="zh-CN" sz="2400" dirty="0">
                <a:latin typeface="Times New Roman" panose="02020603050405020304" pitchFamily="18" charset="0"/>
                <a:cs typeface="Times New Roman" panose="02020603050405020304" pitchFamily="18" charset="0"/>
              </a:rPr>
              <a:t>, 2018</a:t>
            </a:r>
          </a:p>
          <a:p>
            <a:r>
              <a:rPr lang="en-US" altLang="zh-CN" sz="2400" dirty="0">
                <a:latin typeface="Times New Roman" panose="02020603050405020304" pitchFamily="18" charset="0"/>
                <a:cs typeface="Times New Roman" panose="02020603050405020304" pitchFamily="18" charset="0"/>
              </a:rPr>
              <a:t>Department of Physics, MIT</a:t>
            </a:r>
          </a:p>
          <a:p>
            <a:pPr marL="0" indent="0">
              <a:buNone/>
            </a:pPr>
            <a:endParaRPr lang="en-US" altLang="zh-CN" sz="2400" dirty="0">
              <a:latin typeface="Times New Roman" panose="02020603050405020304" pitchFamily="18" charset="0"/>
              <a:cs typeface="Times New Roman" panose="02020603050405020304" pitchFamily="18" charset="0"/>
            </a:endParaRPr>
          </a:p>
        </p:txBody>
      </p:sp>
      <p:sp>
        <p:nvSpPr>
          <p:cNvPr id="3" name="标题 2">
            <a:extLst>
              <a:ext uri="{FF2B5EF4-FFF2-40B4-BE49-F238E27FC236}">
                <a16:creationId xmlns:a16="http://schemas.microsoft.com/office/drawing/2014/main" id="{23199AFB-E91C-453E-BC6A-F50221B6200D}"/>
              </a:ext>
            </a:extLst>
          </p:cNvPr>
          <p:cNvSpPr>
            <a:spLocks noGrp="1"/>
          </p:cNvSpPr>
          <p:nvPr>
            <p:ph type="title"/>
          </p:nvPr>
        </p:nvSpPr>
        <p:spPr/>
        <p:txBody>
          <a:bodyPr/>
          <a:lstStyle/>
          <a:p>
            <a:r>
              <a:rPr lang="en-US" altLang="zh-CN" dirty="0"/>
              <a:t>Marin </a:t>
            </a:r>
            <a:r>
              <a:rPr lang="en-US" altLang="zh-CN" dirty="0" err="1"/>
              <a:t>Soljacic</a:t>
            </a:r>
            <a:endParaRPr lang="zh-CN" altLang="en-US" dirty="0"/>
          </a:p>
        </p:txBody>
      </p:sp>
    </p:spTree>
    <p:extLst>
      <p:ext uri="{BB962C8B-B14F-4D97-AF65-F5344CB8AC3E}">
        <p14:creationId xmlns:p14="http://schemas.microsoft.com/office/powerpoint/2010/main" val="679095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5E6EABF3-1128-4569-B8CD-544093170FC3}"/>
              </a:ext>
            </a:extLst>
          </p:cNvPr>
          <p:cNvSpPr>
            <a:spLocks noGrp="1"/>
          </p:cNvSpPr>
          <p:nvPr>
            <p:ph type="title"/>
          </p:nvPr>
        </p:nvSpPr>
        <p:spPr/>
        <p:txBody>
          <a:bodyPr>
            <a:noAutofit/>
          </a:bodyPr>
          <a:lstStyle/>
          <a:p>
            <a:r>
              <a:rPr lang="en-US" altLang="zh-CN" sz="3200" dirty="0"/>
              <a:t>In situ backpropagation and gradient measurement</a:t>
            </a:r>
            <a:endParaRPr lang="zh-CN" altLang="en-US" sz="3200" dirty="0"/>
          </a:p>
        </p:txBody>
      </p:sp>
      <p:sp>
        <p:nvSpPr>
          <p:cNvPr id="5" name="文本框 4">
            <a:extLst>
              <a:ext uri="{FF2B5EF4-FFF2-40B4-BE49-F238E27FC236}">
                <a16:creationId xmlns:a16="http://schemas.microsoft.com/office/drawing/2014/main" id="{5A189C09-8C4A-49FF-A148-ECCA8597AB09}"/>
              </a:ext>
            </a:extLst>
          </p:cNvPr>
          <p:cNvSpPr txBox="1"/>
          <p:nvPr/>
        </p:nvSpPr>
        <p:spPr>
          <a:xfrm>
            <a:off x="6096000" y="3592532"/>
            <a:ext cx="5809103" cy="523220"/>
          </a:xfrm>
          <a:prstGeom prst="rect">
            <a:avLst/>
          </a:prstGeom>
          <a:noFill/>
        </p:spPr>
        <p:txBody>
          <a:bodyPr wrap="square" rtlCol="0">
            <a:spAutoFit/>
          </a:bodyPr>
          <a:lstStyle/>
          <a:p>
            <a:pPr marL="342900" indent="-342900">
              <a:buAutoNum type="alphaLcParenBoth"/>
            </a:pPr>
            <a:r>
              <a:rPr lang="en-US" altLang="zh-CN" sz="1400" dirty="0">
                <a:latin typeface="微软雅黑" panose="020B0503020204020204" pitchFamily="34" charset="-122"/>
                <a:ea typeface="微软雅黑" panose="020B0503020204020204" pitchFamily="34" charset="-122"/>
              </a:rPr>
              <a:t>Schematic of the ANN architecture.</a:t>
            </a:r>
          </a:p>
          <a:p>
            <a:pPr marL="342900" indent="-342900">
              <a:buAutoNum type="alphaLcParenBoth"/>
            </a:pPr>
            <a:r>
              <a:rPr lang="en-US" altLang="zh-CN" sz="1400" dirty="0">
                <a:latin typeface="微软雅黑" panose="020B0503020204020204" pitchFamily="34" charset="-122"/>
                <a:ea typeface="微软雅黑" panose="020B0503020204020204" pitchFamily="34" charset="-122"/>
              </a:rPr>
              <a:t>Illustration of operation and gradient computation in an ANN. </a:t>
            </a:r>
          </a:p>
        </p:txBody>
      </p:sp>
      <p:sp>
        <p:nvSpPr>
          <p:cNvPr id="6" name="文本框 5">
            <a:extLst>
              <a:ext uri="{FF2B5EF4-FFF2-40B4-BE49-F238E27FC236}">
                <a16:creationId xmlns:a16="http://schemas.microsoft.com/office/drawing/2014/main" id="{EB5C02BF-A34A-4783-A402-ACC3E530FEE2}"/>
              </a:ext>
            </a:extLst>
          </p:cNvPr>
          <p:cNvSpPr txBox="1"/>
          <p:nvPr/>
        </p:nvSpPr>
        <p:spPr>
          <a:xfrm>
            <a:off x="6096000" y="4115752"/>
            <a:ext cx="6059461" cy="430887"/>
          </a:xfrm>
          <a:prstGeom prst="rect">
            <a:avLst/>
          </a:prstGeom>
          <a:noFill/>
        </p:spPr>
        <p:txBody>
          <a:bodyPr wrap="square" rtlCol="0">
            <a:spAutoFit/>
          </a:bodyPr>
          <a:lstStyle/>
          <a:p>
            <a:r>
              <a:rPr lang="en-US" altLang="zh-CN" sz="1100" dirty="0" err="1">
                <a:latin typeface="微软雅黑" panose="020B0503020204020204" pitchFamily="34" charset="-122"/>
                <a:ea typeface="微软雅黑" panose="020B0503020204020204" pitchFamily="34" charset="-122"/>
              </a:rPr>
              <a:t>Shanhui</a:t>
            </a:r>
            <a:r>
              <a:rPr lang="en-US" altLang="zh-CN" sz="1100" dirty="0">
                <a:latin typeface="微软雅黑" panose="020B0503020204020204" pitchFamily="34" charset="-122"/>
                <a:ea typeface="微软雅黑" panose="020B0503020204020204" pitchFamily="34" charset="-122"/>
              </a:rPr>
              <a:t> Fan et al., “Training of photonic neural networks through in situ backpropagation and gradient measurement”, Frontiers in Optics/ Laser Science, 2018.</a:t>
            </a:r>
            <a:endParaRPr lang="zh-CN" altLang="en-US" sz="1100" dirty="0">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92C861B7-10BF-4BCA-8C95-106EAC7F877B}"/>
              </a:ext>
            </a:extLst>
          </p:cNvPr>
          <p:cNvSpPr/>
          <p:nvPr/>
        </p:nvSpPr>
        <p:spPr>
          <a:xfrm>
            <a:off x="838200" y="3915697"/>
            <a:ext cx="3776430" cy="400110"/>
          </a:xfrm>
          <a:prstGeom prst="rect">
            <a:avLst/>
          </a:prstGeom>
        </p:spPr>
        <p:txBody>
          <a:bodyPr wrap="square">
            <a:spAutoFit/>
          </a:bodyPr>
          <a:lstStyle/>
          <a:p>
            <a:r>
              <a:rPr lang="en-US" altLang="zh-CN" sz="1000" dirty="0">
                <a:latin typeface="微软雅黑" panose="020B0503020204020204" pitchFamily="34" charset="-122"/>
                <a:ea typeface="微软雅黑" panose="020B0503020204020204" pitchFamily="34" charset="-122"/>
              </a:rPr>
              <a:t>Shen </a:t>
            </a:r>
            <a:r>
              <a:rPr lang="en-US" altLang="zh-CN" sz="1000" dirty="0" err="1">
                <a:latin typeface="微软雅黑" panose="020B0503020204020204" pitchFamily="34" charset="-122"/>
                <a:ea typeface="微软雅黑" panose="020B0503020204020204" pitchFamily="34" charset="-122"/>
              </a:rPr>
              <a:t>Yichen</a:t>
            </a:r>
            <a:r>
              <a:rPr lang="en-US" altLang="zh-CN" sz="1000" dirty="0">
                <a:latin typeface="微软雅黑" panose="020B0503020204020204" pitchFamily="34" charset="-122"/>
                <a:ea typeface="微软雅黑" panose="020B0503020204020204" pitchFamily="34" charset="-122"/>
              </a:rPr>
              <a:t> </a:t>
            </a:r>
            <a:r>
              <a:rPr lang="en-US" altLang="zh-CN" sz="1000" dirty="0" err="1">
                <a:latin typeface="微软雅黑" panose="020B0503020204020204" pitchFamily="34" charset="-122"/>
                <a:ea typeface="微软雅黑" panose="020B0503020204020204" pitchFamily="34" charset="-122"/>
              </a:rPr>
              <a:t>etal</a:t>
            </a:r>
            <a:r>
              <a:rPr lang="en-US" altLang="zh-CN" sz="1000" dirty="0">
                <a:latin typeface="微软雅黑" panose="020B0503020204020204" pitchFamily="34" charset="-122"/>
                <a:ea typeface="微软雅黑" panose="020B0503020204020204" pitchFamily="34" charset="-122"/>
              </a:rPr>
              <a:t>., Deep learning with coherent nanophotonic circuits, Nature Photonics, 2017</a:t>
            </a:r>
            <a:endParaRPr lang="zh-CN" altLang="en-US" sz="1000" dirty="0"/>
          </a:p>
        </p:txBody>
      </p:sp>
      <p:pic>
        <p:nvPicPr>
          <p:cNvPr id="9" name="图片 8">
            <a:extLst>
              <a:ext uri="{FF2B5EF4-FFF2-40B4-BE49-F238E27FC236}">
                <a16:creationId xmlns:a16="http://schemas.microsoft.com/office/drawing/2014/main" id="{C2B88AB8-9E87-42EB-A1BF-3A8C8D0A7877}"/>
              </a:ext>
            </a:extLst>
          </p:cNvPr>
          <p:cNvPicPr>
            <a:picLocks noChangeAspect="1"/>
          </p:cNvPicPr>
          <p:nvPr/>
        </p:nvPicPr>
        <p:blipFill>
          <a:blip r:embed="rId2"/>
          <a:stretch>
            <a:fillRect/>
          </a:stretch>
        </p:blipFill>
        <p:spPr>
          <a:xfrm>
            <a:off x="6480133" y="1195462"/>
            <a:ext cx="4280541" cy="2304165"/>
          </a:xfrm>
          <a:prstGeom prst="rect">
            <a:avLst/>
          </a:prstGeom>
        </p:spPr>
      </p:pic>
      <p:pic>
        <p:nvPicPr>
          <p:cNvPr id="4" name="图片 3">
            <a:extLst>
              <a:ext uri="{FF2B5EF4-FFF2-40B4-BE49-F238E27FC236}">
                <a16:creationId xmlns:a16="http://schemas.microsoft.com/office/drawing/2014/main" id="{0303660D-F071-4131-886D-36BFC4879BF9}"/>
              </a:ext>
            </a:extLst>
          </p:cNvPr>
          <p:cNvPicPr>
            <a:picLocks noChangeAspect="1"/>
          </p:cNvPicPr>
          <p:nvPr/>
        </p:nvPicPr>
        <p:blipFill>
          <a:blip r:embed="rId3"/>
          <a:stretch>
            <a:fillRect/>
          </a:stretch>
        </p:blipFill>
        <p:spPr>
          <a:xfrm>
            <a:off x="519783" y="1830108"/>
            <a:ext cx="4916110" cy="1970173"/>
          </a:xfrm>
          <a:prstGeom prst="rect">
            <a:avLst/>
          </a:prstGeom>
        </p:spPr>
      </p:pic>
      <p:sp>
        <p:nvSpPr>
          <p:cNvPr id="10" name="文本框 9">
            <a:extLst>
              <a:ext uri="{FF2B5EF4-FFF2-40B4-BE49-F238E27FC236}">
                <a16:creationId xmlns:a16="http://schemas.microsoft.com/office/drawing/2014/main" id="{8D1B2EF7-C332-4506-8A7F-9FEA541B7417}"/>
              </a:ext>
            </a:extLst>
          </p:cNvPr>
          <p:cNvSpPr txBox="1"/>
          <p:nvPr/>
        </p:nvSpPr>
        <p:spPr>
          <a:xfrm>
            <a:off x="381953" y="4546639"/>
            <a:ext cx="5320106" cy="2010807"/>
          </a:xfrm>
          <a:prstGeom prst="rect">
            <a:avLst/>
          </a:prstGeom>
          <a:noFill/>
        </p:spPr>
        <p:txBody>
          <a:bodyPr wrap="square" rtlCol="0">
            <a:spAutoFit/>
          </a:bodyPr>
          <a:lstStyle/>
          <a:p>
            <a:pPr marL="342900" indent="-342900">
              <a:lnSpc>
                <a:spcPct val="90000"/>
              </a:lnSpc>
              <a:spcBef>
                <a:spcPts val="1000"/>
              </a:spcBef>
              <a:buFont typeface="Arial" panose="020B0604020202020204" pitchFamily="34" charset="0"/>
              <a:buChar char="•"/>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2000" dirty="0">
                <a:latin typeface="Times New Roman" panose="02020603050405020304" pitchFamily="18" charset="0"/>
                <a:cs typeface="Times New Roman" panose="02020603050405020304" pitchFamily="18" charset="0"/>
              </a:rPr>
              <a:t>raining weights ex situ on a computer model of the system</a:t>
            </a:r>
          </a:p>
          <a:p>
            <a:pPr marL="342900" indent="-342900">
              <a:lnSpc>
                <a:spcPct val="90000"/>
              </a:lnSpc>
              <a:spcBef>
                <a:spcPts val="1000"/>
              </a:spcBef>
              <a:buFont typeface="Arial" panose="020B0604020202020204" pitchFamily="34" charset="0"/>
              <a:buChar char="•"/>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cr</a:t>
            </a:r>
            <a:r>
              <a:rPr lang="en-US" altLang="zh-CN" sz="2000" dirty="0">
                <a:latin typeface="Times New Roman" panose="02020603050405020304" pitchFamily="18" charset="0"/>
                <a:cs typeface="Times New Roman" panose="02020603050405020304" pitchFamily="18" charset="0"/>
              </a:rPr>
              <a:t>eating final weights in the physical device using an idealized model that relates the matrix elements to the phase shifters</a:t>
            </a:r>
          </a:p>
          <a:p>
            <a:pPr marL="342900" indent="-342900">
              <a:lnSpc>
                <a:spcPct val="90000"/>
              </a:lnSpc>
              <a:spcBef>
                <a:spcPts val="1000"/>
              </a:spcBef>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losing the potential advantages(</a:t>
            </a:r>
            <a:r>
              <a:rPr lang="zh-CN" altLang="en-US" sz="2000" dirty="0">
                <a:latin typeface="Times New Roman" panose="02020603050405020304" pitchFamily="18" charset="0"/>
                <a:cs typeface="Times New Roman" panose="02020603050405020304" pitchFamily="18" charset="0"/>
              </a:rPr>
              <a:t>对原文的评价</a:t>
            </a:r>
            <a:r>
              <a:rPr lang="en-US" altLang="zh-CN" sz="2000" dirty="0">
                <a:latin typeface="Times New Roman" panose="02020603050405020304" pitchFamily="18" charset="0"/>
                <a:cs typeface="Times New Roman" panose="02020603050405020304" pitchFamily="18" charset="0"/>
              </a:rPr>
              <a:t>)</a:t>
            </a:r>
            <a:endParaRPr lang="zh-CN" altLang="en-US" sz="2000" dirty="0">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7D7F2598-2415-4DA5-8265-64C5663D846F}"/>
              </a:ext>
            </a:extLst>
          </p:cNvPr>
          <p:cNvSpPr txBox="1"/>
          <p:nvPr/>
        </p:nvSpPr>
        <p:spPr>
          <a:xfrm>
            <a:off x="6096000" y="4962137"/>
            <a:ext cx="5561138" cy="1179810"/>
          </a:xfrm>
          <a:prstGeom prst="rect">
            <a:avLst/>
          </a:prstGeom>
          <a:noFill/>
        </p:spPr>
        <p:txBody>
          <a:bodyPr wrap="none" rtlCol="0">
            <a:spAutoFit/>
          </a:bodyPr>
          <a:lstStyle/>
          <a:p>
            <a:pPr marL="342900" indent="-342900" algn="l">
              <a:lnSpc>
                <a:spcPct val="90000"/>
              </a:lnSpc>
              <a:spcBef>
                <a:spcPts val="1000"/>
              </a:spcBef>
              <a:buFont typeface="Arial" panose="020B0604020202020204" pitchFamily="34" charset="0"/>
              <a:buChar char="•"/>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in situ intensity measurements</a:t>
            </a:r>
          </a:p>
          <a:p>
            <a:pPr marL="342900" indent="-342900">
              <a:lnSpc>
                <a:spcPct val="90000"/>
              </a:lnSpc>
              <a:spcBef>
                <a:spcPts val="1000"/>
              </a:spcBef>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Additional components:</a:t>
            </a:r>
          </a:p>
          <a:p>
            <a:pPr marL="342900" indent="-342900">
              <a:lnSpc>
                <a:spcPct val="90000"/>
              </a:lnSpc>
              <a:spcBef>
                <a:spcPts val="1000"/>
              </a:spcBef>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physically implementing adjoint variable method</a:t>
            </a:r>
          </a:p>
        </p:txBody>
      </p:sp>
    </p:spTree>
    <p:extLst>
      <p:ext uri="{BB962C8B-B14F-4D97-AF65-F5344CB8AC3E}">
        <p14:creationId xmlns:p14="http://schemas.microsoft.com/office/powerpoint/2010/main" val="463904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FBB9091-6293-406C-A1A4-529C5D671284}"/>
              </a:ext>
            </a:extLst>
          </p:cNvPr>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ANN</a:t>
            </a:r>
            <a:r>
              <a:rPr lang="zh-CN" altLang="en-US" dirty="0">
                <a:latin typeface="Times New Roman" panose="02020603050405020304" pitchFamily="18" charset="0"/>
                <a:cs typeface="Times New Roman" panose="02020603050405020304" pitchFamily="18" charset="0"/>
              </a:rPr>
              <a:t>的实现</a:t>
            </a:r>
            <a:endParaRPr lang="en-US" altLang="zh-CN" dirty="0">
              <a:latin typeface="Times New Roman" panose="02020603050405020304" pitchFamily="18" charset="0"/>
              <a:cs typeface="Times New Roman" panose="02020603050405020304" pitchFamily="18" charset="0"/>
            </a:endParaRPr>
          </a:p>
          <a:p>
            <a:pPr lvl="1"/>
            <a:r>
              <a:rPr lang="en-US" altLang="zh-CN" dirty="0">
                <a:latin typeface="Times New Roman" panose="02020603050405020304" pitchFamily="18" charset="0"/>
                <a:cs typeface="Times New Roman" panose="02020603050405020304" pitchFamily="18" charset="0"/>
              </a:rPr>
              <a:t>input vector ---&gt; output vector via matrices</a:t>
            </a:r>
          </a:p>
          <a:p>
            <a:pPr lvl="1"/>
            <a:r>
              <a:rPr lang="en-US" altLang="zh-CN" dirty="0">
                <a:latin typeface="Times New Roman" panose="02020603050405020304" pitchFamily="18" charset="0"/>
                <a:cs typeface="Times New Roman" panose="02020603050405020304" pitchFamily="18" charset="0"/>
              </a:rPr>
              <a:t>tuning matrix elements (weights) for minimized cost function</a:t>
            </a:r>
          </a:p>
          <a:p>
            <a:pPr lvl="1"/>
            <a:r>
              <a:rPr lang="en-US" altLang="zh-CN" dirty="0">
                <a:latin typeface="Times New Roman" panose="02020603050405020304" pitchFamily="18" charset="0"/>
                <a:cs typeface="Times New Roman" panose="02020603050405020304" pitchFamily="18" charset="0"/>
              </a:rPr>
              <a:t>tuning is implemented by “backpropagation algorithm”</a:t>
            </a:r>
          </a:p>
          <a:p>
            <a:pPr lvl="1"/>
            <a:r>
              <a:rPr lang="en-US" altLang="zh-CN" dirty="0">
                <a:latin typeface="Times New Roman" panose="02020603050405020304" pitchFamily="18" charset="0"/>
                <a:cs typeface="Times New Roman" panose="02020603050405020304" pitchFamily="18" charset="0"/>
              </a:rPr>
              <a:t>utilizing the chain rule from the output layer to the input layer</a:t>
            </a:r>
          </a:p>
          <a:p>
            <a:pPr lvl="1"/>
            <a:endParaRPr lang="en-US" altLang="zh-CN" dirty="0">
              <a:latin typeface="Times New Roman" panose="02020603050405020304" pitchFamily="18" charset="0"/>
              <a:cs typeface="Times New Roman" panose="02020603050405020304" pitchFamily="18" charset="0"/>
            </a:endParaRPr>
          </a:p>
          <a:p>
            <a:r>
              <a:rPr lang="zh-CN" altLang="en-US" dirty="0"/>
              <a:t>对原文献的评价：</a:t>
            </a:r>
            <a:endParaRPr lang="en-US" altLang="zh-CN" dirty="0"/>
          </a:p>
          <a:p>
            <a:pPr lvl="1"/>
            <a:r>
              <a:rPr lang="en-US" altLang="zh-CN" dirty="0">
                <a:latin typeface="Times New Roman" panose="02020603050405020304" pitchFamily="18" charset="0"/>
                <a:cs typeface="Times New Roman" panose="02020603050405020304" pitchFamily="18" charset="0"/>
              </a:rPr>
              <a:t>the training of the phase-shifter settings for this system was performed using a model implemented on a standard computer, which does not take into account experimental errors, and furthermore loses all the potential advantages in time and energy of the photonic implementation.</a:t>
            </a:r>
          </a:p>
          <a:p>
            <a:pPr lvl="1"/>
            <a:endParaRPr lang="en-US" altLang="zh-CN" dirty="0">
              <a:latin typeface="Times New Roman" panose="02020603050405020304" pitchFamily="18" charset="0"/>
              <a:cs typeface="Times New Roman" panose="02020603050405020304" pitchFamily="18" charset="0"/>
            </a:endParaRPr>
          </a:p>
          <a:p>
            <a:r>
              <a:rPr lang="zh-CN" altLang="en-US" dirty="0"/>
              <a:t>改进：</a:t>
            </a:r>
            <a:endParaRPr lang="en-US" altLang="zh-CN" dirty="0"/>
          </a:p>
          <a:p>
            <a:pPr lvl="1"/>
            <a:r>
              <a:rPr lang="en-US" altLang="zh-CN" dirty="0">
                <a:latin typeface="Times New Roman" panose="02020603050405020304" pitchFamily="18" charset="0"/>
                <a:cs typeface="Times New Roman" panose="02020603050405020304" pitchFamily="18" charset="0"/>
              </a:rPr>
              <a:t>The only additional component that is required is a means to measure the light intensity in the vicinity of each of the tunable phase shifters.</a:t>
            </a:r>
          </a:p>
          <a:p>
            <a:endParaRPr lang="zh-CN" altLang="en-US" dirty="0"/>
          </a:p>
        </p:txBody>
      </p:sp>
    </p:spTree>
    <p:extLst>
      <p:ext uri="{BB962C8B-B14F-4D97-AF65-F5344CB8AC3E}">
        <p14:creationId xmlns:p14="http://schemas.microsoft.com/office/powerpoint/2010/main" val="359104510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lgn="l">
          <a:lnSpc>
            <a:spcPct val="90000"/>
          </a:lnSpc>
          <a:spcBef>
            <a:spcPts val="1000"/>
          </a:spcBef>
          <a:defRPr sz="2800" dirty="0" smtClean="0">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2061</TotalTime>
  <Words>1876</Words>
  <Application>Microsoft Office PowerPoint</Application>
  <PresentationFormat>宽屏</PresentationFormat>
  <Paragraphs>185</Paragraphs>
  <Slides>32</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32</vt:i4>
      </vt:variant>
    </vt:vector>
  </HeadingPairs>
  <TitlesOfParts>
    <vt:vector size="39" baseType="lpstr">
      <vt:lpstr>Microsoft YaHei UI</vt:lpstr>
      <vt:lpstr>等线</vt:lpstr>
      <vt:lpstr>微软雅黑</vt:lpstr>
      <vt:lpstr>Arial</vt:lpstr>
      <vt:lpstr>Cambria Math</vt:lpstr>
      <vt:lpstr>Times New Roman</vt:lpstr>
      <vt:lpstr>Office 主题​​</vt:lpstr>
      <vt:lpstr>调研： 硅光芯片深度学习</vt:lpstr>
      <vt:lpstr>Shanhui Fan</vt:lpstr>
      <vt:lpstr>Zongfu Yu</vt:lpstr>
      <vt:lpstr>Yichen Shen</vt:lpstr>
      <vt:lpstr>Nicholas C. Harris</vt:lpstr>
      <vt:lpstr>Dirk Englund</vt:lpstr>
      <vt:lpstr>Marin Soljacic</vt:lpstr>
      <vt:lpstr>In situ backpropagation and gradient measurement</vt:lpstr>
      <vt:lpstr>PowerPoint 演示文稿</vt:lpstr>
      <vt:lpstr>步骤</vt:lpstr>
      <vt:lpstr>Restriction and Result</vt:lpstr>
      <vt:lpstr>Linear programmable nanophotonic processors</vt:lpstr>
      <vt:lpstr>PowerPoint 演示文稿</vt:lpstr>
      <vt:lpstr>Large-Scale Optical Neural Networks Based on Photoelectric Multiplication</vt:lpstr>
      <vt:lpstr>PowerPoint 演示文稿</vt:lpstr>
      <vt:lpstr>Results</vt:lpstr>
      <vt:lpstr>On-Chip Optical Convolutional Neural Networks</vt:lpstr>
      <vt:lpstr>PowerPoint 演示文稿</vt:lpstr>
      <vt:lpstr>PowerPoint 演示文稿</vt:lpstr>
      <vt:lpstr>PowerPoint 演示文稿</vt:lpstr>
      <vt:lpstr>Quantum optical neural networks (Dirk Englund)</vt:lpstr>
      <vt:lpstr>Trace-free counterfactual communication with a nanophotonic processor</vt:lpstr>
      <vt:lpstr>Variational Quantum Unsampling on a Programmable Nanophotonic Processor</vt:lpstr>
      <vt:lpstr>问题：</vt:lpstr>
      <vt:lpstr>电路中精度</vt:lpstr>
      <vt:lpstr>光路中精度</vt:lpstr>
      <vt:lpstr>Split ratio</vt:lpstr>
      <vt:lpstr>MZI的排列方式</vt:lpstr>
      <vt:lpstr>Losses</vt:lpstr>
      <vt:lpstr>问题：</vt:lpstr>
      <vt:lpstr>Axicon lenses </vt:lpstr>
      <vt:lpstr>Deep seated negative axicon (DSNA) probe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整理： 已有LSFM图像处理方案</dc:title>
  <dc:creator>dada</dc:creator>
  <cp:lastModifiedBy>畅 星兆</cp:lastModifiedBy>
  <cp:revision>97</cp:revision>
  <dcterms:created xsi:type="dcterms:W3CDTF">2019-04-05T05:48:18Z</dcterms:created>
  <dcterms:modified xsi:type="dcterms:W3CDTF">2019-09-25T06:32:42Z</dcterms:modified>
</cp:coreProperties>
</file>