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D611383-9163-4817-8403-22E5F049699E}" type="datetimeFigureOut">
              <a:rPr lang="en-SG" smtClean="0"/>
              <a:t>2/7/2020</a:t>
            </a:fld>
            <a:endParaRPr lang="en-SG"/>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SG"/>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38A24C1-2418-41B6-8208-1204F6882A0F}" type="slidenum">
              <a:rPr lang="en-SG" smtClean="0"/>
              <a:t>‹#›</a:t>
            </a:fld>
            <a:endParaRPr lang="en-SG"/>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1882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611383-9163-4817-8403-22E5F049699E}" type="datetimeFigureOut">
              <a:rPr lang="en-SG" smtClean="0"/>
              <a:t>2/7/2020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8A24C1-2418-41B6-8208-1204F6882A0F}" type="slidenum">
              <a:rPr lang="en-SG" smtClean="0"/>
              <a:t>‹#›</a:t>
            </a:fld>
            <a:endParaRPr lang="en-SG"/>
          </a:p>
        </p:txBody>
      </p:sp>
    </p:spTree>
    <p:extLst>
      <p:ext uri="{BB962C8B-B14F-4D97-AF65-F5344CB8AC3E}">
        <p14:creationId xmlns:p14="http://schemas.microsoft.com/office/powerpoint/2010/main" val="416346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611383-9163-4817-8403-22E5F049699E}" type="datetimeFigureOut">
              <a:rPr lang="en-SG" smtClean="0"/>
              <a:t>2/7/2020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8A24C1-2418-41B6-8208-1204F6882A0F}" type="slidenum">
              <a:rPr lang="en-SG" smtClean="0"/>
              <a:t>‹#›</a:t>
            </a:fld>
            <a:endParaRPr lang="en-SG"/>
          </a:p>
        </p:txBody>
      </p:sp>
    </p:spTree>
    <p:extLst>
      <p:ext uri="{BB962C8B-B14F-4D97-AF65-F5344CB8AC3E}">
        <p14:creationId xmlns:p14="http://schemas.microsoft.com/office/powerpoint/2010/main" val="28976788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611383-9163-4817-8403-22E5F049699E}" type="datetimeFigureOut">
              <a:rPr lang="en-SG" smtClean="0"/>
              <a:t>2/7/2020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8A24C1-2418-41B6-8208-1204F6882A0F}" type="slidenum">
              <a:rPr lang="en-SG" smtClean="0"/>
              <a:t>‹#›</a:t>
            </a:fld>
            <a:endParaRPr lang="en-SG"/>
          </a:p>
        </p:txBody>
      </p:sp>
    </p:spTree>
    <p:extLst>
      <p:ext uri="{BB962C8B-B14F-4D97-AF65-F5344CB8AC3E}">
        <p14:creationId xmlns:p14="http://schemas.microsoft.com/office/powerpoint/2010/main" val="162162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1383-9163-4817-8403-22E5F049699E}" type="datetimeFigureOut">
              <a:rPr lang="en-SG" smtClean="0"/>
              <a:t>2/7/2020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38A24C1-2418-41B6-8208-1204F6882A0F}" type="slidenum">
              <a:rPr lang="en-SG" smtClean="0"/>
              <a:t>‹#›</a:t>
            </a:fld>
            <a:endParaRPr lang="en-SG"/>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93208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611383-9163-4817-8403-22E5F049699E}" type="datetimeFigureOut">
              <a:rPr lang="en-SG" smtClean="0"/>
              <a:t>2/7/2020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8A24C1-2418-41B6-8208-1204F6882A0F}" type="slidenum">
              <a:rPr lang="en-SG" smtClean="0"/>
              <a:t>‹#›</a:t>
            </a:fld>
            <a:endParaRPr lang="en-SG"/>
          </a:p>
        </p:txBody>
      </p:sp>
    </p:spTree>
    <p:extLst>
      <p:ext uri="{BB962C8B-B14F-4D97-AF65-F5344CB8AC3E}">
        <p14:creationId xmlns:p14="http://schemas.microsoft.com/office/powerpoint/2010/main" val="301686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611383-9163-4817-8403-22E5F049699E}" type="datetimeFigureOut">
              <a:rPr lang="en-SG" smtClean="0"/>
              <a:t>2/7/2020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38A24C1-2418-41B6-8208-1204F6882A0F}" type="slidenum">
              <a:rPr lang="en-SG" smtClean="0"/>
              <a:t>‹#›</a:t>
            </a:fld>
            <a:endParaRPr lang="en-SG"/>
          </a:p>
        </p:txBody>
      </p:sp>
    </p:spTree>
    <p:extLst>
      <p:ext uri="{BB962C8B-B14F-4D97-AF65-F5344CB8AC3E}">
        <p14:creationId xmlns:p14="http://schemas.microsoft.com/office/powerpoint/2010/main" val="4287883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611383-9163-4817-8403-22E5F049699E}" type="datetimeFigureOut">
              <a:rPr lang="en-SG" smtClean="0"/>
              <a:t>2/7/2020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38A24C1-2418-41B6-8208-1204F6882A0F}" type="slidenum">
              <a:rPr lang="en-SG" smtClean="0"/>
              <a:t>‹#›</a:t>
            </a:fld>
            <a:endParaRPr lang="en-SG"/>
          </a:p>
        </p:txBody>
      </p:sp>
    </p:spTree>
    <p:extLst>
      <p:ext uri="{BB962C8B-B14F-4D97-AF65-F5344CB8AC3E}">
        <p14:creationId xmlns:p14="http://schemas.microsoft.com/office/powerpoint/2010/main" val="369565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1383-9163-4817-8403-22E5F049699E}" type="datetimeFigureOut">
              <a:rPr lang="en-SG" smtClean="0"/>
              <a:t>2/7/2020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38A24C1-2418-41B6-8208-1204F6882A0F}" type="slidenum">
              <a:rPr lang="en-SG" smtClean="0"/>
              <a:t>‹#›</a:t>
            </a:fld>
            <a:endParaRPr lang="en-SG"/>
          </a:p>
        </p:txBody>
      </p:sp>
    </p:spTree>
    <p:extLst>
      <p:ext uri="{BB962C8B-B14F-4D97-AF65-F5344CB8AC3E}">
        <p14:creationId xmlns:p14="http://schemas.microsoft.com/office/powerpoint/2010/main" val="133326707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1383-9163-4817-8403-22E5F049699E}" type="datetimeFigureOut">
              <a:rPr lang="en-SG" smtClean="0"/>
              <a:t>2/7/2020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8A24C1-2418-41B6-8208-1204F6882A0F}" type="slidenum">
              <a:rPr lang="en-SG" smtClean="0"/>
              <a:t>‹#›</a:t>
            </a:fld>
            <a:endParaRPr lang="en-SG"/>
          </a:p>
        </p:txBody>
      </p:sp>
    </p:spTree>
    <p:extLst>
      <p:ext uri="{BB962C8B-B14F-4D97-AF65-F5344CB8AC3E}">
        <p14:creationId xmlns:p14="http://schemas.microsoft.com/office/powerpoint/2010/main" val="7099300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1383-9163-4817-8403-22E5F049699E}" type="datetimeFigureOut">
              <a:rPr lang="en-SG" smtClean="0"/>
              <a:t>2/7/2020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38A24C1-2418-41B6-8208-1204F6882A0F}" type="slidenum">
              <a:rPr lang="en-SG" smtClean="0"/>
              <a:t>‹#›</a:t>
            </a:fld>
            <a:endParaRPr lang="en-SG"/>
          </a:p>
        </p:txBody>
      </p:sp>
    </p:spTree>
    <p:extLst>
      <p:ext uri="{BB962C8B-B14F-4D97-AF65-F5344CB8AC3E}">
        <p14:creationId xmlns:p14="http://schemas.microsoft.com/office/powerpoint/2010/main" val="337021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D611383-9163-4817-8403-22E5F049699E}" type="datetimeFigureOut">
              <a:rPr lang="en-SG" smtClean="0"/>
              <a:t>2/7/2020</a:t>
            </a:fld>
            <a:endParaRPr lang="en-SG"/>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SG"/>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38A24C1-2418-41B6-8208-1204F6882A0F}" type="slidenum">
              <a:rPr lang="en-SG" smtClean="0"/>
              <a:t>‹#›</a:t>
            </a:fld>
            <a:endParaRPr lang="en-SG"/>
          </a:p>
        </p:txBody>
      </p:sp>
    </p:spTree>
    <p:extLst>
      <p:ext uri="{BB962C8B-B14F-4D97-AF65-F5344CB8AC3E}">
        <p14:creationId xmlns:p14="http://schemas.microsoft.com/office/powerpoint/2010/main" val="3628747512"/>
      </p:ext>
    </p:extLst>
  </p:cSld>
  <p:clrMap bg1="lt1" tx1="dk1" bg2="lt2" tx2="dk2" accent1="accent1" accent2="accent2" accent3="accent3" accent4="accent4" accent5="accent5" accent6="accent6" hlink="hlink" folHlink="folHlink"/>
  <p:sldLayoutIdLst>
    <p:sldLayoutId id="2147484299" r:id="rId1"/>
    <p:sldLayoutId id="2147484300" r:id="rId2"/>
    <p:sldLayoutId id="2147484301" r:id="rId3"/>
    <p:sldLayoutId id="2147484302" r:id="rId4"/>
    <p:sldLayoutId id="2147484303" r:id="rId5"/>
    <p:sldLayoutId id="2147484304" r:id="rId6"/>
    <p:sldLayoutId id="2147484305" r:id="rId7"/>
    <p:sldLayoutId id="2147484306" r:id="rId8"/>
    <p:sldLayoutId id="2147484307" r:id="rId9"/>
    <p:sldLayoutId id="2147484308" r:id="rId10"/>
    <p:sldLayoutId id="214748430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750C-0F1E-4B17-9D1B-C70673AD6431}"/>
              </a:ext>
            </a:extLst>
          </p:cNvPr>
          <p:cNvSpPr>
            <a:spLocks noGrp="1"/>
          </p:cNvSpPr>
          <p:nvPr>
            <p:ph type="ctrTitle"/>
          </p:nvPr>
        </p:nvSpPr>
        <p:spPr/>
        <p:txBody>
          <a:bodyPr>
            <a:normAutofit/>
          </a:bodyPr>
          <a:lstStyle/>
          <a:p>
            <a:r>
              <a:rPr lang="en-SG" sz="4000" dirty="0"/>
              <a:t>Predicting best location for new café in Singapore</a:t>
            </a:r>
          </a:p>
        </p:txBody>
      </p:sp>
    </p:spTree>
    <p:extLst>
      <p:ext uri="{BB962C8B-B14F-4D97-AF65-F5344CB8AC3E}">
        <p14:creationId xmlns:p14="http://schemas.microsoft.com/office/powerpoint/2010/main" val="3539716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E40F-1A20-4AE6-B3E1-E5347B1D2747}"/>
              </a:ext>
            </a:extLst>
          </p:cNvPr>
          <p:cNvSpPr>
            <a:spLocks noGrp="1"/>
          </p:cNvSpPr>
          <p:nvPr>
            <p:ph type="title"/>
          </p:nvPr>
        </p:nvSpPr>
        <p:spPr/>
        <p:txBody>
          <a:bodyPr/>
          <a:lstStyle/>
          <a:p>
            <a:r>
              <a:rPr lang="en-SG" dirty="0">
                <a:solidFill>
                  <a:schemeClr val="accent6">
                    <a:lumMod val="75000"/>
                  </a:schemeClr>
                </a:solidFill>
              </a:rPr>
              <a:t>Conclusion</a:t>
            </a:r>
          </a:p>
        </p:txBody>
      </p:sp>
      <p:sp>
        <p:nvSpPr>
          <p:cNvPr id="3" name="Content Placeholder 2">
            <a:extLst>
              <a:ext uri="{FF2B5EF4-FFF2-40B4-BE49-F238E27FC236}">
                <a16:creationId xmlns:a16="http://schemas.microsoft.com/office/drawing/2014/main" id="{DDF854CA-598B-4C73-8663-CF3B3800A042}"/>
              </a:ext>
            </a:extLst>
          </p:cNvPr>
          <p:cNvSpPr>
            <a:spLocks noGrp="1"/>
          </p:cNvSpPr>
          <p:nvPr>
            <p:ph idx="1"/>
          </p:nvPr>
        </p:nvSpPr>
        <p:spPr/>
        <p:txBody>
          <a:bodyPr/>
          <a:lstStyle/>
          <a:p>
            <a:r>
              <a:rPr lang="en-SG" dirty="0">
                <a:solidFill>
                  <a:schemeClr val="tx1"/>
                </a:solidFill>
              </a:rPr>
              <a:t>For an area with no competition, Bukit Merah would be ideal with a population density of 11,000 per square kilometre</a:t>
            </a:r>
          </a:p>
          <a:p>
            <a:r>
              <a:rPr lang="en-SG" dirty="0">
                <a:solidFill>
                  <a:schemeClr val="tx1"/>
                </a:solidFill>
              </a:rPr>
              <a:t>If a small amount of competition is acceptable, Chua Chu Kang would be the most ideal.</a:t>
            </a:r>
          </a:p>
          <a:p>
            <a:r>
              <a:rPr lang="en-SG" dirty="0">
                <a:solidFill>
                  <a:schemeClr val="tx1"/>
                </a:solidFill>
              </a:rPr>
              <a:t>Going forward more ideal data can be collected such as venue earnings, venue patronage and foot traffic can be obtained to make comparisons more accurate and realistic. Moreover, additional locations can be explored within each planning area to provide a more comprehensive comparison.</a:t>
            </a:r>
          </a:p>
        </p:txBody>
      </p:sp>
    </p:spTree>
    <p:extLst>
      <p:ext uri="{BB962C8B-B14F-4D97-AF65-F5344CB8AC3E}">
        <p14:creationId xmlns:p14="http://schemas.microsoft.com/office/powerpoint/2010/main" val="1247909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8D3E-0EB4-4BCD-B238-6E68710A9094}"/>
              </a:ext>
            </a:extLst>
          </p:cNvPr>
          <p:cNvSpPr>
            <a:spLocks noGrp="1"/>
          </p:cNvSpPr>
          <p:nvPr>
            <p:ph type="title"/>
          </p:nvPr>
        </p:nvSpPr>
        <p:spPr/>
        <p:txBody>
          <a:bodyPr/>
          <a:lstStyle/>
          <a:p>
            <a:r>
              <a:rPr lang="en-SG" dirty="0">
                <a:solidFill>
                  <a:schemeClr val="accent6">
                    <a:lumMod val="75000"/>
                  </a:schemeClr>
                </a:solidFill>
              </a:rPr>
              <a:t>Problem</a:t>
            </a:r>
          </a:p>
        </p:txBody>
      </p:sp>
      <p:sp>
        <p:nvSpPr>
          <p:cNvPr id="3" name="Content Placeholder 2">
            <a:extLst>
              <a:ext uri="{FF2B5EF4-FFF2-40B4-BE49-F238E27FC236}">
                <a16:creationId xmlns:a16="http://schemas.microsoft.com/office/drawing/2014/main" id="{A2F5CAD0-F1C8-4068-8E60-0190F2CA6394}"/>
              </a:ext>
            </a:extLst>
          </p:cNvPr>
          <p:cNvSpPr>
            <a:spLocks noGrp="1"/>
          </p:cNvSpPr>
          <p:nvPr>
            <p:ph idx="1"/>
          </p:nvPr>
        </p:nvSpPr>
        <p:spPr/>
        <p:txBody>
          <a:bodyPr/>
          <a:lstStyle/>
          <a:p>
            <a:r>
              <a:rPr lang="en-SG" dirty="0">
                <a:solidFill>
                  <a:schemeClr val="tx1"/>
                </a:solidFill>
              </a:rPr>
              <a:t>Success of new café chains depends greatly on the location which determines number of potential customers in the area as well as the amount and level of competition in the area</a:t>
            </a:r>
          </a:p>
          <a:p>
            <a:r>
              <a:rPr lang="en-SG" dirty="0">
                <a:solidFill>
                  <a:schemeClr val="tx1"/>
                </a:solidFill>
              </a:rPr>
              <a:t>This study will help owners to understand the level of risk in terms of competition that would be associated with the potential gain in number of customers in each planning area</a:t>
            </a:r>
          </a:p>
          <a:p>
            <a:endParaRPr lang="en-SG" dirty="0"/>
          </a:p>
        </p:txBody>
      </p:sp>
    </p:spTree>
    <p:extLst>
      <p:ext uri="{BB962C8B-B14F-4D97-AF65-F5344CB8AC3E}">
        <p14:creationId xmlns:p14="http://schemas.microsoft.com/office/powerpoint/2010/main" val="3252120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62E2-06F6-418D-A536-5C92E6448444}"/>
              </a:ext>
            </a:extLst>
          </p:cNvPr>
          <p:cNvSpPr>
            <a:spLocks noGrp="1"/>
          </p:cNvSpPr>
          <p:nvPr>
            <p:ph type="title"/>
          </p:nvPr>
        </p:nvSpPr>
        <p:spPr/>
        <p:txBody>
          <a:bodyPr/>
          <a:lstStyle/>
          <a:p>
            <a:r>
              <a:rPr lang="en-SG" dirty="0">
                <a:solidFill>
                  <a:schemeClr val="accent6">
                    <a:lumMod val="75000"/>
                  </a:schemeClr>
                </a:solidFill>
              </a:rPr>
              <a:t>Data Acquisition and cleaning</a:t>
            </a:r>
          </a:p>
        </p:txBody>
      </p:sp>
      <p:sp>
        <p:nvSpPr>
          <p:cNvPr id="3" name="Content Placeholder 2">
            <a:extLst>
              <a:ext uri="{FF2B5EF4-FFF2-40B4-BE49-F238E27FC236}">
                <a16:creationId xmlns:a16="http://schemas.microsoft.com/office/drawing/2014/main" id="{3AD74FF0-BC49-436F-B117-B4A999386253}"/>
              </a:ext>
            </a:extLst>
          </p:cNvPr>
          <p:cNvSpPr>
            <a:spLocks noGrp="1"/>
          </p:cNvSpPr>
          <p:nvPr>
            <p:ph idx="1"/>
          </p:nvPr>
        </p:nvSpPr>
        <p:spPr/>
        <p:txBody>
          <a:bodyPr/>
          <a:lstStyle/>
          <a:p>
            <a:r>
              <a:rPr lang="en-SG" dirty="0">
                <a:solidFill>
                  <a:schemeClr val="tx1"/>
                </a:solidFill>
              </a:rPr>
              <a:t>Data of planning areas from Wikipedia, referenced from the Department of Statistics Singapore in 2018.</a:t>
            </a:r>
          </a:p>
          <a:p>
            <a:r>
              <a:rPr lang="en-SG" dirty="0">
                <a:solidFill>
                  <a:schemeClr val="tx1"/>
                </a:solidFill>
              </a:rPr>
              <a:t>Venue locations, likes, ratings and category from Foursquare dataset using it’s API</a:t>
            </a:r>
          </a:p>
          <a:p>
            <a:r>
              <a:rPr lang="en-SG" dirty="0">
                <a:solidFill>
                  <a:schemeClr val="tx1"/>
                </a:solidFill>
              </a:rPr>
              <a:t>Features such as translated names, area size and region were dropped</a:t>
            </a:r>
          </a:p>
          <a:p>
            <a:r>
              <a:rPr lang="en-SG" dirty="0">
                <a:solidFill>
                  <a:schemeClr val="tx1"/>
                </a:solidFill>
              </a:rPr>
              <a:t>Cleaned data contained 8 Features</a:t>
            </a:r>
          </a:p>
        </p:txBody>
      </p:sp>
    </p:spTree>
    <p:extLst>
      <p:ext uri="{BB962C8B-B14F-4D97-AF65-F5344CB8AC3E}">
        <p14:creationId xmlns:p14="http://schemas.microsoft.com/office/powerpoint/2010/main" val="1392513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80DF-8A60-479A-9B06-C01661E596E4}"/>
              </a:ext>
            </a:extLst>
          </p:cNvPr>
          <p:cNvSpPr>
            <a:spLocks noGrp="1"/>
          </p:cNvSpPr>
          <p:nvPr>
            <p:ph type="title"/>
          </p:nvPr>
        </p:nvSpPr>
        <p:spPr/>
        <p:txBody>
          <a:bodyPr/>
          <a:lstStyle/>
          <a:p>
            <a:r>
              <a:rPr lang="en-SG" dirty="0">
                <a:solidFill>
                  <a:schemeClr val="accent6">
                    <a:lumMod val="75000"/>
                  </a:schemeClr>
                </a:solidFill>
              </a:rPr>
              <a:t>Population density of planning areas</a:t>
            </a:r>
          </a:p>
        </p:txBody>
      </p:sp>
      <p:pic>
        <p:nvPicPr>
          <p:cNvPr id="1026" name="Picture 2">
            <a:extLst>
              <a:ext uri="{FF2B5EF4-FFF2-40B4-BE49-F238E27FC236}">
                <a16:creationId xmlns:a16="http://schemas.microsoft.com/office/drawing/2014/main" id="{78A6CD0E-3AAA-424C-9D4F-008A806872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5663" y="1714034"/>
            <a:ext cx="7550194" cy="4873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05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3C04C-F350-4A05-B8FE-FEF7593968EE}"/>
              </a:ext>
            </a:extLst>
          </p:cNvPr>
          <p:cNvSpPr>
            <a:spLocks noGrp="1"/>
          </p:cNvSpPr>
          <p:nvPr>
            <p:ph type="title"/>
          </p:nvPr>
        </p:nvSpPr>
        <p:spPr/>
        <p:txBody>
          <a:bodyPr/>
          <a:lstStyle/>
          <a:p>
            <a:r>
              <a:rPr lang="en-SG" dirty="0">
                <a:solidFill>
                  <a:schemeClr val="accent6">
                    <a:lumMod val="75000"/>
                  </a:schemeClr>
                </a:solidFill>
              </a:rPr>
              <a:t>Similar Venue count in each area</a:t>
            </a:r>
          </a:p>
        </p:txBody>
      </p:sp>
      <p:pic>
        <p:nvPicPr>
          <p:cNvPr id="2050" name="Picture 2">
            <a:extLst>
              <a:ext uri="{FF2B5EF4-FFF2-40B4-BE49-F238E27FC236}">
                <a16:creationId xmlns:a16="http://schemas.microsoft.com/office/drawing/2014/main" id="{11BD2BC0-C862-44B3-AC08-247F6F3E3C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9037" y="1965960"/>
            <a:ext cx="8263445" cy="4483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475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F42E-CAEB-46C5-9FCD-3F657C72E871}"/>
              </a:ext>
            </a:extLst>
          </p:cNvPr>
          <p:cNvSpPr>
            <a:spLocks noGrp="1"/>
          </p:cNvSpPr>
          <p:nvPr>
            <p:ph type="title"/>
          </p:nvPr>
        </p:nvSpPr>
        <p:spPr/>
        <p:txBody>
          <a:bodyPr/>
          <a:lstStyle/>
          <a:p>
            <a:r>
              <a:rPr lang="en-SG" dirty="0">
                <a:solidFill>
                  <a:schemeClr val="accent6">
                    <a:lumMod val="75000"/>
                  </a:schemeClr>
                </a:solidFill>
              </a:rPr>
              <a:t>Average likes in each area</a:t>
            </a:r>
          </a:p>
        </p:txBody>
      </p:sp>
      <p:pic>
        <p:nvPicPr>
          <p:cNvPr id="3075" name="Picture 3">
            <a:extLst>
              <a:ext uri="{FF2B5EF4-FFF2-40B4-BE49-F238E27FC236}">
                <a16:creationId xmlns:a16="http://schemas.microsoft.com/office/drawing/2014/main" id="{344C0584-7677-4A40-A4BE-6135D43379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0941" y="1965960"/>
            <a:ext cx="7469886" cy="45851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3A68DB-E66A-431C-B652-2F324368170E}"/>
              </a:ext>
            </a:extLst>
          </p:cNvPr>
          <p:cNvSpPr txBox="1"/>
          <p:nvPr/>
        </p:nvSpPr>
        <p:spPr>
          <a:xfrm>
            <a:off x="8266840" y="2309924"/>
            <a:ext cx="3634649" cy="923330"/>
          </a:xfrm>
          <a:prstGeom prst="rect">
            <a:avLst/>
          </a:prstGeom>
          <a:noFill/>
        </p:spPr>
        <p:txBody>
          <a:bodyPr wrap="none" rtlCol="0">
            <a:spAutoFit/>
          </a:bodyPr>
          <a:lstStyle/>
          <a:p>
            <a:r>
              <a:rPr lang="en-SG" dirty="0"/>
              <a:t>Tanglin has only 1 venue, PS café,</a:t>
            </a:r>
          </a:p>
          <a:p>
            <a:r>
              <a:rPr lang="en-SG" dirty="0"/>
              <a:t>which is very well known resulting </a:t>
            </a:r>
          </a:p>
          <a:p>
            <a:r>
              <a:rPr lang="en-SG" dirty="0"/>
              <a:t>in an unusually high amount of likes</a:t>
            </a:r>
          </a:p>
        </p:txBody>
      </p:sp>
    </p:spTree>
    <p:extLst>
      <p:ext uri="{BB962C8B-B14F-4D97-AF65-F5344CB8AC3E}">
        <p14:creationId xmlns:p14="http://schemas.microsoft.com/office/powerpoint/2010/main" val="92553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DDE91-559F-4BFD-9801-6EF5B1A92731}"/>
              </a:ext>
            </a:extLst>
          </p:cNvPr>
          <p:cNvSpPr>
            <a:spLocks noGrp="1"/>
          </p:cNvSpPr>
          <p:nvPr>
            <p:ph type="title"/>
          </p:nvPr>
        </p:nvSpPr>
        <p:spPr/>
        <p:txBody>
          <a:bodyPr/>
          <a:lstStyle/>
          <a:p>
            <a:r>
              <a:rPr lang="en-SG" dirty="0">
                <a:solidFill>
                  <a:schemeClr val="accent6">
                    <a:lumMod val="75000"/>
                  </a:schemeClr>
                </a:solidFill>
              </a:rPr>
              <a:t>Average likes in each area without Tanglin</a:t>
            </a:r>
          </a:p>
        </p:txBody>
      </p:sp>
      <p:pic>
        <p:nvPicPr>
          <p:cNvPr id="4098" name="Picture 2">
            <a:extLst>
              <a:ext uri="{FF2B5EF4-FFF2-40B4-BE49-F238E27FC236}">
                <a16:creationId xmlns:a16="http://schemas.microsoft.com/office/drawing/2014/main" id="{B731D0D0-510D-4727-AD78-D361BCCE21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2779" y="1757618"/>
            <a:ext cx="9106441" cy="4777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51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0340-E3E5-4E0A-877D-EF1E593F4979}"/>
              </a:ext>
            </a:extLst>
          </p:cNvPr>
          <p:cNvSpPr>
            <a:spLocks noGrp="1"/>
          </p:cNvSpPr>
          <p:nvPr>
            <p:ph type="title"/>
          </p:nvPr>
        </p:nvSpPr>
        <p:spPr/>
        <p:txBody>
          <a:bodyPr/>
          <a:lstStyle/>
          <a:p>
            <a:r>
              <a:rPr lang="en-SG" dirty="0">
                <a:solidFill>
                  <a:schemeClr val="accent6">
                    <a:lumMod val="75000"/>
                  </a:schemeClr>
                </a:solidFill>
              </a:rPr>
              <a:t>Average ratings in each area</a:t>
            </a:r>
          </a:p>
        </p:txBody>
      </p:sp>
      <p:pic>
        <p:nvPicPr>
          <p:cNvPr id="5122" name="Picture 2">
            <a:extLst>
              <a:ext uri="{FF2B5EF4-FFF2-40B4-BE49-F238E27FC236}">
                <a16:creationId xmlns:a16="http://schemas.microsoft.com/office/drawing/2014/main" id="{11F34390-C81E-4AB1-8C5E-915462B7EA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4447" y="1965960"/>
            <a:ext cx="8323105" cy="454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80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804E-3D06-4450-9052-6138542EB260}"/>
              </a:ext>
            </a:extLst>
          </p:cNvPr>
          <p:cNvSpPr>
            <a:spLocks noGrp="1"/>
          </p:cNvSpPr>
          <p:nvPr>
            <p:ph type="title"/>
          </p:nvPr>
        </p:nvSpPr>
        <p:spPr>
          <a:xfrm>
            <a:off x="7558564" y="609600"/>
            <a:ext cx="3912583" cy="1356360"/>
          </a:xfrm>
        </p:spPr>
        <p:txBody>
          <a:bodyPr vert="horz" lIns="91440" tIns="45720" rIns="91440" bIns="45720" rtlCol="0" anchor="ctr">
            <a:normAutofit/>
          </a:bodyPr>
          <a:lstStyle/>
          <a:p>
            <a:r>
              <a:rPr lang="en-US" sz="3200" dirty="0">
                <a:solidFill>
                  <a:schemeClr val="accent6">
                    <a:lumMod val="75000"/>
                  </a:schemeClr>
                </a:solidFill>
              </a:rPr>
              <a:t>Clustering of planning areas</a:t>
            </a:r>
          </a:p>
        </p:txBody>
      </p:sp>
      <p:pic>
        <p:nvPicPr>
          <p:cNvPr id="5" name="Content Placeholder 4">
            <a:extLst>
              <a:ext uri="{FF2B5EF4-FFF2-40B4-BE49-F238E27FC236}">
                <a16:creationId xmlns:a16="http://schemas.microsoft.com/office/drawing/2014/main" id="{DC64F7E9-6170-48BF-87C6-686358B01AB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72064" y="1544039"/>
            <a:ext cx="6045576" cy="3767940"/>
          </a:xfrm>
          <a:prstGeom prst="rect">
            <a:avLst/>
          </a:prstGeom>
        </p:spPr>
      </p:pic>
      <p:sp>
        <p:nvSpPr>
          <p:cNvPr id="6" name="TextBox 5">
            <a:extLst>
              <a:ext uri="{FF2B5EF4-FFF2-40B4-BE49-F238E27FC236}">
                <a16:creationId xmlns:a16="http://schemas.microsoft.com/office/drawing/2014/main" id="{661A3A70-001B-43CE-AB4B-5C451233A4B2}"/>
              </a:ext>
            </a:extLst>
          </p:cNvPr>
          <p:cNvSpPr txBox="1"/>
          <p:nvPr/>
        </p:nvSpPr>
        <p:spPr>
          <a:xfrm>
            <a:off x="7558564" y="2057400"/>
            <a:ext cx="3912583" cy="4038600"/>
          </a:xfrm>
          <a:prstGeom prst="rect">
            <a:avLst/>
          </a:prstGeom>
        </p:spPr>
        <p:txBody>
          <a:bodyPr vert="horz" lIns="91440" tIns="45720" rIns="91440" bIns="45720" rtlCol="0">
            <a:normAutofit/>
          </a:bodyPr>
          <a:lstStyle/>
          <a:p>
            <a:pPr marL="285750" indent="-182880" defTabSz="914400">
              <a:lnSpc>
                <a:spcPct val="90000"/>
              </a:lnSpc>
              <a:spcAft>
                <a:spcPts val="600"/>
              </a:spcAft>
              <a:buClr>
                <a:schemeClr val="accent1"/>
              </a:buClr>
              <a:buSzPct val="80000"/>
              <a:buFont typeface="Corbel" pitchFamily="34" charset="0"/>
              <a:buChar char="•"/>
            </a:pPr>
            <a:r>
              <a:rPr lang="en-US" sz="1600" dirty="0"/>
              <a:t>Areas clustered using K-means algorithm based on the different venue categories nearby its location</a:t>
            </a:r>
          </a:p>
          <a:p>
            <a:pPr indent="-182880" defTabSz="914400">
              <a:lnSpc>
                <a:spcPct val="90000"/>
              </a:lnSpc>
              <a:spcAft>
                <a:spcPts val="600"/>
              </a:spcAft>
              <a:buClr>
                <a:schemeClr val="accent1"/>
              </a:buClr>
              <a:buSzPct val="80000"/>
              <a:buFont typeface="Corbel" pitchFamily="34" charset="0"/>
              <a:buChar char="•"/>
            </a:pPr>
            <a:endParaRPr lang="en-US" sz="1600" dirty="0"/>
          </a:p>
          <a:p>
            <a:pPr marL="285750" indent="-182880" defTabSz="914400">
              <a:lnSpc>
                <a:spcPct val="90000"/>
              </a:lnSpc>
              <a:spcAft>
                <a:spcPts val="600"/>
              </a:spcAft>
              <a:buClr>
                <a:schemeClr val="accent1"/>
              </a:buClr>
              <a:buSzPct val="80000"/>
              <a:buFont typeface="Corbel" pitchFamily="34" charset="0"/>
              <a:buChar char="•"/>
            </a:pPr>
            <a:r>
              <a:rPr lang="en-US" sz="1600" dirty="0"/>
              <a:t>Number of clusters set to 5</a:t>
            </a:r>
          </a:p>
          <a:p>
            <a:pPr marL="285750" indent="-182880" defTabSz="914400">
              <a:lnSpc>
                <a:spcPct val="90000"/>
              </a:lnSpc>
              <a:spcAft>
                <a:spcPts val="600"/>
              </a:spcAft>
              <a:buClr>
                <a:schemeClr val="accent1"/>
              </a:buClr>
              <a:buSzPct val="80000"/>
              <a:buFont typeface="Corbel" pitchFamily="34" charset="0"/>
              <a:buChar char="•"/>
            </a:pPr>
            <a:endParaRPr lang="en-US" sz="1600" dirty="0"/>
          </a:p>
          <a:p>
            <a:pPr marL="285750" indent="-182880" defTabSz="914400">
              <a:lnSpc>
                <a:spcPct val="90000"/>
              </a:lnSpc>
              <a:spcAft>
                <a:spcPts val="600"/>
              </a:spcAft>
              <a:buClr>
                <a:schemeClr val="accent1"/>
              </a:buClr>
              <a:buSzPct val="80000"/>
              <a:buFont typeface="Corbel" pitchFamily="34" charset="0"/>
              <a:buChar char="•"/>
            </a:pPr>
            <a:r>
              <a:rPr lang="en-US" sz="1600" dirty="0"/>
              <a:t>Most planning areas are similar and fall</a:t>
            </a:r>
            <a:br>
              <a:rPr lang="en-US" sz="1600" dirty="0"/>
            </a:br>
            <a:r>
              <a:rPr lang="en-US" sz="1600" dirty="0"/>
              <a:t>into cluster 0</a:t>
            </a:r>
          </a:p>
          <a:p>
            <a:pPr indent="-182880" defTabSz="914400">
              <a:lnSpc>
                <a:spcPct val="90000"/>
              </a:lnSpc>
              <a:spcAft>
                <a:spcPts val="600"/>
              </a:spcAft>
              <a:buClr>
                <a:schemeClr val="accent1"/>
              </a:buClr>
              <a:buSzPct val="80000"/>
              <a:buFont typeface="Corbel" pitchFamily="34" charset="0"/>
              <a:buChar char="•"/>
            </a:pPr>
            <a:endParaRPr lang="en-US" sz="1600" dirty="0">
              <a:solidFill>
                <a:schemeClr val="accent1"/>
              </a:solidFill>
            </a:endParaRPr>
          </a:p>
          <a:p>
            <a:pPr marL="285750" indent="-182880" defTabSz="914400">
              <a:lnSpc>
                <a:spcPct val="90000"/>
              </a:lnSpc>
              <a:spcAft>
                <a:spcPts val="600"/>
              </a:spcAft>
              <a:buClr>
                <a:schemeClr val="accent1"/>
              </a:buClr>
              <a:buSzPct val="80000"/>
              <a:buFont typeface="Corbel" pitchFamily="34" charset="0"/>
              <a:buChar char="•"/>
            </a:pPr>
            <a:endParaRPr lang="en-US" sz="1600" dirty="0">
              <a:solidFill>
                <a:schemeClr val="accent1"/>
              </a:solidFill>
            </a:endParaRPr>
          </a:p>
          <a:p>
            <a:pPr indent="-182880" defTabSz="914400">
              <a:lnSpc>
                <a:spcPct val="90000"/>
              </a:lnSpc>
              <a:spcAft>
                <a:spcPts val="600"/>
              </a:spcAft>
              <a:buClr>
                <a:schemeClr val="accent1"/>
              </a:buClr>
              <a:buSzPct val="80000"/>
              <a:buFont typeface="Corbel" pitchFamily="34" charset="0"/>
              <a:buChar char="•"/>
            </a:pPr>
            <a:endParaRPr lang="en-US" sz="1600" dirty="0">
              <a:solidFill>
                <a:schemeClr val="accent1"/>
              </a:solidFill>
            </a:endParaRPr>
          </a:p>
          <a:p>
            <a:pPr indent="-182880" defTabSz="914400">
              <a:lnSpc>
                <a:spcPct val="90000"/>
              </a:lnSpc>
              <a:spcAft>
                <a:spcPts val="600"/>
              </a:spcAft>
              <a:buClr>
                <a:schemeClr val="accent1"/>
              </a:buClr>
              <a:buSzPct val="80000"/>
              <a:buFont typeface="Corbel" pitchFamily="34" charset="0"/>
              <a:buChar char="•"/>
            </a:pPr>
            <a:endParaRPr lang="en-US" sz="1600" dirty="0">
              <a:solidFill>
                <a:schemeClr val="accent1"/>
              </a:solidFill>
            </a:endParaRPr>
          </a:p>
        </p:txBody>
      </p:sp>
    </p:spTree>
    <p:extLst>
      <p:ext uri="{BB962C8B-B14F-4D97-AF65-F5344CB8AC3E}">
        <p14:creationId xmlns:p14="http://schemas.microsoft.com/office/powerpoint/2010/main" val="675221510"/>
      </p:ext>
    </p:extLst>
  </p:cSld>
  <p:clrMapOvr>
    <a:masterClrMapping/>
  </p:clrMapOvr>
</p:sld>
</file>

<file path=ppt/theme/theme1.xml><?xml version="1.0" encoding="utf-8"?>
<a:theme xmlns:a="http://schemas.openxmlformats.org/drawingml/2006/main" name="Basis">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otalTime>6</TotalTime>
  <Words>295</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Corbel</vt:lpstr>
      <vt:lpstr>Basis</vt:lpstr>
      <vt:lpstr>Predicting best location for new café in Singapore</vt:lpstr>
      <vt:lpstr>Problem</vt:lpstr>
      <vt:lpstr>Data Acquisition and cleaning</vt:lpstr>
      <vt:lpstr>Population density of planning areas</vt:lpstr>
      <vt:lpstr>Similar Venue count in each area</vt:lpstr>
      <vt:lpstr>Average likes in each area</vt:lpstr>
      <vt:lpstr>Average likes in each area without Tanglin</vt:lpstr>
      <vt:lpstr>Average ratings in each area</vt:lpstr>
      <vt:lpstr>Clustering of planning areas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best location for new café in Singapore</dc:title>
  <dc:creator>admin</dc:creator>
  <cp:lastModifiedBy>admin</cp:lastModifiedBy>
  <cp:revision>3</cp:revision>
  <dcterms:created xsi:type="dcterms:W3CDTF">2020-06-30T08:06:48Z</dcterms:created>
  <dcterms:modified xsi:type="dcterms:W3CDTF">2020-07-02T05:17:41Z</dcterms:modified>
</cp:coreProperties>
</file>