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HTTP 1.X</a:t>
            </a:r>
            <a:br>
              <a:rPr lang="en-US" dirty="0"/>
            </a:br>
            <a:br>
              <a:rPr lang="en-US" dirty="0"/>
            </a:br>
            <a:endParaRPr lang="en-US" dirty="0"/>
          </a:p>
        </p:txBody>
      </p:sp>
      <p:sp>
        <p:nvSpPr>
          <p:cNvPr id="3" name="Subtítulo 2"/>
          <p:cNvSpPr>
            <a:spLocks noGrp="1"/>
          </p:cNvSpPr>
          <p:nvPr>
            <p:ph type="subTitle" idx="1"/>
          </p:nvPr>
        </p:nvSpPr>
        <p:spPr/>
        <p:txBody>
          <a:bodyPr>
            <a:normAutofit/>
          </a:bodyPr>
          <a:lstStyle/>
          <a:p>
            <a:r>
              <a:rPr lang="es-ES" dirty="0"/>
              <a:t>ALUMNOS: </a:t>
            </a:r>
            <a:r>
              <a:rPr lang="en-US" i="1" dirty="0"/>
              <a:t>Lucas Confalonieri, Nicolás Costantini y Atilio Rúveda </a:t>
            </a:r>
          </a:p>
          <a:p>
            <a:r>
              <a:rPr lang="en-US" i="1" dirty="0"/>
              <a:t>Profesor Ing. Jose A. Fernandez</a:t>
            </a:r>
            <a:endParaRPr lang="en-US" dirty="0"/>
          </a:p>
          <a:p>
            <a:r>
              <a:rPr lang="es-ES" i="1" dirty="0"/>
              <a:t>Paradigmas y lenguaje de Programación III</a:t>
            </a:r>
            <a:endParaRPr lang="en-US" dirty="0"/>
          </a:p>
        </p:txBody>
      </p:sp>
    </p:spTree>
    <p:extLst>
      <p:ext uri="{BB962C8B-B14F-4D97-AF65-F5344CB8AC3E}">
        <p14:creationId xmlns:p14="http://schemas.microsoft.com/office/powerpoint/2010/main" val="2853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HTTP?</a:t>
            </a:r>
            <a:endParaRPr lang="en-US" dirty="0"/>
          </a:p>
        </p:txBody>
      </p:sp>
      <p:sp>
        <p:nvSpPr>
          <p:cNvPr id="3" name="Marcador de contenido 2"/>
          <p:cNvSpPr>
            <a:spLocks noGrp="1"/>
          </p:cNvSpPr>
          <p:nvPr>
            <p:ph idx="1"/>
          </p:nvPr>
        </p:nvSpPr>
        <p:spPr>
          <a:xfrm>
            <a:off x="1141412" y="1654233"/>
            <a:ext cx="9905999" cy="4136968"/>
          </a:xfrm>
        </p:spPr>
        <p:txBody>
          <a:bodyPr/>
          <a:lstStyle/>
          <a:p>
            <a:pPr algn="just"/>
            <a:r>
              <a:rPr lang="es-ES" dirty="0"/>
              <a:t>HTTP (Hypertext Transfer Protocol) es el protocolo que permite la transferencia de información a través de la web. Fue inventado por Tim Berners-Lee entre los años 1989-1991, HTTP ha visto muchos cambios, manteniendo la mayor parte de su simplicidad y desarrollando su flexibilidad.</a:t>
            </a:r>
            <a:endParaRPr lang="en-US" dirty="0"/>
          </a:p>
        </p:txBody>
      </p:sp>
      <p:pic>
        <p:nvPicPr>
          <p:cNvPr id="1026" name="Picture 2" descr="HTTP - Concepto, para qué sirve y cómo funci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71" y="4015424"/>
            <a:ext cx="4886080" cy="245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2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Invención de la World Wide Web (WWW)</a:t>
            </a:r>
            <a:endParaRPr lang="en-US" dirty="0"/>
          </a:p>
        </p:txBody>
      </p:sp>
      <p:sp>
        <p:nvSpPr>
          <p:cNvPr id="3" name="Marcador de contenido 2"/>
          <p:cNvSpPr>
            <a:spLocks noGrp="1"/>
          </p:cNvSpPr>
          <p:nvPr>
            <p:ph idx="1"/>
          </p:nvPr>
        </p:nvSpPr>
        <p:spPr>
          <a:xfrm>
            <a:off x="1141412" y="1579418"/>
            <a:ext cx="9905999" cy="3682537"/>
          </a:xfrm>
        </p:spPr>
        <p:txBody>
          <a:bodyPr>
            <a:normAutofit fontScale="77500" lnSpcReduction="20000"/>
          </a:bodyPr>
          <a:lstStyle/>
          <a:p>
            <a:pPr marL="0" indent="0" algn="just">
              <a:buNone/>
            </a:pPr>
            <a:r>
              <a:rPr lang="es-ES" dirty="0"/>
              <a:t>	En 1989, Tim Berners-Lee escribió una propuesta para desarrollar un sistema de hipertexto sobre Internet. Se renombró como World Wide Web (red mundial), durante su implementación en 1990. Desarrollado sobre los protocolos existentes TCP e IP, está basado en cuatro bloques:</a:t>
            </a:r>
          </a:p>
          <a:p>
            <a:pPr algn="just" fontAlgn="base"/>
            <a:r>
              <a:rPr lang="es-ES" dirty="0"/>
              <a:t>Un formato de texto para representar documentos de hiper-texto: HyperText Markup Language (HTML).</a:t>
            </a:r>
          </a:p>
          <a:p>
            <a:pPr algn="just" fontAlgn="base"/>
            <a:r>
              <a:rPr lang="es-ES" dirty="0"/>
              <a:t>Un protocolo sencillo para el intercambio de esos documentos, del inglés: HypertText Transfer Protocol (HTTP) : protocolo de transferencia de hiper-texto.</a:t>
            </a:r>
          </a:p>
          <a:p>
            <a:pPr algn="just" fontAlgn="base"/>
            <a:r>
              <a:rPr lang="es-ES" dirty="0"/>
              <a:t>Un cliente que muestre (e incluso pueda editar) esos documentos. El primer navegador Web, llamado: WorldWideWeb.</a:t>
            </a:r>
          </a:p>
          <a:p>
            <a:pPr algn="just" fontAlgn="base"/>
            <a:r>
              <a:rPr lang="es-ES" dirty="0"/>
              <a:t>Un servidor para dar acceso a los documentos, una versión temprana: httpd (http daemon)</a:t>
            </a:r>
          </a:p>
          <a:p>
            <a:endParaRPr lang="en-US" dirty="0"/>
          </a:p>
        </p:txBody>
      </p:sp>
      <p:pic>
        <p:nvPicPr>
          <p:cNvPr id="2050" name="Picture 2" descr="Tim Berners Lee | Genios de la Computación y la Informática Wiki | Fan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9205" y="5075987"/>
            <a:ext cx="1782013" cy="17820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7815616" y="6488668"/>
            <a:ext cx="1633589" cy="369332"/>
          </a:xfrm>
          <a:prstGeom prst="rect">
            <a:avLst/>
          </a:prstGeom>
          <a:noFill/>
        </p:spPr>
        <p:txBody>
          <a:bodyPr wrap="none" rtlCol="0">
            <a:spAutoFit/>
          </a:bodyPr>
          <a:lstStyle/>
          <a:p>
            <a:r>
              <a:rPr lang="en-US" dirty="0"/>
              <a:t>Tim Berners-Lee</a:t>
            </a:r>
          </a:p>
        </p:txBody>
      </p:sp>
    </p:spTree>
    <p:extLst>
      <p:ext uri="{BB962C8B-B14F-4D97-AF65-F5344CB8AC3E}">
        <p14:creationId xmlns:p14="http://schemas.microsoft.com/office/powerpoint/2010/main" val="37543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HTTP/0.9 – El protocolo de una sola línea</a:t>
            </a:r>
            <a:endParaRPr lang="en-US" dirty="0"/>
          </a:p>
        </p:txBody>
      </p:sp>
      <p:sp>
        <p:nvSpPr>
          <p:cNvPr id="3" name="Marcador de contenido 2"/>
          <p:cNvSpPr>
            <a:spLocks noGrp="1"/>
          </p:cNvSpPr>
          <p:nvPr>
            <p:ph idx="1"/>
          </p:nvPr>
        </p:nvSpPr>
        <p:spPr>
          <a:xfrm>
            <a:off x="1141413" y="1645920"/>
            <a:ext cx="9504216" cy="2758299"/>
          </a:xfrm>
        </p:spPr>
        <p:txBody>
          <a:bodyPr>
            <a:normAutofit fontScale="85000" lnSpcReduction="20000"/>
          </a:bodyPr>
          <a:lstStyle/>
          <a:p>
            <a:pPr marL="0" indent="0" algn="just">
              <a:buNone/>
            </a:pPr>
            <a:r>
              <a:rPr lang="es-ES" dirty="0"/>
              <a:t>	La versión inicial de HTTP, no tenía número de versión; aunque posteriormente se la denominó como 0.9 para distinguirla de las versiones siguientes. HTTP/0.9 es un protocolo extremadamente sencillo: una petición consiste simplemente en una única línea, que comienza por el único método posible GET, seguido por la dirección del recurso a pedir (no la URL, ya que tanto el protocolo, el servidor y el puerto, no son necesarios una vez ya se ha conectado al servidor).</a:t>
            </a:r>
          </a:p>
          <a:p>
            <a:pPr marL="0" indent="0" algn="just">
              <a:buNone/>
            </a:pPr>
            <a:r>
              <a:rPr lang="es-ES" dirty="0"/>
              <a:t>	</a:t>
            </a:r>
            <a:br>
              <a:rPr lang="es-ES" dirty="0"/>
            </a:br>
            <a:endParaRPr lang="en-US" dirty="0"/>
          </a:p>
        </p:txBody>
      </p:sp>
      <p:pic>
        <p:nvPicPr>
          <p:cNvPr id="3074" name="Picture 2" descr="https://lh4.googleusercontent.com/CxUxiV0G0nCRzi-9--aAj15irsgsDAb3XZOcPuCI88gFX2Si3A49lFiEk46aIAqWifava6sNGxylmSlrSBXSvxCimruRsJXaJIgBGVsLKdpXBbkTqdj3bfCpTMJtzb1K_0d-FgoE_fZezMupVfeouat18HVfO957lVVNjj9UmeDLxkKIwSEskYE1k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88" y="3931223"/>
            <a:ext cx="4579242" cy="21843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8B7803C-89DD-FDD6-D427-132A6BCFA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521" y="3931223"/>
            <a:ext cx="528637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0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HTTP/1.0 – Desarrollando expansibilidad</a:t>
            </a:r>
          </a:p>
        </p:txBody>
      </p:sp>
      <p:sp>
        <p:nvSpPr>
          <p:cNvPr id="3" name="Marcador de contenido 2"/>
          <p:cNvSpPr>
            <a:spLocks noGrp="1"/>
          </p:cNvSpPr>
          <p:nvPr>
            <p:ph idx="1"/>
          </p:nvPr>
        </p:nvSpPr>
        <p:spPr>
          <a:xfrm>
            <a:off x="415473" y="1911257"/>
            <a:ext cx="6782282" cy="1858173"/>
          </a:xfrm>
        </p:spPr>
        <p:txBody>
          <a:bodyPr>
            <a:normAutofit fontScale="70000" lnSpcReduction="20000"/>
          </a:bodyPr>
          <a:lstStyle/>
          <a:p>
            <a:pPr marL="0" indent="0" algn="just">
              <a:buNone/>
            </a:pPr>
            <a:r>
              <a:rPr lang="es-ES" dirty="0"/>
              <a:t>	La versión HTTP/0.9 era ciertamente limitada y tanto los navegadores como los servidores, pronto ampliaron el protocolo para que fuera más flexible.</a:t>
            </a:r>
          </a:p>
          <a:p>
            <a:pPr marL="0" indent="0" algn="just">
              <a:buNone/>
            </a:pPr>
            <a:r>
              <a:rPr lang="es-ES" dirty="0"/>
              <a:t>Se mejoraron las cosas y se agregó el soporte a algunos verbos como GET, POST y HEAD, se implementó los códigos de estado HTTP entre otras muchas mejoras.</a:t>
            </a:r>
          </a:p>
        </p:txBody>
      </p:sp>
      <p:pic>
        <p:nvPicPr>
          <p:cNvPr id="4098" name="Picture 2" descr="https://lh4.googleusercontent.com/EToCsdoKgCzEccerKFKZfkYonuPR9ff6JmJjRLwjEoOcsTNyfxefNwZfvAWnlJJV_btN8al_uCNqRb2naOwLeFRmwWtaVsBjcIE7hYPR2nIoe7t08otsOt_meUfnOARxoCWYwiBI2ylM27UUtrXSBcdLS1YokHzLPSZuvb6Cdpnjt_UJnv_AHmGjR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01" y="3831454"/>
            <a:ext cx="4613477" cy="23374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23A053D-6C23-59CC-4C40-6010F68BC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701" y="1911257"/>
            <a:ext cx="4542420" cy="432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6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HTTP/1.1 – El protocolo estándar.</a:t>
            </a:r>
          </a:p>
        </p:txBody>
      </p:sp>
      <p:sp>
        <p:nvSpPr>
          <p:cNvPr id="3" name="Marcador de contenido 2"/>
          <p:cNvSpPr>
            <a:spLocks noGrp="1"/>
          </p:cNvSpPr>
          <p:nvPr>
            <p:ph idx="1"/>
          </p:nvPr>
        </p:nvSpPr>
        <p:spPr>
          <a:xfrm>
            <a:off x="1141412" y="1637606"/>
            <a:ext cx="9905999" cy="4671753"/>
          </a:xfrm>
        </p:spPr>
        <p:txBody>
          <a:bodyPr>
            <a:normAutofit fontScale="70000" lnSpcReduction="20000"/>
          </a:bodyPr>
          <a:lstStyle/>
          <a:p>
            <a:pPr marL="0" indent="0">
              <a:buNone/>
            </a:pPr>
            <a:r>
              <a:rPr lang="es-ES" dirty="0"/>
              <a:t>	En paralelo al uso, un poco desordenado, y las diversas implementaciones de HTTP/1.0, y desde el año 1995, un año antes de la publicación del documento del HTTP/1.0, un proceso de estandarización formal ya estaba en curso.</a:t>
            </a:r>
          </a:p>
          <a:p>
            <a:pPr marL="0" indent="0">
              <a:buNone/>
            </a:pPr>
            <a:r>
              <a:rPr lang="es-ES" dirty="0"/>
              <a:t>	HTTP/1.1 aclaró ambigüedades y añadió numerosas mejoras:</a:t>
            </a:r>
          </a:p>
          <a:p>
            <a:pPr fontAlgn="base"/>
            <a:r>
              <a:rPr lang="es-ES" dirty="0"/>
              <a:t>Una conexión podía ser reutilizada, ahorrando así el tiempo de re-abrirla repetidas veces para mostrar los recursos empotrados dentro del documento original pedido.</a:t>
            </a:r>
          </a:p>
          <a:p>
            <a:pPr fontAlgn="base"/>
            <a:r>
              <a:rPr lang="es-ES" dirty="0"/>
              <a:t>Enrutamiento ('</a:t>
            </a:r>
            <a:r>
              <a:rPr lang="es-ES" dirty="0" err="1"/>
              <a:t>Pipelining</a:t>
            </a:r>
            <a:r>
              <a:rPr lang="es-ES" dirty="0"/>
              <a:t>' en inglés) se añadió a la especificación, permitiendo realizar una segunda petición de datos, antes de que fuera respondida la primera, disminuyendo de este modo la latencia de la comunicación.</a:t>
            </a:r>
          </a:p>
          <a:p>
            <a:pPr fontAlgn="base"/>
            <a:r>
              <a:rPr lang="es-ES" dirty="0"/>
              <a:t>Se permitió que las respuestas a peticiones, podían ser divididas en sub-partes.</a:t>
            </a:r>
          </a:p>
          <a:p>
            <a:pPr fontAlgn="base"/>
            <a:r>
              <a:rPr lang="es-ES" dirty="0"/>
              <a:t>Se añadieron controles adicionales a los mecanismos de gestión de la caché.</a:t>
            </a:r>
          </a:p>
          <a:p>
            <a:pPr fontAlgn="base"/>
            <a:r>
              <a:rPr lang="es-ES" dirty="0"/>
              <a:t>La negociación de contenido, incluyendo el lenguaje, el tipo de codificación, o tipos, se añadieron a la especificación, permitiendo que servidor y cliente, acordasen el contenido más adecuado a intercambiarse.</a:t>
            </a:r>
          </a:p>
          <a:p>
            <a:pPr fontAlgn="base"/>
            <a:r>
              <a:rPr lang="es-ES" dirty="0"/>
              <a:t>Gracias a la cabecera, Host, pudo ser posible alojar varios dominios en la misma dirección IP.</a:t>
            </a:r>
          </a:p>
          <a:p>
            <a:endParaRPr lang="en-US" dirty="0"/>
          </a:p>
        </p:txBody>
      </p:sp>
    </p:spTree>
    <p:extLst>
      <p:ext uri="{BB962C8B-B14F-4D97-AF65-F5344CB8AC3E}">
        <p14:creationId xmlns:p14="http://schemas.microsoft.com/office/powerpoint/2010/main" val="128389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4980" y="3109036"/>
            <a:ext cx="5024496" cy="2956204"/>
          </a:xfrm>
        </p:spPr>
        <p:txBody>
          <a:bodyPr>
            <a:normAutofit fontScale="92500"/>
          </a:bodyPr>
          <a:lstStyle/>
          <a:p>
            <a:r>
              <a:rPr lang="es-ES" dirty="0"/>
              <a:t>Sobre esta última especificación se empezó a desarrollar HTTP 1.2 pero luego terminó convirtiéndose en una extensión de la versión 1.1, lo que tienen en común todas estas versiones es que tanto las respuestas como las peticiones se realizan a través de texto plano.</a:t>
            </a:r>
            <a:endParaRPr lang="en-US" dirty="0"/>
          </a:p>
        </p:txBody>
      </p:sp>
      <p:pic>
        <p:nvPicPr>
          <p:cNvPr id="5122" name="Picture 2" descr="https://lh4.googleusercontent.com/66MS3vi69_ap5MTXq0eUzD2fHVhAnCaziyiUB9XR9Xsk9Oqgm4ryl7EO9iH07GeSgiP77--V8kY7TayJrDJEYjFbxXMVqnqnG3U7w5F6ScIbDigWJ0E6iBI2UzbvYcT2LP1DhrWlieA285PjcVJZHEGHbTDY2c42iM_A6Ek-rAdxqLp-9jKVB5mz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96" y="255775"/>
            <a:ext cx="45243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FD63518-D33B-2118-BFD5-232C95CAD804}"/>
              </a:ext>
            </a:extLst>
          </p:cNvPr>
          <p:cNvPicPr>
            <a:picLocks noChangeAspect="1"/>
          </p:cNvPicPr>
          <p:nvPr/>
        </p:nvPicPr>
        <p:blipFill>
          <a:blip r:embed="rId3"/>
          <a:stretch>
            <a:fillRect/>
          </a:stretch>
        </p:blipFill>
        <p:spPr>
          <a:xfrm>
            <a:off x="6312526" y="90181"/>
            <a:ext cx="4019241" cy="6677637"/>
          </a:xfrm>
          <a:prstGeom prst="rect">
            <a:avLst/>
          </a:prstGeom>
        </p:spPr>
      </p:pic>
    </p:spTree>
    <p:extLst>
      <p:ext uri="{BB962C8B-B14F-4D97-AF65-F5344CB8AC3E}">
        <p14:creationId xmlns:p14="http://schemas.microsoft.com/office/powerpoint/2010/main" val="3388926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45</TotalTime>
  <Words>652</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Tw Cen MT</vt:lpstr>
      <vt:lpstr>Circuito</vt:lpstr>
      <vt:lpstr>HTTP 1.X  </vt:lpstr>
      <vt:lpstr>¿QUÉ ES HTTP?</vt:lpstr>
      <vt:lpstr>Invención de la World Wide Web (WWW)</vt:lpstr>
      <vt:lpstr>HTTP/0.9 – El protocolo de una sola línea</vt:lpstr>
      <vt:lpstr>HTTP/1.0 – Desarrollando expansibilidad</vt:lpstr>
      <vt:lpstr>HTTP/1.1 – El protocolo estándar.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1.X</dc:title>
  <dc:creator>User</dc:creator>
  <cp:lastModifiedBy>lucasconfa7@outlook.es</cp:lastModifiedBy>
  <cp:revision>4</cp:revision>
  <dcterms:created xsi:type="dcterms:W3CDTF">2022-09-08T12:31:47Z</dcterms:created>
  <dcterms:modified xsi:type="dcterms:W3CDTF">2022-09-08T21:25:34Z</dcterms:modified>
</cp:coreProperties>
</file>