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PT Sans Narrow"/>
      <p:regular r:id="rId53"/>
      <p:bold r:id="rId54"/>
    </p:embeddedFont>
    <p:embeddedFont>
      <p:font typeface="Poppins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PTSansNarrow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55" Type="http://schemas.openxmlformats.org/officeDocument/2006/relationships/font" Target="fonts/Poppins-regular.fntdata"/><Relationship Id="rId10" Type="http://schemas.openxmlformats.org/officeDocument/2006/relationships/slide" Target="slides/slide5.xml"/><Relationship Id="rId54" Type="http://schemas.openxmlformats.org/officeDocument/2006/relationships/font" Target="fonts/PTSansNarrow-bold.fntdata"/><Relationship Id="rId13" Type="http://schemas.openxmlformats.org/officeDocument/2006/relationships/slide" Target="slides/slide8.xml"/><Relationship Id="rId57" Type="http://schemas.openxmlformats.org/officeDocument/2006/relationships/font" Target="fonts/Poppins-italic.fntdata"/><Relationship Id="rId12" Type="http://schemas.openxmlformats.org/officeDocument/2006/relationships/slide" Target="slides/slide7.xml"/><Relationship Id="rId56" Type="http://schemas.openxmlformats.org/officeDocument/2006/relationships/font" Target="fonts/Poppins-bold.fntdata"/><Relationship Id="rId15" Type="http://schemas.openxmlformats.org/officeDocument/2006/relationships/slide" Target="slides/slide10.xml"/><Relationship Id="rId59" Type="http://schemas.openxmlformats.org/officeDocument/2006/relationships/font" Target="fonts/OpenSans-regular.fntdata"/><Relationship Id="rId14" Type="http://schemas.openxmlformats.org/officeDocument/2006/relationships/slide" Target="slides/slide9.xml"/><Relationship Id="rId58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963f92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963f92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6251c6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6251c6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6629ec9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6629ec9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62b18b3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62b18b3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62f113df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62f113df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2f113df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62f113df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62f113df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62f113df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2f113df6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2f113df6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62f113df6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62f113df6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62f113df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62f113df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2f113df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62f113df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63f92bc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63f92b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62f113df6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62f113df6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62f113df6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62f113df6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62f113df6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62f113df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62f113df6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62f113df6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62f113df6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62f113df6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62f113df6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62f113df6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62f113df6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62f113df6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62f113df6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62f113df6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62b18b3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62b18b3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62b18b3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62b18b3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2f113d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2f113d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62f113df6_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62f113df6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62f113df6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62f113df6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6629e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6629e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6629ec9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6629ec9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2f113df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62f113df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62f113df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62f113df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62f113df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62f113df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62f113df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62f113df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62f113df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62f113df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62f113df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62f113df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2f113df6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62f113df6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62f113df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62f113df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62f113df6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62f113df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9958559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9958559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95700c6c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95700c6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62f113df6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62f113df6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62f113df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62f113df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6629ec9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6629ec9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6629ec9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6629ec9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6629ec92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6629ec92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ratispng.com/png-owf75y/" TargetMode="External"/><Relationship Id="rId10" Type="http://schemas.openxmlformats.org/officeDocument/2006/relationships/hyperlink" Target="https://www.clipartmax.com/middle/m2i8d3H7b1K9b1H7_logo-logo-docker/" TargetMode="External"/><Relationship Id="rId13" Type="http://schemas.openxmlformats.org/officeDocument/2006/relationships/hyperlink" Target="https://www.pngwing.com/en/free-png-pfahj" TargetMode="External"/><Relationship Id="rId12" Type="http://schemas.openxmlformats.org/officeDocument/2006/relationships/hyperlink" Target="https://github.com/andrealvesdc/MachineLearning_And_DataScienc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kubernetes.io/pt-br/" TargetMode="External"/><Relationship Id="rId4" Type="http://schemas.openxmlformats.org/officeDocument/2006/relationships/hyperlink" Target="https://cloud.ibm.com/catalog/services/cloud-for-education" TargetMode="External"/><Relationship Id="rId9" Type="http://schemas.openxmlformats.org/officeDocument/2006/relationships/hyperlink" Target="https://www.pngwing.com/pt/free-png-yctdf" TargetMode="External"/><Relationship Id="rId5" Type="http://schemas.openxmlformats.org/officeDocument/2006/relationships/hyperlink" Target="https://www.ibm.com/br-pt/cloud/cli" TargetMode="External"/><Relationship Id="rId6" Type="http://schemas.openxmlformats.org/officeDocument/2006/relationships/hyperlink" Target="https://cloud.ibm.com/docs/Registry?topic=Registry-getting-started#getting-started" TargetMode="External"/><Relationship Id="rId7" Type="http://schemas.openxmlformats.org/officeDocument/2006/relationships/hyperlink" Target="https://cloud.ibm.com/docs/cli?topic=cli-install-devtools-manually" TargetMode="External"/><Relationship Id="rId8" Type="http://schemas.openxmlformats.org/officeDocument/2006/relationships/hyperlink" Target="https://cloud.ibm.com/docs/cli?topic=cli-getting-started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174425" y="17624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60"/>
              <a:t>Deploy em Nuvem de Modelo de ML Utilizando a IBM Cloud</a:t>
            </a:r>
            <a:endParaRPr sz="45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953700"/>
            <a:ext cx="48705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Projeto Final de Computação em Nuvem</a:t>
            </a:r>
            <a:endParaRPr sz="1700"/>
          </a:p>
        </p:txBody>
      </p:sp>
      <p:sp>
        <p:nvSpPr>
          <p:cNvPr id="68" name="Google Shape;68;p13"/>
          <p:cNvSpPr txBox="1"/>
          <p:nvPr>
            <p:ph idx="4294967295" type="body"/>
          </p:nvPr>
        </p:nvSpPr>
        <p:spPr>
          <a:xfrm>
            <a:off x="301675" y="3546225"/>
            <a:ext cx="8644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Mariama     Laianna</a:t>
            </a:r>
            <a:r>
              <a:rPr lang="en"/>
              <a:t>     </a:t>
            </a:r>
            <a:r>
              <a:rPr lang="en"/>
              <a:t>Liviany</a:t>
            </a:r>
            <a:r>
              <a:rPr lang="en"/>
              <a:t>     Lucas     </a:t>
            </a:r>
            <a:r>
              <a:rPr lang="en"/>
              <a:t>Priscilla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Cloud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ais de 170 serviços;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esenvolver, implantar, executar e gerenciar aplicações.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025" y="3222475"/>
            <a:ext cx="2577126" cy="1346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chemeClr val="accen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Área da IA;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prende através da experiência;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 a tomada de decisão.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216775" y="3050025"/>
            <a:ext cx="2432050" cy="198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580000" dist="28575">
              <a:schemeClr val="accent1">
                <a:alpha val="7300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</a:t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em Watson Machine Learning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Primeiro utilizamos a plataforma Watson Machine Learning do IBM Cloud com o plano Lite (grátis) para realizar o deploy de um modelo de machine learning.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Após realizar o deploy do modelo podemos fazer uma requisição por meio de API para que o modelo hospedado faça as predições e retorne os resultados.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em Container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998175"/>
            <a:ext cx="34638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Fazer o deploy de um container que contém uma API Rest no cluster do Kubernetes gerenciado pela IBM Cloud.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50" y="1541288"/>
            <a:ext cx="4361750" cy="206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accent1">
                <a:alpha val="82000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um Cluster Kubernetes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950" y="1152425"/>
            <a:ext cx="6306101" cy="38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Painel do </a:t>
            </a:r>
            <a:r>
              <a:rPr lang="en"/>
              <a:t>Kubernetes </a:t>
            </a:r>
            <a:r>
              <a:rPr lang="en"/>
              <a:t>no Site da IBM Cloud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625"/>
            <a:ext cx="8839200" cy="313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Painel do Cluster no Site da IBM Cloud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8392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o Ambiente do IBM CLI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66325"/>
            <a:ext cx="335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ibmcloud cr 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Plug-ins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ibmcloud plugin install -all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o Namespace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Criação: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ibmcloud cr namespace-add proj-nuvem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Listagem dos Namespaces: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ibmcloud cr namespace-list 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Introdução;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Estado da Arte;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Estudo de Caso;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Considerações Finais.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 da Apresentação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Configurando o Namespace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8" y="1534550"/>
            <a:ext cx="8297124" cy="2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no Site da IBM Cloud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9175"/>
            <a:ext cx="8844451" cy="37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Selecionando o Cluster no IBM CLI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Configuração: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bmcloud ks cluster config -c calnfgff0pp4d05hm7g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88" y="2386100"/>
            <a:ext cx="8780474" cy="2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Cópia da Imagem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Cópia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tag nuvem:latest de.icr.io/proj-nuvem/nuvem:latest</a:t>
            </a:r>
            <a:endParaRPr/>
          </a:p>
        </p:txBody>
      </p:sp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0" l="0" r="40323" t="0"/>
          <a:stretch/>
        </p:blipFill>
        <p:spPr>
          <a:xfrm>
            <a:off x="461500" y="2971250"/>
            <a:ext cx="8020666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da Imagem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push de.icr.io/proj-nuvem/nuvem:latest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00" y="2176074"/>
            <a:ext cx="8080001" cy="26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Imagem no Site da IBM Cloud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266325"/>
            <a:ext cx="8520600" cy="1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Listagem das Imagens: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ibmcloud cr image-list</a:t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41204" l="0" r="13209" t="0"/>
          <a:stretch/>
        </p:blipFill>
        <p:spPr>
          <a:xfrm>
            <a:off x="262988" y="2711575"/>
            <a:ext cx="8498174" cy="1300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Imagem no Site da IBM Cloud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00" y="1249100"/>
            <a:ext cx="8572598" cy="3652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266325"/>
            <a:ext cx="808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Gera</a:t>
            </a:r>
            <a:r>
              <a:rPr lang="en"/>
              <a:t>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create deployment nuvem-deployment --image=de.icr.io/proj-nuvem/nuvem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Publica: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expose deployment/nuvem-deployment --type=NodePort --port=8080 --name=nuvem-service --target-port=8080</a:t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 rotWithShape="1">
          <a:blip r:embed="rId3">
            <a:alphaModFix/>
          </a:blip>
          <a:srcRect b="0" l="0" r="0" t="57230"/>
          <a:stretch/>
        </p:blipFill>
        <p:spPr>
          <a:xfrm>
            <a:off x="264613" y="3825850"/>
            <a:ext cx="8614774" cy="8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266325"/>
            <a:ext cx="808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NodePort</a:t>
            </a:r>
            <a:r>
              <a:rPr lang="en"/>
              <a:t>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kubectl describe service nuvem-service</a:t>
            </a:r>
            <a:endParaRPr/>
          </a:p>
        </p:txBody>
      </p:sp>
      <p:pic>
        <p:nvPicPr>
          <p:cNvPr id="241" name="Google Shape;241;p40"/>
          <p:cNvPicPr preferRelativeResize="0"/>
          <p:nvPr/>
        </p:nvPicPr>
        <p:blipFill rotWithShape="1">
          <a:blip r:embed="rId3">
            <a:alphaModFix/>
          </a:blip>
          <a:srcRect b="0" l="0" r="30313" t="0"/>
          <a:stretch/>
        </p:blipFill>
        <p:spPr>
          <a:xfrm>
            <a:off x="1419288" y="2085200"/>
            <a:ext cx="5872824" cy="28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Informações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266325"/>
            <a:ext cx="808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Público</a:t>
            </a:r>
            <a:r>
              <a:rPr lang="en"/>
              <a:t>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ibmcloud ks worker ls --cluster mycluster-nuvem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75" y="2422225"/>
            <a:ext cx="8722450" cy="1276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Status do Cluster</a:t>
            </a:r>
            <a:endParaRPr/>
          </a:p>
        </p:txBody>
      </p:sp>
      <p:pic>
        <p:nvPicPr>
          <p:cNvPr id="254" name="Google Shape;2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5" y="1075125"/>
            <a:ext cx="8242176" cy="38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Deployments, Pods e Replica Sets</a:t>
            </a:r>
            <a:endParaRPr/>
          </a:p>
        </p:txBody>
      </p:sp>
      <p:pic>
        <p:nvPicPr>
          <p:cNvPr id="260" name="Google Shape;2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1152425"/>
            <a:ext cx="8016475" cy="38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endParaRPr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100" y="703500"/>
            <a:ext cx="6559201" cy="39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75" y="158075"/>
            <a:ext cx="6559750" cy="47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275550" y="15520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278" name="Google Shape;278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</a:t>
            </a:r>
            <a:r>
              <a:rPr lang="en"/>
              <a:t> Finais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 e facilidade de implementação;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Manutenção;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Monitoramento;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e Facilidade de Implementação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266175"/>
            <a:ext cx="3573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direto de modelo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Tutoriais e documentação da IBM difíceis de serem seguidos;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Documentação desatualizada</a:t>
            </a:r>
            <a:r>
              <a:rPr lang="en"/>
              <a:t>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Tutoriais escritos e vídeos produzidos pela comunidade;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Menos passos;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Não aceita todos formatos.</a:t>
            </a:r>
            <a:endParaRPr/>
          </a:p>
        </p:txBody>
      </p:sp>
      <p:sp>
        <p:nvSpPr>
          <p:cNvPr id="291" name="Google Shape;291;p48"/>
          <p:cNvSpPr txBox="1"/>
          <p:nvPr>
            <p:ph idx="2" type="body"/>
          </p:nvPr>
        </p:nvSpPr>
        <p:spPr>
          <a:xfrm>
            <a:off x="4832400" y="1266175"/>
            <a:ext cx="3617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de container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Tutoriais e documentação da IBM difíceis de serem seguidos;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Tutoriais escritos e vídeos produzidos pela comunidade → principalmente para configuração da API REST  utilizando Docker;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Vários passos que demandam diferentes ferramentas.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Manutenção</a:t>
            </a:r>
            <a:endParaRPr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Deploy direto de modelo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Maior abstração do sistema;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Maior dificuldade em migrar o modelo para outra plataforma.</a:t>
            </a:r>
            <a:endParaRPr/>
          </a:p>
        </p:txBody>
      </p:sp>
      <p:sp>
        <p:nvSpPr>
          <p:cNvPr id="298" name="Google Shape;298;p4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Deploy de container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Menor abstração do sistema;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Necessário manutenção do cluster e </a:t>
            </a:r>
            <a:r>
              <a:rPr lang="en"/>
              <a:t>containers;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Maior facilidade de realizar a migração.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Monitoramento</a:t>
            </a:r>
            <a:endParaRPr/>
          </a:p>
        </p:txBody>
      </p:sp>
      <p:sp>
        <p:nvSpPr>
          <p:cNvPr id="304" name="Google Shape;304;p5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Deploy direto de modelo: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Especificações sobre o modelo;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Dashboard de monitoramento;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Detecção de data drifts;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b="1" lang="en"/>
              <a:t>Isso tudo seria ótimo se a gente conseguisse achar isso na plataforma!</a:t>
            </a:r>
            <a:endParaRPr b="1"/>
          </a:p>
        </p:txBody>
      </p:sp>
      <p:sp>
        <p:nvSpPr>
          <p:cNvPr id="305" name="Google Shape;305;p5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Deploy de container: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Infraestrutura</a:t>
            </a:r>
            <a:r>
              <a:rPr lang="en"/>
              <a:t> de </a:t>
            </a:r>
            <a:r>
              <a:rPr lang="en"/>
              <a:t>monitoramento</a:t>
            </a:r>
            <a:r>
              <a:rPr lang="en"/>
              <a:t> a cargo do cientista de dados/desenvolvedor.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</a:t>
            </a:r>
            <a:endParaRPr/>
          </a:p>
        </p:txBody>
      </p:sp>
      <p:pic>
        <p:nvPicPr>
          <p:cNvPr id="311" name="Google Shape;3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13" y="1152425"/>
            <a:ext cx="6909574" cy="349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59100"/>
            <a:ext cx="8520600" cy="31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Computação em nuvem: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Utiliza hardware e software como recursos de serviços habilitados para virtualização.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IBM, Amazon Web Services (AWS), Microsoft Azure: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Implantam os aplicativos através de uma rede virtual;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Oferece vários recursos com pouco capital inicial e custos operacionais.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Objetivos: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alisar os problemas relacionados ao deployment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Avaliar o desempenho do modelo de machine learning em cloud.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Deploy direto de modelo: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Pagamento por hora de processamento na plataforma.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Deploy de container: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Paga sempre para deixar a API REST disponível;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Investimento inicial bastante alto, mas que pode valer a pena caso o projeto utilize todas as capacidades do Kubernetes.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dois métodos foram difíceis de implementar devido a documentação ruim;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 uma comunidade ativa utilizando a plataforma faz diferença;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escolha do método irá depender das necessidades do projeto.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958250"/>
            <a:ext cx="40635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Kubernetes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IBM Cloud For Education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IBM Cloud Developer Tools CLI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Getting started with IBM Cloud Container Registry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Installing the tools and plug-ins manually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Getting started with the IBM Cloud CLI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4375200" y="1345425"/>
            <a:ext cx="47688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Nuvem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Docker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Kubernetes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Machine Learning</a:t>
            </a:r>
            <a:endParaRPr sz="12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IBM Cloud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332" name="Google Shape;332;p54"/>
          <p:cNvSpPr txBox="1"/>
          <p:nvPr/>
        </p:nvSpPr>
        <p:spPr>
          <a:xfrm>
            <a:off x="415798" y="1421200"/>
            <a:ext cx="3484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Externas</a:t>
            </a: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54"/>
          <p:cNvSpPr txBox="1"/>
          <p:nvPr/>
        </p:nvSpPr>
        <p:spPr>
          <a:xfrm>
            <a:off x="4510023" y="795700"/>
            <a:ext cx="3484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Ícones</a:t>
            </a:r>
            <a:r>
              <a:rPr b="1" lang="en" sz="18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sz="18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339" name="Google Shape;339;p55"/>
          <p:cNvSpPr txBox="1"/>
          <p:nvPr>
            <p:ph idx="4294967295" type="body"/>
          </p:nvPr>
        </p:nvSpPr>
        <p:spPr>
          <a:xfrm>
            <a:off x="301675" y="3546225"/>
            <a:ext cx="86442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Mariama     Laianna     Liviany     Lucas     Priscilla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Nosso trabalho propõe testar duas abordagens: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Inserir o modelo no container utilizando o Kubernetes da IBM Cloud e o docker;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Enviar o modelo utilizando a ferramenta de deploy da IBM cloud.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da Arte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Computação em Nuvem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Utilização sobre demanda;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Conjunto de rede de alta escalabilidade;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Qualidade de serviço;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Infraestrutura barata;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Acesso simples.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100" y="3054075"/>
            <a:ext cx="1317050" cy="13170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7140000" dist="47625">
              <a:schemeClr val="accent1">
                <a:alpha val="82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Alternativa de virtualização mais leve;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Implantação facilitada, rápida e aproveitamento dos recursos;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Registry.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375" y="3321776"/>
            <a:ext cx="1691750" cy="1317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4020000" dist="47625">
              <a:schemeClr val="accen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Frameworks de orquestração de containers;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</a:t>
            </a:r>
            <a:r>
              <a:rPr lang="en"/>
              <a:t>erenciamento de aplicativos de forma automática e escalar;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Arquitetura de comunicação entre os hosts mestre e escravos.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575" y="3630147"/>
            <a:ext cx="2147926" cy="111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chemeClr val="accent1">
                <a:alpha val="55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