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FB9026-ECC6-46D3-ACC5-2F7FED064764}">
  <a:tblStyle styleId="{88FB9026-ECC6-46D3-ACC5-2F7FED0647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685363d7_1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685363d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685363d7_1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685363d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685363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685363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685363d7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4685363d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4685363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4685363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685363d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685363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1e68b49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1e68b49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685363d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4685363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685363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685363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685363d7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685363d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685363d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685363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685363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4685363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1e68b49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1e68b49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685363d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4685363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685363d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685363d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685363d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4685363d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4685363d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4685363d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685363d7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685363d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685363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685363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685363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685363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685363d7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685363d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685363d7_1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685363d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685363d7_1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685363d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685363d7_1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4685363d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374975"/>
            <a:ext cx="8222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Séries Temporais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1"/>
            <a:ext cx="8222100" cy="20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Alunos: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Lucas Couri (lncc2)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Mariama Oliveira (mcso)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598100" y="1263175"/>
            <a:ext cx="8222100" cy="14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Temperatura Média em Delhi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Residência Ciência de Dados - UFPE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Estatísticos Lineares</a:t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1197097"/>
            <a:ext cx="85206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Após a diferenciação realizamos novamente o teste ADF </a:t>
            </a:r>
            <a:r>
              <a:rPr lang="en" sz="1800"/>
              <a:t>de não estacionariedade (p-valor=10^-30 com 9 lags), nos levando à rejeitar a hipótese nula de não estacionariedade (ou seja, a série é estacionária).</a:t>
            </a:r>
            <a:endParaRPr sz="18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49000"/>
            <a:ext cx="3871750" cy="26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550" y="2249000"/>
            <a:ext cx="3871750" cy="268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Estatísticos Lineares</a:t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11971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Os dados foram divididos em 75% para treino e 25% para teste. </a:t>
            </a:r>
            <a:r>
              <a:rPr lang="en" sz="1800"/>
              <a:t>A partir da análise foram selecionados alguns modelos para avaliar.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ARIMA (0,1,3)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ARIMA (5,1,3)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ARIMA (4,1,3)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 ARIMA (2,0,1)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 todos os modelos ajustados foi feito o diagnóstico, de forma a verificar que os resíduos são ruído branco. </a:t>
            </a:r>
            <a:r>
              <a:rPr lang="en" sz="1800"/>
              <a:t>Por fim foram feitas as predições utilizando cada um dos modelos ajustados e a</a:t>
            </a:r>
            <a:r>
              <a:rPr lang="en" sz="1800"/>
              <a:t>s métricas de avaliação (MSE e MAPE) foram armazenadas e serão exibidas na apresentação dos resultados.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Métodologia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Feature Engineering</a:t>
            </a:r>
            <a:r>
              <a:rPr lang="en"/>
              <a:t> →  Geração de features a partir de lags (3 lags)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Separação de </a:t>
            </a:r>
            <a:r>
              <a:rPr b="1" lang="en"/>
              <a:t>treino (50%)</a:t>
            </a:r>
            <a:r>
              <a:rPr lang="en"/>
              <a:t>, </a:t>
            </a:r>
            <a:r>
              <a:rPr b="1" lang="en"/>
              <a:t>validação (25%)</a:t>
            </a:r>
            <a:r>
              <a:rPr lang="en"/>
              <a:t> e </a:t>
            </a:r>
            <a:r>
              <a:rPr b="1" lang="en"/>
              <a:t>teste (25%)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Escolha de hiperparâmetros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Predição</a:t>
            </a:r>
            <a:r>
              <a:rPr lang="en"/>
              <a:t>, </a:t>
            </a:r>
            <a:r>
              <a:rPr b="1" lang="en"/>
              <a:t>extração de métricas e resíduo</a:t>
            </a:r>
            <a:r>
              <a:rPr lang="en"/>
              <a:t> sobre o conjunto de teste.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Experimentamos nos modelos a </a:t>
            </a:r>
            <a:r>
              <a:rPr b="1" lang="en"/>
              <a:t>série diferencia e não diferenciada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Métodologia Machine Learning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KNN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GridSearch → n_neighbors e weight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8" name="Google Shape;178;p2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SVR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0" name="Google Shape;180;p2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GridSearch → kernel, C, gamma, coef0, degree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81" name="Google Shape;181;p2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MLP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3" name="Google Shape;183;p25"/>
          <p:cNvSpPr txBox="1"/>
          <p:nvPr>
            <p:ph idx="4294967295" type="body"/>
          </p:nvPr>
        </p:nvSpPr>
        <p:spPr>
          <a:xfrm>
            <a:off x="6254225" y="2070575"/>
            <a:ext cx="2665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Normalização dos dados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Diferentes arquiteturas testadas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Observada  loss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Gerado 10 vezes o modelo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 conclusão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7"/>
          <p:cNvGraphicFramePr/>
          <p:nvPr/>
        </p:nvGraphicFramePr>
        <p:xfrm>
          <a:off x="1838938" y="37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{88FB9026-ECC6-46D3-ACC5-2F7FED064764}</a:tableStyleId>
              </a:tblPr>
              <a:tblGrid>
                <a:gridCol w="1366525"/>
                <a:gridCol w="1366525"/>
                <a:gridCol w="1366525"/>
                <a:gridCol w="1366525"/>
              </a:tblGrid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MAPE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ARIMA(0,1,3)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2.5840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Auto ARIMA (2,0,1)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2.5759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0.0494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 GS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2.8812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D1 KNN GS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2.8035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-11.3898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 One KNN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3.5343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0.0568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SVR GS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2.6912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D1 </a:t>
                      </a:r>
                      <a:r>
                        <a:rPr b="1" lang="en"/>
                        <a:t>SVR GS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5.7418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12.4549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-0.8525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34.1253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0.2041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-0.1402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D1 </a:t>
                      </a:r>
                      <a:r>
                        <a:rPr b="1" lang="en"/>
                        <a:t>MLP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2.7506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56.8791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-147.4711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ARIMA(0,1,3)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1200" r="1200" t="0"/>
          <a:stretch/>
        </p:blipFill>
        <p:spPr>
          <a:xfrm>
            <a:off x="311700" y="1455775"/>
            <a:ext cx="4059800" cy="2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925" y="1455775"/>
            <a:ext cx="4202364" cy="2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25" y="661300"/>
            <a:ext cx="5614944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Auto-ARIMA: ARIMA(2, 0, 1)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788" y="1588875"/>
            <a:ext cx="4043150" cy="2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b="0" l="1190" r="1190" t="0"/>
          <a:stretch/>
        </p:blipFill>
        <p:spPr>
          <a:xfrm>
            <a:off x="4776938" y="1588875"/>
            <a:ext cx="3987272" cy="2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323473"/>
            <a:ext cx="4054502" cy="2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529900"/>
            <a:ext cx="78645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Melhores parâmetros: n_neighbors = 11, weights = uniform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700" y="2454800"/>
            <a:ext cx="3172900" cy="214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000" y="194125"/>
            <a:ext cx="3381900" cy="22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 da apresentação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Caracterização do problema e exibição da série temporal em questão.</a:t>
            </a:r>
            <a:endParaRPr sz="1600"/>
          </a:p>
        </p:txBody>
      </p:sp>
      <p:sp>
        <p:nvSpPr>
          <p:cNvPr id="96" name="Google Shape;96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Metodologia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Metodologia utilizada em cada tarefa.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Modelos estatísticos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Machine Learning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KNN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SVR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MLP</a:t>
            </a:r>
            <a:endParaRPr b="1" sz="1600"/>
          </a:p>
        </p:txBody>
      </p:sp>
      <p:sp>
        <p:nvSpPr>
          <p:cNvPr id="99" name="Google Shape;99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Resultados e conclusão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Discussão dos resultados encontrados e conclusão.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D1 GridSearch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250" y="1344938"/>
            <a:ext cx="3927775" cy="2810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725" y="1356250"/>
            <a:ext cx="3927775" cy="27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529900"/>
            <a:ext cx="78645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n_neighbors = 19, weights = uniform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 (sem GridSearch)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5" y="1483525"/>
            <a:ext cx="3753075" cy="26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151" y="1483525"/>
            <a:ext cx="3936149" cy="26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529900"/>
            <a:ext cx="78645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Melhores </a:t>
            </a:r>
            <a:r>
              <a:rPr lang="en" sz="1800"/>
              <a:t>parâmetros</a:t>
            </a:r>
            <a:r>
              <a:rPr lang="en" sz="1800"/>
              <a:t>:  'kernel': 'linear', </a:t>
            </a:r>
            <a:r>
              <a:rPr lang="en" sz="1800"/>
              <a:t>'C': 7.38157894736842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 GridSearch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5" y="1483525"/>
            <a:ext cx="3753075" cy="26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151" y="1483525"/>
            <a:ext cx="3936149" cy="26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529900"/>
            <a:ext cx="78645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Melhores parâmetros:  kernel= 'linear', C= 7.3815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 - D1 GridSearch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00" y="1314476"/>
            <a:ext cx="3847600" cy="27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650" y="1340925"/>
            <a:ext cx="4054325" cy="26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529900"/>
            <a:ext cx="78645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Melhores parâmetros: </a:t>
            </a:r>
            <a:r>
              <a:rPr lang="en" sz="1800"/>
              <a:t>kernel = 'sigmoid', C = 1.0973, coef0 = 5.005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075" y="1390650"/>
            <a:ext cx="3905600" cy="260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1066" l="0" r="0" t="1057"/>
          <a:stretch/>
        </p:blipFill>
        <p:spPr>
          <a:xfrm>
            <a:off x="514000" y="1390650"/>
            <a:ext cx="3958044" cy="26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11971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Dentre os modelos testados os que ofereceram melhor desempenho foram os ARIMA;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 ajuste de parâmetros com o GridSearch auxiliou a encontrar modelos melhores;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Todos os métodos de Machine Learning apresentaram autocorrelação nos resíduos, mesmo que pequena;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 MLP foi a série com o pior desempenho e o mais difícil de configurar → Os valores muitas vezes estouravam;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Os métodos de Machine Learning apresentaram resultados ruins quando utilizando a série diferenciada;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 one step ahead foi necessário a fim de obter uma série mais ajustada, quando trabalhando com a série diferenciada.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349950" y="2040350"/>
            <a:ext cx="24441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Obrigado!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265500" y="8463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Delhi</a:t>
            </a:r>
            <a:endParaRPr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265500" y="24642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Temperatura média diária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01 de janeiro 2013 - 24 de abril de 2017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1575 observações</a:t>
            </a:r>
            <a:endParaRPr sz="17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715600"/>
            <a:ext cx="4660176" cy="32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88" y="-326825"/>
            <a:ext cx="4572000" cy="3042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Série Temporal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75" y="1099875"/>
            <a:ext cx="7363455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Estatísticos Lineares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951" y="1804850"/>
            <a:ext cx="4854100" cy="3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11970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Decomposição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Estatísticos Lineares</a:t>
            </a:r>
            <a:endParaRPr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11970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Funções de Autocorrelação e Autocorrelação Parcial</a:t>
            </a:r>
            <a:endParaRPr sz="18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4850"/>
            <a:ext cx="3886225" cy="26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448" y="1851175"/>
            <a:ext cx="3673852" cy="26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Estatísticos Lineares</a:t>
            </a:r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1136247"/>
            <a:ext cx="85206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 teste ADF de não estacionariedade (p-valor=0,1488 com 10 lags), nos leva à não rejeitar a hipótese nula de </a:t>
            </a:r>
            <a:r>
              <a:rPr lang="en" sz="1800"/>
              <a:t>não estacionariedade</a:t>
            </a:r>
            <a:r>
              <a:rPr lang="en" sz="1800"/>
              <a:t> (ou seja, a série não é estacionária). Realizamos uma diferenciação na série.</a:t>
            </a:r>
            <a:endParaRPr sz="18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60" y="2290725"/>
            <a:ext cx="3845840" cy="2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26425"/>
            <a:ext cx="3954768" cy="287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