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27555" autoAdjust="0"/>
  </p:normalViewPr>
  <p:slideViewPr>
    <p:cSldViewPr snapToGrid="0">
      <p:cViewPr varScale="1">
        <p:scale>
          <a:sx n="20" d="100"/>
          <a:sy n="20" d="100"/>
        </p:scale>
        <p:origin x="265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31274-AB06-4031-A570-E136C359F0C1}" type="datetimeFigureOut">
              <a:rPr lang="es-AR" smtClean="0"/>
              <a:t>15/10/2021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06124-F9AD-4C23-AD13-A022ABD55763}" type="slidenum">
              <a:rPr lang="es-AR" smtClean="0"/>
              <a:t>‹Nº›</a:t>
            </a:fld>
            <a:endParaRPr lang="es-AR"/>
          </a:p>
        </p:txBody>
      </p:sp>
    </p:spTree>
    <p:extLst>
      <p:ext uri="{BB962C8B-B14F-4D97-AF65-F5344CB8AC3E}">
        <p14:creationId xmlns:p14="http://schemas.microsoft.com/office/powerpoint/2010/main" val="275772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oximetría de pulso es un método no invasivo para medir los niveles de saturación de oxígeno en sangre de un individuo.</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solidFill>
                  <a:schemeClr val="bg1"/>
                </a:solidFill>
              </a:rPr>
              <a:t>Los niveles de saturación de oxígeno, que se refieren a la relación entre la hemoglobina oxigenada y la hemoglobina total en la sangre, pueden ayudar a detectar hipoxemia, deterioro de la función orgánica e incluso paro cardíaco.</a:t>
            </a:r>
            <a:endParaRPr lang="es-ES"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solidFill>
                  <a:schemeClr val="bg1"/>
                </a:solidFill>
              </a:rPr>
              <a:t>Además, hay una señal de frecuencia cardíaca inherente asociada con la medición de oximetría de pulso.</a:t>
            </a:r>
            <a:endParaRPr lang="es-ES" dirty="0" smtClean="0">
              <a:solidFill>
                <a:schemeClr val="bg1"/>
              </a:solidFill>
            </a:endParaRPr>
          </a:p>
          <a:p>
            <a:r>
              <a:rPr lang="es-AR" b="1" dirty="0" smtClean="0"/>
              <a:t>Pulsioximetría transmísiva:</a:t>
            </a:r>
          </a:p>
          <a:p>
            <a:r>
              <a:rPr lang="es-AR" sz="1200" kern="1200" dirty="0" smtClean="0">
                <a:solidFill>
                  <a:schemeClr val="tx1"/>
                </a:solidFill>
                <a:effectLst/>
                <a:latin typeface="+mn-lt"/>
                <a:ea typeface="+mn-ea"/>
                <a:cs typeface="+mn-cs"/>
              </a:rPr>
              <a:t>Los LED transmiten luz de longitudes de onda específicas a través del tejido, que es absorbida por </a:t>
            </a:r>
            <a:r>
              <a:rPr lang="es-AR" sz="1200" kern="1200" dirty="0" err="1" smtClean="0">
                <a:solidFill>
                  <a:schemeClr val="tx1"/>
                </a:solidFill>
                <a:effectLst/>
                <a:latin typeface="+mn-lt"/>
                <a:ea typeface="+mn-ea"/>
                <a:cs typeface="+mn-cs"/>
              </a:rPr>
              <a:t>fotodetectores</a:t>
            </a:r>
            <a:r>
              <a:rPr lang="es-AR" sz="1200" kern="1200" dirty="0" smtClean="0">
                <a:solidFill>
                  <a:schemeClr val="tx1"/>
                </a:solidFill>
                <a:effectLst/>
                <a:latin typeface="+mn-lt"/>
                <a:ea typeface="+mn-ea"/>
                <a:cs typeface="+mn-cs"/>
              </a:rPr>
              <a:t> en el otro extremo. El cambio en la absorbancia de cada longitud de onda determina los niveles de saturación de oxígeno.</a:t>
            </a:r>
            <a:endParaRPr lang="es-AR" b="1" dirty="0" smtClean="0"/>
          </a:p>
          <a:p>
            <a:r>
              <a:rPr lang="es-AR" b="1" dirty="0" smtClean="0"/>
              <a:t>Pulsioximetría reflectante:</a:t>
            </a:r>
          </a:p>
          <a:p>
            <a:r>
              <a:rPr lang="es-MX" b="0" dirty="0" smtClean="0"/>
              <a:t>La configuración es similar a la que se usa para la oximetría de pulso </a:t>
            </a:r>
            <a:r>
              <a:rPr lang="es-MX" b="0" dirty="0" err="1" smtClean="0"/>
              <a:t>transmisiva</a:t>
            </a:r>
            <a:r>
              <a:rPr lang="es-MX" b="0" dirty="0" smtClean="0"/>
              <a:t>, excepto que los fotodiodos se colocan en el mismo lado del sitio de prueba que los LED. La luz LED ilumina la piel mientras se monitorea la señal reflejada para detectar cambios en la absorción de la luz.</a:t>
            </a:r>
            <a:endParaRPr lang="es-AR" b="0" dirty="0"/>
          </a:p>
        </p:txBody>
      </p:sp>
      <p:sp>
        <p:nvSpPr>
          <p:cNvPr id="4" name="Marcador de número de diapositiva 3"/>
          <p:cNvSpPr>
            <a:spLocks noGrp="1"/>
          </p:cNvSpPr>
          <p:nvPr>
            <p:ph type="sldNum" sz="quarter" idx="10"/>
          </p:nvPr>
        </p:nvSpPr>
        <p:spPr/>
        <p:txBody>
          <a:bodyPr/>
          <a:lstStyle/>
          <a:p>
            <a:fld id="{98F06124-F9AD-4C23-AD13-A022ABD55763}" type="slidenum">
              <a:rPr lang="es-AR" smtClean="0"/>
              <a:t>2</a:t>
            </a:fld>
            <a:endParaRPr lang="es-AR"/>
          </a:p>
        </p:txBody>
      </p:sp>
    </p:spTree>
    <p:extLst>
      <p:ext uri="{BB962C8B-B14F-4D97-AF65-F5344CB8AC3E}">
        <p14:creationId xmlns:p14="http://schemas.microsoft.com/office/powerpoint/2010/main" val="114711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smtClean="0"/>
              <a:t>Esto se conoce como </a:t>
            </a:r>
            <a:r>
              <a:rPr lang="es-MX" b="1" dirty="0" err="1" smtClean="0"/>
              <a:t>fotopletismografía</a:t>
            </a:r>
            <a:r>
              <a:rPr lang="es-MX" b="1" dirty="0" smtClean="0"/>
              <a:t> (PPG): </a:t>
            </a:r>
            <a:r>
              <a:rPr lang="es-MX" dirty="0" smtClean="0"/>
              <a:t>la medición óptica de los cambios de volumen de los órganos. De la misma forma, el MAX30101 monitoriza la perfusión de sangre a la dermis y al tejido subcutáneo de la piel.</a:t>
            </a:r>
          </a:p>
          <a:p>
            <a:r>
              <a:rPr lang="es-MX" dirty="0" smtClean="0"/>
              <a:t>La familia de productos MAX3010x utiliza tecnología de </a:t>
            </a:r>
            <a:r>
              <a:rPr lang="es-MX" dirty="0" err="1" smtClean="0"/>
              <a:t>pulsioximetría</a:t>
            </a:r>
            <a:r>
              <a:rPr lang="es-MX" dirty="0" smtClean="0"/>
              <a:t> reflectante para determinar la FC y la SpO2.</a:t>
            </a:r>
          </a:p>
          <a:p>
            <a:endParaRPr lang="es-MX" dirty="0" smtClean="0"/>
          </a:p>
        </p:txBody>
      </p:sp>
      <p:sp>
        <p:nvSpPr>
          <p:cNvPr id="4" name="Marcador de número de diapositiva 3"/>
          <p:cNvSpPr>
            <a:spLocks noGrp="1"/>
          </p:cNvSpPr>
          <p:nvPr>
            <p:ph type="sldNum" sz="quarter" idx="10"/>
          </p:nvPr>
        </p:nvSpPr>
        <p:spPr/>
        <p:txBody>
          <a:bodyPr/>
          <a:lstStyle/>
          <a:p>
            <a:fld id="{98F06124-F9AD-4C23-AD13-A022ABD55763}" type="slidenum">
              <a:rPr lang="es-AR" smtClean="0"/>
              <a:t>3</a:t>
            </a:fld>
            <a:endParaRPr lang="es-AR"/>
          </a:p>
        </p:txBody>
      </p:sp>
    </p:spTree>
    <p:extLst>
      <p:ext uri="{BB962C8B-B14F-4D97-AF65-F5344CB8AC3E}">
        <p14:creationId xmlns:p14="http://schemas.microsoft.com/office/powerpoint/2010/main" val="273666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Cada tipo de método de oximetría de pulso se basa en la idea de que la luz reflejada o transmitida desde el tejido es una señal lo suficientemente fuerte como para ser capturada por el fotodiodo. Por lo tanto, dependiendo de la aplicación para la que se utilice el MAX3010x, el usuario debe cambiar la intensidad de la señal del LED, el ancho de pulso o la frecuencia de muestreo para optimizar su rendimiento.</a:t>
            </a:r>
            <a:endParaRPr lang="es-MX" dirty="0" smtClean="0"/>
          </a:p>
        </p:txBody>
      </p:sp>
      <p:sp>
        <p:nvSpPr>
          <p:cNvPr id="4" name="Marcador de número de diapositiva 3"/>
          <p:cNvSpPr>
            <a:spLocks noGrp="1"/>
          </p:cNvSpPr>
          <p:nvPr>
            <p:ph type="sldNum" sz="quarter" idx="10"/>
          </p:nvPr>
        </p:nvSpPr>
        <p:spPr/>
        <p:txBody>
          <a:bodyPr/>
          <a:lstStyle/>
          <a:p>
            <a:fld id="{98F06124-F9AD-4C23-AD13-A022ABD55763}" type="slidenum">
              <a:rPr lang="es-AR" smtClean="0"/>
              <a:t>4</a:t>
            </a:fld>
            <a:endParaRPr lang="es-AR"/>
          </a:p>
        </p:txBody>
      </p:sp>
    </p:spTree>
    <p:extLst>
      <p:ext uri="{BB962C8B-B14F-4D97-AF65-F5344CB8AC3E}">
        <p14:creationId xmlns:p14="http://schemas.microsoft.com/office/powerpoint/2010/main" val="62419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8F06124-F9AD-4C23-AD13-A022ABD55763}" type="slidenum">
              <a:rPr lang="es-AR" smtClean="0"/>
              <a:t>7</a:t>
            </a:fld>
            <a:endParaRPr lang="es-AR"/>
          </a:p>
        </p:txBody>
      </p:sp>
    </p:spTree>
    <p:extLst>
      <p:ext uri="{BB962C8B-B14F-4D97-AF65-F5344CB8AC3E}">
        <p14:creationId xmlns:p14="http://schemas.microsoft.com/office/powerpoint/2010/main" val="2366540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938566" y="1220354"/>
            <a:ext cx="7826869" cy="1070421"/>
          </a:xfrm>
        </p:spPr>
        <p:txBody>
          <a:bodyPr>
            <a:normAutofit fontScale="90000"/>
          </a:bodyPr>
          <a:lstStyle/>
          <a:p>
            <a:r>
              <a:rPr lang="es-ES" sz="3600" b="1" dirty="0">
                <a:latin typeface="Consolas" panose="020B0609020204030204" pitchFamily="49" charset="0"/>
              </a:rPr>
              <a:t>Protocolos de </a:t>
            </a:r>
            <a:r>
              <a:rPr lang="es-ES" sz="3600" b="1" dirty="0" smtClean="0">
                <a:latin typeface="Consolas" panose="020B0609020204030204" pitchFamily="49" charset="0"/>
              </a:rPr>
              <a:t>comunicación en </a:t>
            </a:r>
            <a:r>
              <a:rPr lang="es-ES" sz="3600" b="1" dirty="0">
                <a:latin typeface="Consolas" panose="020B0609020204030204" pitchFamily="49" charset="0"/>
              </a:rPr>
              <a:t>sistemas embebidos</a:t>
            </a:r>
            <a:endParaRPr lang="es-AR" sz="3600" dirty="0">
              <a:latin typeface="Consolas" panose="020B0609020204030204" pitchFamily="49" charset="0"/>
            </a:endParaRPr>
          </a:p>
        </p:txBody>
      </p:sp>
      <p:sp>
        <p:nvSpPr>
          <p:cNvPr id="3" name="Subtítulo 2"/>
          <p:cNvSpPr>
            <a:spLocks noGrp="1"/>
          </p:cNvSpPr>
          <p:nvPr>
            <p:ph type="subTitle" idx="1"/>
          </p:nvPr>
        </p:nvSpPr>
        <p:spPr>
          <a:xfrm>
            <a:off x="1938567" y="2727396"/>
            <a:ext cx="9620158" cy="1118665"/>
          </a:xfrm>
        </p:spPr>
        <p:txBody>
          <a:bodyPr>
            <a:normAutofit fontScale="62500" lnSpcReduction="20000"/>
          </a:bodyPr>
          <a:lstStyle/>
          <a:p>
            <a:pPr defTabSz="457200">
              <a:spcBef>
                <a:spcPct val="20000"/>
              </a:spcBef>
              <a:spcAft>
                <a:spcPts val="600"/>
              </a:spcAft>
              <a:buClr>
                <a:schemeClr val="tx1"/>
              </a:buClr>
              <a:buSzPct val="80000"/>
            </a:pPr>
            <a:r>
              <a:rPr lang="es-ES" sz="3800" cap="none" dirty="0">
                <a:solidFill>
                  <a:schemeClr val="tx1"/>
                </a:solidFill>
                <a:latin typeface="Consolas" panose="020B0609020204030204" pitchFamily="49" charset="0"/>
              </a:rPr>
              <a:t>Trabajo final:</a:t>
            </a:r>
          </a:p>
          <a:p>
            <a:pPr defTabSz="457200">
              <a:spcBef>
                <a:spcPct val="20000"/>
              </a:spcBef>
              <a:spcAft>
                <a:spcPts val="600"/>
              </a:spcAft>
              <a:buClr>
                <a:schemeClr val="tx1"/>
              </a:buClr>
              <a:buSzPct val="80000"/>
            </a:pPr>
            <a:r>
              <a:rPr lang="es-ES" sz="3800" cap="none" dirty="0" smtClean="0">
                <a:solidFill>
                  <a:schemeClr val="tx1"/>
                </a:solidFill>
                <a:latin typeface="Consolas" panose="020B0609020204030204" pitchFamily="49" charset="0"/>
              </a:rPr>
              <a:t>Driver </a:t>
            </a:r>
            <a:r>
              <a:rPr lang="es-ES" sz="3800" cap="none" dirty="0">
                <a:solidFill>
                  <a:schemeClr val="tx1"/>
                </a:solidFill>
                <a:latin typeface="Consolas" panose="020B0609020204030204" pitchFamily="49" charset="0"/>
              </a:rPr>
              <a:t>para modulo Max30102 para Oximetría y pulsímetro</a:t>
            </a:r>
            <a:endParaRPr lang="es-AR" sz="3800" cap="none" dirty="0">
              <a:solidFill>
                <a:schemeClr val="tx1"/>
              </a:solidFill>
              <a:latin typeface="Consolas" panose="020B0609020204030204" pitchFamily="49" charset="0"/>
            </a:endParaRPr>
          </a:p>
          <a:p>
            <a:endParaRPr lang="es-AR" dirty="0"/>
          </a:p>
        </p:txBody>
      </p:sp>
      <p:sp>
        <p:nvSpPr>
          <p:cNvPr id="4" name="Subtítulo 2"/>
          <p:cNvSpPr txBox="1">
            <a:spLocks/>
          </p:cNvSpPr>
          <p:nvPr/>
        </p:nvSpPr>
        <p:spPr>
          <a:xfrm>
            <a:off x="5516269" y="4140612"/>
            <a:ext cx="4950504" cy="142387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defTabSz="457200">
              <a:spcBef>
                <a:spcPct val="20000"/>
              </a:spcBef>
              <a:spcAft>
                <a:spcPts val="600"/>
              </a:spcAft>
              <a:buClr>
                <a:schemeClr val="tx1"/>
              </a:buClr>
              <a:buSzPct val="80000"/>
            </a:pPr>
            <a:r>
              <a:rPr lang="es-ES" sz="3400" cap="none" dirty="0">
                <a:solidFill>
                  <a:schemeClr val="tx1"/>
                </a:solidFill>
                <a:latin typeface="Consolas" panose="020B0609020204030204" pitchFamily="49" charset="0"/>
              </a:rPr>
              <a:t>Alumno:	</a:t>
            </a:r>
            <a:r>
              <a:rPr lang="es-ES" sz="3400" cap="none" dirty="0" smtClean="0">
                <a:solidFill>
                  <a:schemeClr val="tx1"/>
                </a:solidFill>
                <a:latin typeface="Consolas" panose="020B0609020204030204" pitchFamily="49" charset="0"/>
              </a:rPr>
              <a:t>	Lucas </a:t>
            </a:r>
            <a:r>
              <a:rPr lang="es-ES" sz="3400" cap="none" dirty="0">
                <a:solidFill>
                  <a:schemeClr val="tx1"/>
                </a:solidFill>
                <a:latin typeface="Consolas" panose="020B0609020204030204" pitchFamily="49" charset="0"/>
              </a:rPr>
              <a:t>Zalazar</a:t>
            </a:r>
          </a:p>
          <a:p>
            <a:pPr defTabSz="457200">
              <a:spcBef>
                <a:spcPct val="20000"/>
              </a:spcBef>
              <a:spcAft>
                <a:spcPts val="600"/>
              </a:spcAft>
              <a:buClr>
                <a:schemeClr val="tx1"/>
              </a:buClr>
              <a:buSzPct val="80000"/>
            </a:pPr>
            <a:r>
              <a:rPr lang="es-ES" sz="3400" cap="none" dirty="0">
                <a:solidFill>
                  <a:schemeClr val="tx1"/>
                </a:solidFill>
                <a:latin typeface="Consolas" panose="020B0609020204030204" pitchFamily="49" charset="0"/>
              </a:rPr>
              <a:t>Profesores:	Gonzalo Sanchez</a:t>
            </a:r>
          </a:p>
          <a:p>
            <a:pPr defTabSz="457200">
              <a:spcBef>
                <a:spcPct val="20000"/>
              </a:spcBef>
              <a:spcAft>
                <a:spcPts val="600"/>
              </a:spcAft>
              <a:buClr>
                <a:schemeClr val="tx1"/>
              </a:buClr>
              <a:buSzPct val="80000"/>
            </a:pPr>
            <a:r>
              <a:rPr lang="es-ES" sz="3400" cap="none" dirty="0">
                <a:solidFill>
                  <a:schemeClr val="tx1"/>
                </a:solidFill>
                <a:latin typeface="Consolas" panose="020B0609020204030204" pitchFamily="49" charset="0"/>
              </a:rPr>
              <a:t>		</a:t>
            </a:r>
            <a:r>
              <a:rPr lang="es-ES" sz="3400" cap="none" dirty="0" smtClean="0">
                <a:solidFill>
                  <a:schemeClr val="tx1"/>
                </a:solidFill>
                <a:latin typeface="Consolas" panose="020B0609020204030204" pitchFamily="49" charset="0"/>
              </a:rPr>
              <a:t>		Pablo </a:t>
            </a:r>
            <a:r>
              <a:rPr lang="es-ES" sz="3400" cap="none" dirty="0">
                <a:solidFill>
                  <a:schemeClr val="tx1"/>
                </a:solidFill>
                <a:latin typeface="Consolas" panose="020B0609020204030204" pitchFamily="49" charset="0"/>
              </a:rPr>
              <a:t>Gómez</a:t>
            </a:r>
            <a:endParaRPr lang="es-AR" sz="3400" cap="none" dirty="0">
              <a:solidFill>
                <a:schemeClr val="tx1"/>
              </a:solidFill>
              <a:latin typeface="Consolas" panose="020B0609020204030204" pitchFamily="49" charset="0"/>
            </a:endParaRPr>
          </a:p>
          <a:p>
            <a:endParaRPr lang="es-AR" dirty="0"/>
          </a:p>
        </p:txBody>
      </p:sp>
      <p:sp>
        <p:nvSpPr>
          <p:cNvPr id="5" name="Subtítulo 2"/>
          <p:cNvSpPr txBox="1">
            <a:spLocks/>
          </p:cNvSpPr>
          <p:nvPr/>
        </p:nvSpPr>
        <p:spPr>
          <a:xfrm>
            <a:off x="5126388" y="6140898"/>
            <a:ext cx="1451223" cy="717102"/>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sz="6000" cap="none" dirty="0">
                <a:solidFill>
                  <a:schemeClr val="tx1"/>
                </a:solidFill>
                <a:latin typeface="Consolas" panose="020B0609020204030204" pitchFamily="49" charset="0"/>
              </a:rPr>
              <a:t>Año 2021</a:t>
            </a:r>
            <a:endParaRPr lang="es-AR" sz="6000" cap="none" dirty="0">
              <a:solidFill>
                <a:schemeClr val="tx1"/>
              </a:solidFill>
              <a:latin typeface="Consolas" panose="020B0609020204030204" pitchFamily="49" charset="0"/>
            </a:endParaRPr>
          </a:p>
          <a:p>
            <a:endParaRPr lang="es-AR" dirty="0">
              <a:solidFill>
                <a:schemeClr val="bg1"/>
              </a:solidFill>
            </a:endParaRPr>
          </a:p>
        </p:txBody>
      </p:sp>
      <p:sp>
        <p:nvSpPr>
          <p:cNvPr id="6" name="Título 1"/>
          <p:cNvSpPr txBox="1">
            <a:spLocks/>
          </p:cNvSpPr>
          <p:nvPr/>
        </p:nvSpPr>
        <p:spPr>
          <a:xfrm>
            <a:off x="1938567" y="433904"/>
            <a:ext cx="7826869" cy="52614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s-ES" sz="2000" b="1" dirty="0">
                <a:latin typeface="Consolas" panose="020B0609020204030204" pitchFamily="49" charset="0"/>
              </a:rPr>
              <a:t>Carrera de Especialización en Sistemas </a:t>
            </a:r>
            <a:r>
              <a:rPr lang="es-ES" sz="2000" b="1" dirty="0" smtClean="0">
                <a:latin typeface="Consolas" panose="020B0609020204030204" pitchFamily="49" charset="0"/>
              </a:rPr>
              <a:t>Embebidos</a:t>
            </a:r>
            <a:endParaRPr lang="es-AR" sz="2000" dirty="0">
              <a:latin typeface="Consolas" panose="020B0609020204030204" pitchFamily="49" charset="0"/>
            </a:endParaRPr>
          </a:p>
        </p:txBody>
      </p:sp>
      <p:pic>
        <p:nvPicPr>
          <p:cNvPr id="1026" name="Picture 2"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841" y="0"/>
            <a:ext cx="2746158" cy="79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625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54147"/>
          </a:xfrm>
        </p:spPr>
        <p:txBody>
          <a:bodyPr/>
          <a:lstStyle/>
          <a:p>
            <a:pPr algn="ctr"/>
            <a:r>
              <a:rPr lang="es-ES" b="1" dirty="0" smtClean="0">
                <a:solidFill>
                  <a:schemeClr val="bg1"/>
                </a:solidFill>
                <a:latin typeface="Consolas" panose="020B0609020204030204" pitchFamily="49" charset="0"/>
              </a:rPr>
              <a:t>Introducción</a:t>
            </a:r>
            <a:endParaRPr lang="es-AR" b="1" dirty="0">
              <a:solidFill>
                <a:schemeClr val="bg1"/>
              </a:solidFill>
              <a:latin typeface="Consolas" panose="020B0609020204030204" pitchFamily="49" charset="0"/>
            </a:endParaRPr>
          </a:p>
        </p:txBody>
      </p:sp>
      <p:sp>
        <p:nvSpPr>
          <p:cNvPr id="4" name="Marcador de contenido 3"/>
          <p:cNvSpPr>
            <a:spLocks noGrp="1"/>
          </p:cNvSpPr>
          <p:nvPr>
            <p:ph sz="half" idx="1"/>
          </p:nvPr>
        </p:nvSpPr>
        <p:spPr>
          <a:xfrm>
            <a:off x="1141413" y="1527591"/>
            <a:ext cx="4878389" cy="3541714"/>
          </a:xfrm>
        </p:spPr>
        <p:txBody>
          <a:bodyPr/>
          <a:lstStyle/>
          <a:p>
            <a:pPr marL="0" indent="0" algn="ctr">
              <a:buNone/>
            </a:pPr>
            <a:r>
              <a:rPr lang="es-ES" dirty="0" smtClean="0">
                <a:latin typeface="Consolas" panose="020B0609020204030204" pitchFamily="49" charset="0"/>
              </a:rPr>
              <a:t>Pulsímetro</a:t>
            </a:r>
          </a:p>
          <a:p>
            <a:pPr marL="0" indent="0" algn="just">
              <a:buNone/>
            </a:pPr>
            <a:r>
              <a:rPr lang="es-AR" dirty="0">
                <a:latin typeface="Consolas" panose="020B0609020204030204" pitchFamily="49" charset="0"/>
              </a:rPr>
              <a:t>M</a:t>
            </a:r>
            <a:r>
              <a:rPr lang="es-AR" dirty="0" smtClean="0">
                <a:latin typeface="Consolas" panose="020B0609020204030204" pitchFamily="49" charset="0"/>
              </a:rPr>
              <a:t>onitor de frecuencia cardíaca.</a:t>
            </a:r>
          </a:p>
          <a:p>
            <a:pPr marL="0" indent="0" algn="just">
              <a:buNone/>
            </a:pPr>
            <a:endParaRPr lang="es-AR" dirty="0">
              <a:solidFill>
                <a:schemeClr val="bg1"/>
              </a:solidFill>
              <a:latin typeface="Consolas" panose="020B0609020204030204" pitchFamily="49" charset="0"/>
            </a:endParaRPr>
          </a:p>
        </p:txBody>
      </p:sp>
      <p:sp>
        <p:nvSpPr>
          <p:cNvPr id="5" name="Marcador de contenido 4"/>
          <p:cNvSpPr>
            <a:spLocks noGrp="1"/>
          </p:cNvSpPr>
          <p:nvPr>
            <p:ph sz="half" idx="2"/>
          </p:nvPr>
        </p:nvSpPr>
        <p:spPr>
          <a:xfrm>
            <a:off x="6172200" y="1539409"/>
            <a:ext cx="4875211" cy="3541714"/>
          </a:xfrm>
        </p:spPr>
        <p:txBody>
          <a:bodyPr/>
          <a:lstStyle/>
          <a:p>
            <a:pPr marL="0" indent="0" algn="ctr">
              <a:buNone/>
            </a:pPr>
            <a:r>
              <a:rPr lang="es-ES" dirty="0" smtClean="0">
                <a:latin typeface="Consolas" panose="020B0609020204030204" pitchFamily="49" charset="0"/>
              </a:rPr>
              <a:t>Oximetría</a:t>
            </a:r>
          </a:p>
          <a:p>
            <a:pPr marL="0" indent="0" algn="just">
              <a:buNone/>
            </a:pPr>
            <a:r>
              <a:rPr lang="es-ES" dirty="0" smtClean="0">
                <a:latin typeface="Consolas" panose="020B0609020204030204" pitchFamily="49" charset="0"/>
              </a:rPr>
              <a:t>Monitor de saturación de oxigeno en sangre.</a:t>
            </a:r>
            <a:endParaRPr lang="es-AR" dirty="0">
              <a:latin typeface="Consolas" panose="020B0609020204030204" pitchFamily="49" charset="0"/>
            </a:endParaRPr>
          </a:p>
        </p:txBody>
      </p:sp>
      <p:pic>
        <p:nvPicPr>
          <p:cNvPr id="2052" name="Picture 4" descr="Ver las imágenes de ori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404" y="3310266"/>
            <a:ext cx="3307912" cy="24809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er las imágenes de origen"/>
          <p:cNvPicPr>
            <a:picLocks noChangeAspect="1" noChangeArrowheads="1"/>
          </p:cNvPicPr>
          <p:nvPr/>
        </p:nvPicPr>
        <p:blipFill rotWithShape="1">
          <a:blip r:embed="rId4">
            <a:extLst>
              <a:ext uri="{28A0092B-C50C-407E-A947-70E740481C1C}">
                <a14:useLocalDpi xmlns:a14="http://schemas.microsoft.com/office/drawing/2010/main" val="0"/>
              </a:ext>
            </a:extLst>
          </a:blip>
          <a:srcRect t="4120" b="5142"/>
          <a:stretch/>
        </p:blipFill>
        <p:spPr bwMode="auto">
          <a:xfrm>
            <a:off x="6874851" y="3089709"/>
            <a:ext cx="3469907" cy="306083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6"/>
          <p:cNvCxnSpPr/>
          <p:nvPr/>
        </p:nvCxnSpPr>
        <p:spPr>
          <a:xfrm>
            <a:off x="6092792" y="1539409"/>
            <a:ext cx="0" cy="454375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25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latin typeface="Consolas" panose="020B0609020204030204" pitchFamily="49" charset="0"/>
              </a:rPr>
              <a:t>Sensor MAX 30102</a:t>
            </a:r>
            <a:endParaRPr lang="es-AR" b="1" dirty="0">
              <a:latin typeface="Consolas" panose="020B0609020204030204" pitchFamily="49" charset="0"/>
            </a:endParaRPr>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b="1784"/>
          <a:stretch/>
        </p:blipFill>
        <p:spPr>
          <a:xfrm>
            <a:off x="6094412" y="2210594"/>
            <a:ext cx="4143375" cy="3554939"/>
          </a:xfrm>
          <a:prstGeom prst="rect">
            <a:avLst/>
          </a:prstGeom>
        </p:spPr>
      </p:pic>
      <p:pic>
        <p:nvPicPr>
          <p:cNvPr id="5" name="Imagen 4"/>
          <p:cNvPicPr>
            <a:picLocks noChangeAspect="1"/>
          </p:cNvPicPr>
          <p:nvPr/>
        </p:nvPicPr>
        <p:blipFill rotWithShape="1">
          <a:blip r:embed="rId4"/>
          <a:srcRect t="3913" b="4005"/>
          <a:stretch/>
        </p:blipFill>
        <p:spPr>
          <a:xfrm>
            <a:off x="2143441" y="2210594"/>
            <a:ext cx="3950971" cy="3551722"/>
          </a:xfrm>
          <a:prstGeom prst="rect">
            <a:avLst/>
          </a:prstGeom>
        </p:spPr>
      </p:pic>
    </p:spTree>
    <p:extLst>
      <p:ext uri="{BB962C8B-B14F-4D97-AF65-F5344CB8AC3E}">
        <p14:creationId xmlns:p14="http://schemas.microsoft.com/office/powerpoint/2010/main" val="3508911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92648"/>
          </a:xfrm>
        </p:spPr>
        <p:txBody>
          <a:bodyPr/>
          <a:lstStyle/>
          <a:p>
            <a:pPr algn="ctr"/>
            <a:r>
              <a:rPr lang="es-ES" dirty="0" smtClean="0">
                <a:latin typeface="Consolas" panose="020B0609020204030204" pitchFamily="49" charset="0"/>
              </a:rPr>
              <a:t>Principio de funcionamiento</a:t>
            </a:r>
            <a:endParaRPr lang="es-AR" dirty="0">
              <a:latin typeface="Consolas" panose="020B0609020204030204" pitchFamily="49" charset="0"/>
            </a:endParaRPr>
          </a:p>
        </p:txBody>
      </p:sp>
      <p:pic>
        <p:nvPicPr>
          <p:cNvPr id="3074" name="Picture 2" descr="https://cdn.electronilab.co/wp-content/uploads/2018/05/MAX30100-Sensor-de-concentraci%C3%B3n-de-Ox%C3%ADgeno-y-Ritmo-card%C3%ADaco-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573" y="1953419"/>
            <a:ext cx="65436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72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92648"/>
          </a:xfrm>
        </p:spPr>
        <p:txBody>
          <a:bodyPr>
            <a:normAutofit/>
          </a:bodyPr>
          <a:lstStyle/>
          <a:p>
            <a:pPr algn="ctr"/>
            <a:r>
              <a:rPr lang="es-ES" dirty="0">
                <a:latin typeface="Consolas" panose="020B0609020204030204" pitchFamily="49" charset="0"/>
              </a:rPr>
              <a:t>Diagrama funcional</a:t>
            </a:r>
            <a:endParaRPr lang="es-AR" dirty="0">
              <a:latin typeface="Consolas" panose="020B0609020204030204" pitchFamily="49" charset="0"/>
            </a:endParaRPr>
          </a:p>
        </p:txBody>
      </p:sp>
      <p:pic>
        <p:nvPicPr>
          <p:cNvPr id="1026" name="Picture 2" descr="MAX30102: Function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49" y="1722922"/>
            <a:ext cx="9613726" cy="465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37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dirty="0" smtClean="0">
                <a:latin typeface="Consolas" panose="020B0609020204030204" pitchFamily="49" charset="0"/>
              </a:rPr>
              <a:t>Demostración funcional</a:t>
            </a:r>
            <a:endParaRPr lang="es-AR" dirty="0">
              <a:latin typeface="Consolas" panose="020B0609020204030204" pitchFamily="49" charset="0"/>
            </a:endParaRPr>
          </a:p>
        </p:txBody>
      </p:sp>
      <p:sp>
        <p:nvSpPr>
          <p:cNvPr id="4" name="Marcador de contenido 3"/>
          <p:cNvSpPr>
            <a:spLocks noGrp="1"/>
          </p:cNvSpPr>
          <p:nvPr>
            <p:ph idx="1"/>
          </p:nvPr>
        </p:nvSpPr>
        <p:spPr>
          <a:xfrm>
            <a:off x="2815012" y="3038760"/>
            <a:ext cx="6558799" cy="869098"/>
          </a:xfrm>
        </p:spPr>
        <p:txBody>
          <a:bodyPr/>
          <a:lstStyle/>
          <a:p>
            <a:pPr marL="0" indent="0" algn="ctr">
              <a:buNone/>
            </a:pPr>
            <a:r>
              <a:rPr lang="es-ES" dirty="0" smtClean="0"/>
              <a:t>VIDEO</a:t>
            </a:r>
            <a:endParaRPr lang="es-AR" dirty="0"/>
          </a:p>
        </p:txBody>
      </p:sp>
    </p:spTree>
    <p:extLst>
      <p:ext uri="{BB962C8B-B14F-4D97-AF65-F5344CB8AC3E}">
        <p14:creationId xmlns:p14="http://schemas.microsoft.com/office/powerpoint/2010/main" val="1588339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92648"/>
          </a:xfrm>
        </p:spPr>
        <p:txBody>
          <a:bodyPr>
            <a:normAutofit/>
          </a:bodyPr>
          <a:lstStyle/>
          <a:p>
            <a:pPr algn="ctr"/>
            <a:r>
              <a:rPr lang="es-ES" dirty="0" smtClean="0">
                <a:latin typeface="Consolas" panose="020B0609020204030204" pitchFamily="49" charset="0"/>
              </a:rPr>
              <a:t>Librería max30102</a:t>
            </a:r>
            <a:endParaRPr lang="es-AR" dirty="0">
              <a:latin typeface="Consolas" panose="020B0609020204030204" pitchFamily="49" charset="0"/>
            </a:endParaRPr>
          </a:p>
        </p:txBody>
      </p:sp>
    </p:spTree>
    <p:extLst>
      <p:ext uri="{BB962C8B-B14F-4D97-AF65-F5344CB8AC3E}">
        <p14:creationId xmlns:p14="http://schemas.microsoft.com/office/powerpoint/2010/main" val="1391496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148</TotalTime>
  <Words>401</Words>
  <Application>Microsoft Office PowerPoint</Application>
  <PresentationFormat>Panorámica</PresentationFormat>
  <Paragraphs>33</Paragraphs>
  <Slides>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Consolas</vt:lpstr>
      <vt:lpstr>Trebuchet MS</vt:lpstr>
      <vt:lpstr>Tw Cen MT</vt:lpstr>
      <vt:lpstr>Circuito</vt:lpstr>
      <vt:lpstr>Protocolos de comunicación en sistemas embebidos</vt:lpstr>
      <vt:lpstr>Introducción</vt:lpstr>
      <vt:lpstr>Sensor MAX 30102</vt:lpstr>
      <vt:lpstr>Principio de funcionamiento</vt:lpstr>
      <vt:lpstr>Diagrama funcional</vt:lpstr>
      <vt:lpstr>Demostración funcional</vt:lpstr>
      <vt:lpstr>Librería max30102</vt:lpstr>
    </vt:vector>
  </TitlesOfParts>
  <Company>Raffo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Protocolos de comunicación en sistemas embebidos</dc:title>
  <dc:creator>Zalazar Garcia, Lucas (SJ)</dc:creator>
  <cp:lastModifiedBy>Zalazar Garcia, Lucas (SJ)</cp:lastModifiedBy>
  <cp:revision>18</cp:revision>
  <dcterms:created xsi:type="dcterms:W3CDTF">2021-10-14T11:11:04Z</dcterms:created>
  <dcterms:modified xsi:type="dcterms:W3CDTF">2021-10-15T13:54:06Z</dcterms:modified>
</cp:coreProperties>
</file>