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8" r:id="rId3"/>
    <p:sldId id="258" r:id="rId4"/>
    <p:sldId id="289" r:id="rId5"/>
    <p:sldId id="299" r:id="rId6"/>
    <p:sldId id="301" r:id="rId7"/>
    <p:sldId id="300" r:id="rId8"/>
    <p:sldId id="290" r:id="rId9"/>
    <p:sldId id="288" r:id="rId10"/>
    <p:sldId id="286" r:id="rId11"/>
    <p:sldId id="296" r:id="rId12"/>
    <p:sldId id="291" r:id="rId13"/>
    <p:sldId id="292" r:id="rId14"/>
    <p:sldId id="302" r:id="rId15"/>
    <p:sldId id="272" r:id="rId16"/>
    <p:sldId id="303" r:id="rId17"/>
    <p:sldId id="304" r:id="rId18"/>
    <p:sldId id="305" r:id="rId19"/>
    <p:sldId id="306" r:id="rId20"/>
    <p:sldId id="307" r:id="rId21"/>
    <p:sldId id="308" r:id="rId22"/>
    <p:sldId id="309" r:id="rId23"/>
  </p:sldIdLst>
  <p:sldSz cx="9144000" cy="6858000" type="screen4x3"/>
  <p:notesSz cx="6858000" cy="891222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8">
          <p15:clr>
            <a:srgbClr val="A4A3A4"/>
          </p15:clr>
        </p15:guide>
        <p15:guide id="2" pos="4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0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  <a:srgbClr val="CCECFF"/>
    <a:srgbClr val="CCCCFF"/>
    <a:srgbClr val="FFFF66"/>
    <a:srgbClr val="3333CC"/>
    <a:srgbClr val="CC330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Objects="1">
      <p:cViewPr varScale="1">
        <p:scale>
          <a:sx n="94" d="100"/>
          <a:sy n="94" d="100"/>
        </p:scale>
        <p:origin x="1466" y="73"/>
      </p:cViewPr>
      <p:guideLst>
        <p:guide orient="horz" pos="1448"/>
        <p:guide pos="4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08"/>
    </p:cViewPr>
  </p:sorterViewPr>
  <p:notesViewPr>
    <p:cSldViewPr snapToObjects="1">
      <p:cViewPr>
        <p:scale>
          <a:sx n="75" d="100"/>
          <a:sy n="75" d="100"/>
        </p:scale>
        <p:origin x="-1320" y="-72"/>
      </p:cViewPr>
      <p:guideLst>
        <p:guide orient="horz" pos="280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u="none" smtClean="0"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 smtClean="0"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466138"/>
            <a:ext cx="29718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u="none" smtClean="0"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466138"/>
            <a:ext cx="29718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 smtClean="0"/>
            </a:lvl1pPr>
          </a:lstStyle>
          <a:p>
            <a:pPr>
              <a:defRPr/>
            </a:pPr>
            <a:fld id="{E627DE81-9FE6-4637-89FE-CACE0D000FC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26436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u="none" smtClean="0"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 smtClean="0"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68338"/>
            <a:ext cx="4457700" cy="3343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9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33863"/>
            <a:ext cx="50292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/>
              <a:t>Click to edit Master text styles</a:t>
            </a:r>
          </a:p>
          <a:p>
            <a:pPr lvl="1"/>
            <a:r>
              <a:rPr lang="en-US" altLang="pt-BR" noProof="0"/>
              <a:t>Second level</a:t>
            </a:r>
          </a:p>
          <a:p>
            <a:pPr lvl="2"/>
            <a:r>
              <a:rPr lang="en-US" altLang="pt-BR" noProof="0"/>
              <a:t>Third level</a:t>
            </a:r>
          </a:p>
          <a:p>
            <a:pPr lvl="3"/>
            <a:r>
              <a:rPr lang="en-US" altLang="pt-BR" noProof="0"/>
              <a:t>Fourth level</a:t>
            </a:r>
          </a:p>
          <a:p>
            <a:pPr lvl="4"/>
            <a:r>
              <a:rPr lang="en-US" altLang="pt-BR" noProof="0"/>
              <a:t>Fifth level</a:t>
            </a: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466138"/>
            <a:ext cx="29718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u="none" smtClean="0"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199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466138"/>
            <a:ext cx="29718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 smtClean="0"/>
            </a:lvl1pPr>
          </a:lstStyle>
          <a:p>
            <a:pPr>
              <a:defRPr/>
            </a:pPr>
            <a:fld id="{6ADED7FC-4273-439F-9D09-9217326EC58D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21021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6012160" y="4572744"/>
            <a:ext cx="3131840" cy="22852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0" y="3068960"/>
            <a:ext cx="4644008" cy="3789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499992" y="0"/>
            <a:ext cx="4644008" cy="3789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reeform 31"/>
          <p:cNvSpPr/>
          <p:nvPr/>
        </p:nvSpPr>
        <p:spPr>
          <a:xfrm rot="18900000">
            <a:off x="806968" y="-1959322"/>
            <a:ext cx="6385463" cy="98518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62577" y="4005064"/>
            <a:ext cx="6362658" cy="1046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251520" y="2168859"/>
            <a:ext cx="7344816" cy="1461075"/>
          </a:xfrm>
          <a:prstGeom prst="roundRect">
            <a:avLst>
              <a:gd name="adj" fmla="val 1382"/>
            </a:avLst>
          </a:prstGeom>
          <a:solidFill>
            <a:srgbClr val="FFFFF4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2276872"/>
            <a:ext cx="7128792" cy="12241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 sz="4400" b="1"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Elipse 10"/>
          <p:cNvSpPr/>
          <p:nvPr/>
        </p:nvSpPr>
        <p:spPr>
          <a:xfrm>
            <a:off x="5724128" y="5373216"/>
            <a:ext cx="1296144" cy="12961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5724128" y="5517232"/>
            <a:ext cx="1296144" cy="809233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pt-BR"/>
              <a:t>00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772816"/>
            <a:ext cx="6624736" cy="431800"/>
          </a:xfrm>
        </p:spPr>
        <p:txBody>
          <a:bodyPr>
            <a:noAutofit/>
          </a:bodyPr>
          <a:lstStyle>
            <a:lvl1pPr marL="0" indent="0">
              <a:buNone/>
              <a:defRPr sz="20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pt-BR"/>
              <a:t>Linguagem de Programação (ILP010) – 2017/1</a:t>
            </a:r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2331"/>
            <a:ext cx="5079006" cy="1628477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66490"/>
            <a:ext cx="1699212" cy="171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12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20" grpId="0" animBg="1"/>
      <p:bldP spid="3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2" grpId="0"/>
      <p:bldP spid="11" grpId="0" animBg="1"/>
      <p:bldP spid="5" grpId="0" build="p">
        <p:tmplLst>
          <p:tmpl lvl="1">
            <p:tnLst>
              <p:par>
                <p:cTn presetID="26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80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822" tmFilter="0,0; 0.14,0.36; 0.43,0.73; 0.71,0.91; 1.0,1.0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0.25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.0,0.0; 0.25,0.07; 0.50,0.2; 0.75,0.467; 1.0,1.0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3">
                          <p:val>
                            <p:fltVal val="0.5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664" tmFilter="0, 0; 0.125,0.2665; 0.25,0.4; 0.375,0.465; 0.5,0.5;  0.625,0.535; 0.75,0.6; 0.875,0.7335; 1,1">
                          <p:stCondLst>
                            <p:cond delay="664"/>
                          </p:stCondLst>
                        </p:cTn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9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332" tmFilter="0, 0; 0.125,0.2665; 0.25,0.4; 0.375,0.465; 0.5,0.5;  0.625,0.535; 0.75,0.6; 0.875,0.7335; 1,1">
                          <p:stCondLst>
                            <p:cond delay="1324"/>
                          </p:stCondLst>
                        </p:cTn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27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64" tmFilter="0, 0; 0.125,0.2665; 0.25,0.4; 0.375,0.465; 0.5,0.5;  0.625,0.535; 0.75,0.6; 0.875,0.7335; 1,1">
                          <p:stCondLst>
                            <p:cond delay="1656"/>
                          </p:stCondLst>
                        </p:cTn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 fmla="#ppt_y-sin(pi*$)/81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Scale>
                      <p:cBhvr>
                        <p:cTn dur="26">
                          <p:stCondLst>
                            <p:cond delay="650"/>
                          </p:stCondLst>
                        </p:cTn>
                        <p:tgtEl>
                          <p:spTgt spid="5"/>
                        </p:tgtEl>
                      </p:cBhvr>
                      <p:to x="100000" y="60000"/>
                    </p:animScale>
                    <p:animScale>
                      <p:cBhvr>
                        <p:cTn dur="166" decel="50000">
                          <p:stCondLst>
                            <p:cond delay="676"/>
                          </p:stCondLst>
                        </p:cTn>
                        <p:tgtEl>
                          <p:spTgt spid="5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312"/>
                          </p:stCondLst>
                        </p:cTn>
                        <p:tgtEl>
                          <p:spTgt spid="5"/>
                        </p:tgtEl>
                      </p:cBhvr>
                      <p:to x="100000" y="80000"/>
                    </p:animScale>
                    <p:animScale>
                      <p:cBhvr>
                        <p:cTn dur="166" decel="50000">
                          <p:stCondLst>
                            <p:cond delay="1338"/>
                          </p:stCondLst>
                        </p:cTn>
                        <p:tgtEl>
                          <p:spTgt spid="5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642"/>
                          </p:stCondLst>
                        </p:cTn>
                        <p:tgtEl>
                          <p:spTgt spid="5"/>
                        </p:tgtEl>
                      </p:cBhvr>
                      <p:to x="100000" y="90000"/>
                    </p:animScale>
                    <p:animScale>
                      <p:cBhvr>
                        <p:cTn dur="166" decel="50000">
                          <p:stCondLst>
                            <p:cond delay="1668"/>
                          </p:stCondLst>
                        </p:cTn>
                        <p:tgtEl>
                          <p:spTgt spid="5"/>
                        </p:tgtEl>
                      </p:cBhvr>
                      <p:to x="100000" y="100000"/>
                    </p:animScale>
                    <p:animScale>
                      <p:cBhvr>
                        <p:cTn dur="26">
                          <p:stCondLst>
                            <p:cond delay="1808"/>
                          </p:stCondLst>
                        </p:cTn>
                        <p:tgtEl>
                          <p:spTgt spid="5"/>
                        </p:tgtEl>
                      </p:cBhvr>
                      <p:to x="100000" y="95000"/>
                    </p:animScale>
                    <p:animScale>
                      <p:cBhvr>
                        <p:cTn dur="166" decel="50000">
                          <p:stCondLst>
                            <p:cond delay="1834"/>
                          </p:stCondLst>
                        </p:cTn>
                        <p:tgtEl>
                          <p:spTgt spid="5"/>
                        </p:tgtEl>
                      </p:cBhvr>
                      <p:to x="100000" y="100000"/>
                    </p:animScale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5DA03B8-9D81-4B1F-9704-3B37F52C17C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8427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4B3573-D899-4EA3-A9EF-AAE98734143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316572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E26873C-B094-41BD-8352-3E4936411D4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087802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Slide de título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3789040"/>
            <a:ext cx="8568952" cy="2016224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5877272"/>
            <a:ext cx="8568952" cy="792088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204017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2022" y="286247"/>
            <a:ext cx="9168044" cy="1031565"/>
            <a:chOff x="-12022" y="286247"/>
            <a:chExt cx="9168044" cy="1031565"/>
          </a:xfrm>
        </p:grpSpPr>
        <p:sp>
          <p:nvSpPr>
            <p:cNvPr id="15" name="Retângulo 14"/>
            <p:cNvSpPr/>
            <p:nvPr userDrawn="1"/>
          </p:nvSpPr>
          <p:spPr>
            <a:xfrm>
              <a:off x="-12022" y="286247"/>
              <a:ext cx="9168044" cy="10315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reeform 24"/>
            <p:cNvSpPr>
              <a:spLocks noChangeAspect="1" noChangeArrowheads="1"/>
            </p:cNvSpPr>
            <p:nvPr userDrawn="1"/>
          </p:nvSpPr>
          <p:spPr bwMode="auto">
            <a:xfrm>
              <a:off x="107504" y="670382"/>
              <a:ext cx="472264" cy="310346"/>
            </a:xfrm>
            <a:custGeom>
              <a:avLst/>
              <a:gdLst>
                <a:gd name="T0" fmla="*/ 0 w 461"/>
                <a:gd name="T1" fmla="*/ 303 h 304"/>
                <a:gd name="T2" fmla="*/ 460 w 461"/>
                <a:gd name="T3" fmla="*/ 303 h 304"/>
                <a:gd name="T4" fmla="*/ 460 w 461"/>
                <a:gd name="T5" fmla="*/ 254 h 304"/>
                <a:gd name="T6" fmla="*/ 0 w 461"/>
                <a:gd name="T7" fmla="*/ 254 h 304"/>
                <a:gd name="T8" fmla="*/ 0 w 461"/>
                <a:gd name="T9" fmla="*/ 303 h 304"/>
                <a:gd name="T10" fmla="*/ 0 w 461"/>
                <a:gd name="T11" fmla="*/ 176 h 304"/>
                <a:gd name="T12" fmla="*/ 460 w 461"/>
                <a:gd name="T13" fmla="*/ 176 h 304"/>
                <a:gd name="T14" fmla="*/ 460 w 461"/>
                <a:gd name="T15" fmla="*/ 127 h 304"/>
                <a:gd name="T16" fmla="*/ 0 w 461"/>
                <a:gd name="T17" fmla="*/ 127 h 304"/>
                <a:gd name="T18" fmla="*/ 0 w 461"/>
                <a:gd name="T19" fmla="*/ 176 h 304"/>
                <a:gd name="T20" fmla="*/ 0 w 461"/>
                <a:gd name="T21" fmla="*/ 0 h 304"/>
                <a:gd name="T22" fmla="*/ 0 w 461"/>
                <a:gd name="T23" fmla="*/ 49 h 304"/>
                <a:gd name="T24" fmla="*/ 460 w 461"/>
                <a:gd name="T25" fmla="*/ 49 h 304"/>
                <a:gd name="T26" fmla="*/ 460 w 461"/>
                <a:gd name="T27" fmla="*/ 0 h 304"/>
                <a:gd name="T28" fmla="*/ 0 w 461"/>
                <a:gd name="T2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1" h="304">
                  <a:moveTo>
                    <a:pt x="0" y="303"/>
                  </a:moveTo>
                  <a:lnTo>
                    <a:pt x="460" y="303"/>
                  </a:lnTo>
                  <a:lnTo>
                    <a:pt x="460" y="254"/>
                  </a:lnTo>
                  <a:lnTo>
                    <a:pt x="0" y="254"/>
                  </a:lnTo>
                  <a:lnTo>
                    <a:pt x="0" y="303"/>
                  </a:lnTo>
                  <a:close/>
                  <a:moveTo>
                    <a:pt x="0" y="176"/>
                  </a:moveTo>
                  <a:lnTo>
                    <a:pt x="460" y="176"/>
                  </a:lnTo>
                  <a:lnTo>
                    <a:pt x="460" y="127"/>
                  </a:lnTo>
                  <a:lnTo>
                    <a:pt x="0" y="127"/>
                  </a:lnTo>
                  <a:lnTo>
                    <a:pt x="0" y="176"/>
                  </a:lnTo>
                  <a:close/>
                  <a:moveTo>
                    <a:pt x="0" y="0"/>
                  </a:moveTo>
                  <a:lnTo>
                    <a:pt x="0" y="49"/>
                  </a:lnTo>
                  <a:lnTo>
                    <a:pt x="460" y="49"/>
                  </a:lnTo>
                  <a:lnTo>
                    <a:pt x="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5496" y="6477843"/>
            <a:ext cx="7920880" cy="365125"/>
          </a:xfrm>
          <a:prstGeom prst="rect">
            <a:avLst/>
          </a:prstGeom>
        </p:spPr>
        <p:txBody>
          <a:bodyPr/>
          <a:lstStyle>
            <a:lvl1pPr algn="l">
              <a:defRPr sz="1400" u="none">
                <a:solidFill>
                  <a:srgbClr val="FFFF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107504" y="1412776"/>
            <a:ext cx="8928992" cy="4968552"/>
          </a:xfrm>
          <a:prstGeom prst="roundRect">
            <a:avLst>
              <a:gd name="adj" fmla="val 1382"/>
            </a:avLst>
          </a:prstGeom>
          <a:solidFill>
            <a:srgbClr val="FFFFF4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556793"/>
            <a:ext cx="8928992" cy="46805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lipse 8"/>
          <p:cNvSpPr/>
          <p:nvPr/>
        </p:nvSpPr>
        <p:spPr>
          <a:xfrm>
            <a:off x="8100392" y="5949280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99040" y="6093296"/>
            <a:ext cx="621432" cy="365125"/>
          </a:xfrm>
          <a:prstGeom prst="rect">
            <a:avLst/>
          </a:prstGeom>
        </p:spPr>
        <p:txBody>
          <a:bodyPr/>
          <a:lstStyle>
            <a:lvl1pPr algn="ctr">
              <a:defRPr sz="2800" b="1" u="none">
                <a:solidFill>
                  <a:srgbClr val="FFFFF4"/>
                </a:solidFill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9694" y="292100"/>
            <a:ext cx="8356802" cy="1025712"/>
          </a:xfrm>
          <a:noFill/>
          <a:effectLst/>
        </p:spPr>
        <p:txBody>
          <a:bodyPr>
            <a:normAutofit/>
          </a:bodyPr>
          <a:lstStyle>
            <a:lvl1pPr algn="l">
              <a:spcBef>
                <a:spcPts val="1417"/>
              </a:spcBef>
              <a:spcAft>
                <a:spcPts val="2835"/>
              </a:spcAft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8970261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3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6" grpId="0"/>
      <p:bldP spid="2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770485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23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806489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5093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59832" y="1844824"/>
            <a:ext cx="5832648" cy="42484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1520" y="6520259"/>
            <a:ext cx="8064896" cy="33774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16416" y="6204843"/>
            <a:ext cx="827584" cy="65315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79388" y="1844824"/>
            <a:ext cx="2736850" cy="42480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7324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2022" y="286247"/>
            <a:ext cx="9168044" cy="1031565"/>
            <a:chOff x="-12022" y="286247"/>
            <a:chExt cx="9168044" cy="1031565"/>
          </a:xfrm>
        </p:grpSpPr>
        <p:sp>
          <p:nvSpPr>
            <p:cNvPr id="15" name="Retângulo 14"/>
            <p:cNvSpPr/>
            <p:nvPr userDrawn="1"/>
          </p:nvSpPr>
          <p:spPr>
            <a:xfrm>
              <a:off x="-12022" y="286247"/>
              <a:ext cx="9168044" cy="10315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reeform 24"/>
            <p:cNvSpPr>
              <a:spLocks noChangeAspect="1" noChangeArrowheads="1"/>
            </p:cNvSpPr>
            <p:nvPr userDrawn="1"/>
          </p:nvSpPr>
          <p:spPr bwMode="auto">
            <a:xfrm>
              <a:off x="107504" y="670382"/>
              <a:ext cx="472264" cy="310346"/>
            </a:xfrm>
            <a:custGeom>
              <a:avLst/>
              <a:gdLst>
                <a:gd name="T0" fmla="*/ 0 w 461"/>
                <a:gd name="T1" fmla="*/ 303 h 304"/>
                <a:gd name="T2" fmla="*/ 460 w 461"/>
                <a:gd name="T3" fmla="*/ 303 h 304"/>
                <a:gd name="T4" fmla="*/ 460 w 461"/>
                <a:gd name="T5" fmla="*/ 254 h 304"/>
                <a:gd name="T6" fmla="*/ 0 w 461"/>
                <a:gd name="T7" fmla="*/ 254 h 304"/>
                <a:gd name="T8" fmla="*/ 0 w 461"/>
                <a:gd name="T9" fmla="*/ 303 h 304"/>
                <a:gd name="T10" fmla="*/ 0 w 461"/>
                <a:gd name="T11" fmla="*/ 176 h 304"/>
                <a:gd name="T12" fmla="*/ 460 w 461"/>
                <a:gd name="T13" fmla="*/ 176 h 304"/>
                <a:gd name="T14" fmla="*/ 460 w 461"/>
                <a:gd name="T15" fmla="*/ 127 h 304"/>
                <a:gd name="T16" fmla="*/ 0 w 461"/>
                <a:gd name="T17" fmla="*/ 127 h 304"/>
                <a:gd name="T18" fmla="*/ 0 w 461"/>
                <a:gd name="T19" fmla="*/ 176 h 304"/>
                <a:gd name="T20" fmla="*/ 0 w 461"/>
                <a:gd name="T21" fmla="*/ 0 h 304"/>
                <a:gd name="T22" fmla="*/ 0 w 461"/>
                <a:gd name="T23" fmla="*/ 49 h 304"/>
                <a:gd name="T24" fmla="*/ 460 w 461"/>
                <a:gd name="T25" fmla="*/ 49 h 304"/>
                <a:gd name="T26" fmla="*/ 460 w 461"/>
                <a:gd name="T27" fmla="*/ 0 h 304"/>
                <a:gd name="T28" fmla="*/ 0 w 461"/>
                <a:gd name="T2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1" h="304">
                  <a:moveTo>
                    <a:pt x="0" y="303"/>
                  </a:moveTo>
                  <a:lnTo>
                    <a:pt x="460" y="303"/>
                  </a:lnTo>
                  <a:lnTo>
                    <a:pt x="460" y="254"/>
                  </a:lnTo>
                  <a:lnTo>
                    <a:pt x="0" y="254"/>
                  </a:lnTo>
                  <a:lnTo>
                    <a:pt x="0" y="303"/>
                  </a:lnTo>
                  <a:close/>
                  <a:moveTo>
                    <a:pt x="0" y="176"/>
                  </a:moveTo>
                  <a:lnTo>
                    <a:pt x="460" y="176"/>
                  </a:lnTo>
                  <a:lnTo>
                    <a:pt x="460" y="127"/>
                  </a:lnTo>
                  <a:lnTo>
                    <a:pt x="0" y="127"/>
                  </a:lnTo>
                  <a:lnTo>
                    <a:pt x="0" y="176"/>
                  </a:lnTo>
                  <a:close/>
                  <a:moveTo>
                    <a:pt x="0" y="0"/>
                  </a:moveTo>
                  <a:lnTo>
                    <a:pt x="0" y="49"/>
                  </a:lnTo>
                  <a:lnTo>
                    <a:pt x="460" y="49"/>
                  </a:lnTo>
                  <a:lnTo>
                    <a:pt x="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5496" y="6477843"/>
            <a:ext cx="7920880" cy="365125"/>
          </a:xfrm>
          <a:prstGeom prst="rect">
            <a:avLst/>
          </a:prstGeom>
        </p:spPr>
        <p:txBody>
          <a:bodyPr/>
          <a:lstStyle>
            <a:lvl1pPr algn="l">
              <a:defRPr sz="1400" u="none">
                <a:solidFill>
                  <a:srgbClr val="FFFF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9" name="Elipse 8"/>
          <p:cNvSpPr/>
          <p:nvPr/>
        </p:nvSpPr>
        <p:spPr>
          <a:xfrm>
            <a:off x="8100392" y="5949280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99040" y="6093296"/>
            <a:ext cx="621432" cy="365125"/>
          </a:xfrm>
          <a:prstGeom prst="rect">
            <a:avLst/>
          </a:prstGeom>
        </p:spPr>
        <p:txBody>
          <a:bodyPr/>
          <a:lstStyle>
            <a:lvl1pPr algn="ctr">
              <a:defRPr sz="2800" b="1" u="none">
                <a:solidFill>
                  <a:srgbClr val="FFFFF4"/>
                </a:solidFill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9694" y="292100"/>
            <a:ext cx="8356802" cy="1025712"/>
          </a:xfrm>
          <a:noFill/>
          <a:effectLst/>
        </p:spPr>
        <p:txBody>
          <a:bodyPr>
            <a:normAutofit/>
          </a:bodyPr>
          <a:lstStyle>
            <a:lvl1pPr algn="l">
              <a:spcBef>
                <a:spcPts val="1417"/>
              </a:spcBef>
              <a:spcAft>
                <a:spcPts val="2835"/>
              </a:spcAft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22169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6" grpId="0"/>
      <p:bldP spid="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ú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2022" y="286247"/>
            <a:ext cx="9168044" cy="1031565"/>
            <a:chOff x="-12022" y="286247"/>
            <a:chExt cx="9168044" cy="1031565"/>
          </a:xfrm>
        </p:grpSpPr>
        <p:sp>
          <p:nvSpPr>
            <p:cNvPr id="15" name="Retângulo 14"/>
            <p:cNvSpPr/>
            <p:nvPr userDrawn="1"/>
          </p:nvSpPr>
          <p:spPr>
            <a:xfrm>
              <a:off x="-12022" y="286247"/>
              <a:ext cx="9168044" cy="10315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reeform 24"/>
            <p:cNvSpPr>
              <a:spLocks noChangeAspect="1" noChangeArrowheads="1"/>
            </p:cNvSpPr>
            <p:nvPr userDrawn="1"/>
          </p:nvSpPr>
          <p:spPr bwMode="auto">
            <a:xfrm>
              <a:off x="107504" y="670382"/>
              <a:ext cx="472264" cy="310346"/>
            </a:xfrm>
            <a:custGeom>
              <a:avLst/>
              <a:gdLst>
                <a:gd name="T0" fmla="*/ 0 w 461"/>
                <a:gd name="T1" fmla="*/ 303 h 304"/>
                <a:gd name="T2" fmla="*/ 460 w 461"/>
                <a:gd name="T3" fmla="*/ 303 h 304"/>
                <a:gd name="T4" fmla="*/ 460 w 461"/>
                <a:gd name="T5" fmla="*/ 254 h 304"/>
                <a:gd name="T6" fmla="*/ 0 w 461"/>
                <a:gd name="T7" fmla="*/ 254 h 304"/>
                <a:gd name="T8" fmla="*/ 0 w 461"/>
                <a:gd name="T9" fmla="*/ 303 h 304"/>
                <a:gd name="T10" fmla="*/ 0 w 461"/>
                <a:gd name="T11" fmla="*/ 176 h 304"/>
                <a:gd name="T12" fmla="*/ 460 w 461"/>
                <a:gd name="T13" fmla="*/ 176 h 304"/>
                <a:gd name="T14" fmla="*/ 460 w 461"/>
                <a:gd name="T15" fmla="*/ 127 h 304"/>
                <a:gd name="T16" fmla="*/ 0 w 461"/>
                <a:gd name="T17" fmla="*/ 127 h 304"/>
                <a:gd name="T18" fmla="*/ 0 w 461"/>
                <a:gd name="T19" fmla="*/ 176 h 304"/>
                <a:gd name="T20" fmla="*/ 0 w 461"/>
                <a:gd name="T21" fmla="*/ 0 h 304"/>
                <a:gd name="T22" fmla="*/ 0 w 461"/>
                <a:gd name="T23" fmla="*/ 49 h 304"/>
                <a:gd name="T24" fmla="*/ 460 w 461"/>
                <a:gd name="T25" fmla="*/ 49 h 304"/>
                <a:gd name="T26" fmla="*/ 460 w 461"/>
                <a:gd name="T27" fmla="*/ 0 h 304"/>
                <a:gd name="T28" fmla="*/ 0 w 461"/>
                <a:gd name="T2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1" h="304">
                  <a:moveTo>
                    <a:pt x="0" y="303"/>
                  </a:moveTo>
                  <a:lnTo>
                    <a:pt x="460" y="303"/>
                  </a:lnTo>
                  <a:lnTo>
                    <a:pt x="460" y="254"/>
                  </a:lnTo>
                  <a:lnTo>
                    <a:pt x="0" y="254"/>
                  </a:lnTo>
                  <a:lnTo>
                    <a:pt x="0" y="303"/>
                  </a:lnTo>
                  <a:close/>
                  <a:moveTo>
                    <a:pt x="0" y="176"/>
                  </a:moveTo>
                  <a:lnTo>
                    <a:pt x="460" y="176"/>
                  </a:lnTo>
                  <a:lnTo>
                    <a:pt x="460" y="127"/>
                  </a:lnTo>
                  <a:lnTo>
                    <a:pt x="0" y="127"/>
                  </a:lnTo>
                  <a:lnTo>
                    <a:pt x="0" y="176"/>
                  </a:lnTo>
                  <a:close/>
                  <a:moveTo>
                    <a:pt x="0" y="0"/>
                  </a:moveTo>
                  <a:lnTo>
                    <a:pt x="0" y="49"/>
                  </a:lnTo>
                  <a:lnTo>
                    <a:pt x="460" y="49"/>
                  </a:lnTo>
                  <a:lnTo>
                    <a:pt x="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5496" y="6477843"/>
            <a:ext cx="7920880" cy="365125"/>
          </a:xfrm>
          <a:prstGeom prst="rect">
            <a:avLst/>
          </a:prstGeom>
        </p:spPr>
        <p:txBody>
          <a:bodyPr/>
          <a:lstStyle>
            <a:lvl1pPr algn="l">
              <a:defRPr sz="1400" u="none">
                <a:solidFill>
                  <a:srgbClr val="FFFF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9" name="Elipse 8"/>
          <p:cNvSpPr/>
          <p:nvPr/>
        </p:nvSpPr>
        <p:spPr>
          <a:xfrm>
            <a:off x="8100392" y="5949280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99040" y="6093296"/>
            <a:ext cx="621432" cy="365125"/>
          </a:xfrm>
          <a:prstGeom prst="rect">
            <a:avLst/>
          </a:prstGeom>
        </p:spPr>
        <p:txBody>
          <a:bodyPr/>
          <a:lstStyle>
            <a:lvl1pPr algn="ctr">
              <a:defRPr sz="2800" b="1" u="none">
                <a:solidFill>
                  <a:srgbClr val="FFFFF4"/>
                </a:solidFill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9694" y="292100"/>
            <a:ext cx="8356802" cy="1025712"/>
          </a:xfrm>
          <a:noFill/>
          <a:effectLst/>
        </p:spPr>
        <p:txBody>
          <a:bodyPr>
            <a:normAutofit/>
          </a:bodyPr>
          <a:lstStyle>
            <a:lvl1pPr algn="l">
              <a:spcBef>
                <a:spcPts val="1417"/>
              </a:spcBef>
              <a:spcAft>
                <a:spcPts val="2835"/>
              </a:spcAft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/>
          </p:nvPr>
        </p:nvSpPr>
        <p:spPr>
          <a:xfrm>
            <a:off x="107950" y="1484313"/>
            <a:ext cx="8928100" cy="424815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8682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6" grpId="0"/>
      <p:bldP spid="2" grpId="0"/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-12022" y="286247"/>
            <a:ext cx="9168044" cy="1031565"/>
            <a:chOff x="-12022" y="286247"/>
            <a:chExt cx="9168044" cy="1031565"/>
          </a:xfrm>
        </p:grpSpPr>
        <p:sp>
          <p:nvSpPr>
            <p:cNvPr id="15" name="Retângulo 14"/>
            <p:cNvSpPr/>
            <p:nvPr userDrawn="1"/>
          </p:nvSpPr>
          <p:spPr>
            <a:xfrm>
              <a:off x="-12022" y="286247"/>
              <a:ext cx="9168044" cy="10315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reeform 24"/>
            <p:cNvSpPr>
              <a:spLocks noChangeAspect="1" noChangeArrowheads="1"/>
            </p:cNvSpPr>
            <p:nvPr userDrawn="1"/>
          </p:nvSpPr>
          <p:spPr bwMode="auto">
            <a:xfrm>
              <a:off x="107504" y="670382"/>
              <a:ext cx="472264" cy="310346"/>
            </a:xfrm>
            <a:custGeom>
              <a:avLst/>
              <a:gdLst>
                <a:gd name="T0" fmla="*/ 0 w 461"/>
                <a:gd name="T1" fmla="*/ 303 h 304"/>
                <a:gd name="T2" fmla="*/ 460 w 461"/>
                <a:gd name="T3" fmla="*/ 303 h 304"/>
                <a:gd name="T4" fmla="*/ 460 w 461"/>
                <a:gd name="T5" fmla="*/ 254 h 304"/>
                <a:gd name="T6" fmla="*/ 0 w 461"/>
                <a:gd name="T7" fmla="*/ 254 h 304"/>
                <a:gd name="T8" fmla="*/ 0 w 461"/>
                <a:gd name="T9" fmla="*/ 303 h 304"/>
                <a:gd name="T10" fmla="*/ 0 w 461"/>
                <a:gd name="T11" fmla="*/ 176 h 304"/>
                <a:gd name="T12" fmla="*/ 460 w 461"/>
                <a:gd name="T13" fmla="*/ 176 h 304"/>
                <a:gd name="T14" fmla="*/ 460 w 461"/>
                <a:gd name="T15" fmla="*/ 127 h 304"/>
                <a:gd name="T16" fmla="*/ 0 w 461"/>
                <a:gd name="T17" fmla="*/ 127 h 304"/>
                <a:gd name="T18" fmla="*/ 0 w 461"/>
                <a:gd name="T19" fmla="*/ 176 h 304"/>
                <a:gd name="T20" fmla="*/ 0 w 461"/>
                <a:gd name="T21" fmla="*/ 0 h 304"/>
                <a:gd name="T22" fmla="*/ 0 w 461"/>
                <a:gd name="T23" fmla="*/ 49 h 304"/>
                <a:gd name="T24" fmla="*/ 460 w 461"/>
                <a:gd name="T25" fmla="*/ 49 h 304"/>
                <a:gd name="T26" fmla="*/ 460 w 461"/>
                <a:gd name="T27" fmla="*/ 0 h 304"/>
                <a:gd name="T28" fmla="*/ 0 w 461"/>
                <a:gd name="T29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1" h="304">
                  <a:moveTo>
                    <a:pt x="0" y="303"/>
                  </a:moveTo>
                  <a:lnTo>
                    <a:pt x="460" y="303"/>
                  </a:lnTo>
                  <a:lnTo>
                    <a:pt x="460" y="254"/>
                  </a:lnTo>
                  <a:lnTo>
                    <a:pt x="0" y="254"/>
                  </a:lnTo>
                  <a:lnTo>
                    <a:pt x="0" y="303"/>
                  </a:lnTo>
                  <a:close/>
                  <a:moveTo>
                    <a:pt x="0" y="176"/>
                  </a:moveTo>
                  <a:lnTo>
                    <a:pt x="460" y="176"/>
                  </a:lnTo>
                  <a:lnTo>
                    <a:pt x="460" y="127"/>
                  </a:lnTo>
                  <a:lnTo>
                    <a:pt x="0" y="127"/>
                  </a:lnTo>
                  <a:lnTo>
                    <a:pt x="0" y="176"/>
                  </a:lnTo>
                  <a:close/>
                  <a:moveTo>
                    <a:pt x="0" y="0"/>
                  </a:moveTo>
                  <a:lnTo>
                    <a:pt x="0" y="49"/>
                  </a:lnTo>
                  <a:lnTo>
                    <a:pt x="460" y="49"/>
                  </a:lnTo>
                  <a:lnTo>
                    <a:pt x="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5496" y="6477843"/>
            <a:ext cx="7920880" cy="365125"/>
          </a:xfrm>
          <a:prstGeom prst="rect">
            <a:avLst/>
          </a:prstGeom>
        </p:spPr>
        <p:txBody>
          <a:bodyPr/>
          <a:lstStyle>
            <a:lvl1pPr algn="l">
              <a:defRPr sz="1400" u="none">
                <a:solidFill>
                  <a:srgbClr val="FFFF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2555776" y="1412776"/>
            <a:ext cx="6480720" cy="4968552"/>
          </a:xfrm>
          <a:prstGeom prst="roundRect">
            <a:avLst>
              <a:gd name="adj" fmla="val 1382"/>
            </a:avLst>
          </a:prstGeom>
          <a:solidFill>
            <a:srgbClr val="FFFFF4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55776" y="1556793"/>
            <a:ext cx="6480720" cy="468051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Elipse 8"/>
          <p:cNvSpPr/>
          <p:nvPr/>
        </p:nvSpPr>
        <p:spPr>
          <a:xfrm>
            <a:off x="8100392" y="5949280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99040" y="6093296"/>
            <a:ext cx="621432" cy="365125"/>
          </a:xfrm>
          <a:prstGeom prst="rect">
            <a:avLst/>
          </a:prstGeom>
        </p:spPr>
        <p:txBody>
          <a:bodyPr/>
          <a:lstStyle>
            <a:lvl1pPr algn="ctr">
              <a:defRPr sz="2800" b="1" u="none">
                <a:solidFill>
                  <a:srgbClr val="FFFFF4"/>
                </a:solidFill>
                <a:latin typeface="+mj-lt"/>
              </a:defRPr>
            </a:lvl1pPr>
          </a:lstStyle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9694" y="292100"/>
            <a:ext cx="8356802" cy="1025712"/>
          </a:xfrm>
          <a:noFill/>
          <a:effectLst/>
        </p:spPr>
        <p:txBody>
          <a:bodyPr/>
          <a:lstStyle>
            <a:lvl1pPr algn="l">
              <a:spcBef>
                <a:spcPts val="1417"/>
              </a:spcBef>
              <a:spcAft>
                <a:spcPts val="2835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sz="quarter" idx="13"/>
          </p:nvPr>
        </p:nvSpPr>
        <p:spPr>
          <a:xfrm>
            <a:off x="80477" y="1556793"/>
            <a:ext cx="2331283" cy="468052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0844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3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6" grpId="0"/>
      <p:bldP spid="2" grpId="0"/>
      <p:bldP spid="10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76200" y="836712"/>
            <a:ext cx="8960296" cy="2664296"/>
          </a:xfrm>
          <a:prstGeom prst="roundRect">
            <a:avLst>
              <a:gd name="adj" fmla="val 1382"/>
            </a:avLst>
          </a:prstGeom>
          <a:solidFill>
            <a:srgbClr val="FFFFF4"/>
          </a:solidFill>
          <a:ln w="3175">
            <a:solidFill>
              <a:schemeClr val="bg1">
                <a:lumMod val="75000"/>
              </a:schemeClr>
            </a:solidFill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-6648" y="4869160"/>
            <a:ext cx="9163348" cy="20269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568952" cy="1800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ctr">
              <a:defRPr sz="4400" b="1" cap="all">
                <a:solidFill>
                  <a:schemeClr val="accent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6200" y="5097165"/>
            <a:ext cx="7088087" cy="1212155"/>
          </a:xfr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lipse 6"/>
          <p:cNvSpPr/>
          <p:nvPr/>
        </p:nvSpPr>
        <p:spPr>
          <a:xfrm>
            <a:off x="8100392" y="4437112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99040" y="4581128"/>
            <a:ext cx="621432" cy="365125"/>
          </a:xfrm>
          <a:prstGeom prst="rect">
            <a:avLst/>
          </a:prstGeom>
        </p:spPr>
        <p:txBody>
          <a:bodyPr/>
          <a:lstStyle>
            <a:lvl1pPr algn="ctr">
              <a:defRPr sz="2800" b="1" u="none">
                <a:solidFill>
                  <a:srgbClr val="FFFFF4"/>
                </a:solidFill>
                <a:latin typeface="+mj-lt"/>
              </a:defRPr>
            </a:lvl1pPr>
          </a:lstStyle>
          <a:p>
            <a:pPr>
              <a:defRPr/>
            </a:pPr>
            <a:fld id="{CAC24F00-DB7B-425B-AB87-C9E2AB6847D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5496" y="6477843"/>
            <a:ext cx="7920880" cy="365125"/>
          </a:xfrm>
          <a:prstGeom prst="rect">
            <a:avLst/>
          </a:prstGeom>
        </p:spPr>
        <p:txBody>
          <a:bodyPr/>
          <a:lstStyle>
            <a:lvl1pPr algn="l">
              <a:defRPr sz="1400" u="none">
                <a:solidFill>
                  <a:srgbClr val="FFFFF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pt-BR"/>
              <a:t>00 -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9331745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499C34-59AC-4CD9-958B-46C61A651DC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47853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93AED09-1CF3-4E45-B182-C9CAC0EB86D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893242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C11F146-D0A9-46E1-BA3D-FF7C44C1DD9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37830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hyperlink" Target="mailto:fausto@fgcintra.pro.br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-5672" y="-8313"/>
            <a:ext cx="9193444" cy="302869"/>
            <a:chOff x="-5672" y="-8313"/>
            <a:chExt cx="9193444" cy="302869"/>
          </a:xfrm>
        </p:grpSpPr>
        <p:sp>
          <p:nvSpPr>
            <p:cNvPr id="8" name="Retângulo 7"/>
            <p:cNvSpPr/>
            <p:nvPr userDrawn="1"/>
          </p:nvSpPr>
          <p:spPr>
            <a:xfrm>
              <a:off x="-5672" y="2456"/>
              <a:ext cx="9168044" cy="292100"/>
            </a:xfrm>
            <a:prstGeom prst="rect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 userDrawn="1"/>
          </p:nvSpPr>
          <p:spPr>
            <a:xfrm>
              <a:off x="5868144" y="-8313"/>
              <a:ext cx="33196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50" u="none">
                  <a:solidFill>
                    <a:schemeClr val="bg1">
                      <a:lumMod val="90000"/>
                    </a:schemeClr>
                  </a:solidFill>
                  <a:latin typeface="+mn-lt"/>
                </a:rPr>
                <a:t>Prof. Fausto G. Cintra &lt;</a:t>
              </a:r>
              <a:r>
                <a:rPr lang="pt-BR" sz="1050" u="none">
                  <a:solidFill>
                    <a:schemeClr val="bg1">
                      <a:lumMod val="90000"/>
                    </a:schemeClr>
                  </a:solidFill>
                  <a:latin typeface="+mn-lt"/>
                  <a:hlinkClick r:id="rId31"/>
                </a:rPr>
                <a:t>fausto@fgcintra.pro.br</a:t>
              </a:r>
              <a:r>
                <a:rPr lang="pt-BR" sz="1050" u="none">
                  <a:solidFill>
                    <a:schemeClr val="bg1">
                      <a:lumMod val="90000"/>
                    </a:schemeClr>
                  </a:solidFill>
                  <a:latin typeface="+mn-lt"/>
                </a:rPr>
                <a:t>&gt;</a:t>
              </a:r>
            </a:p>
          </p:txBody>
        </p:sp>
        <p:sp>
          <p:nvSpPr>
            <p:cNvPr id="10" name="CaixaDeTexto 9"/>
            <p:cNvSpPr txBox="1"/>
            <p:nvPr userDrawn="1"/>
          </p:nvSpPr>
          <p:spPr>
            <a:xfrm>
              <a:off x="355285" y="-8313"/>
              <a:ext cx="5716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200" b="1" u="none">
                  <a:solidFill>
                    <a:srgbClr val="FFFFF4"/>
                  </a:solidFill>
                  <a:latin typeface="+mj-lt"/>
                </a:rPr>
                <a:t>ILP010</a:t>
              </a:r>
              <a:r>
                <a:rPr lang="pt-BR" sz="1200" b="1" u="none" baseline="0">
                  <a:solidFill>
                    <a:srgbClr val="FFFFF4"/>
                  </a:solidFill>
                  <a:latin typeface="+mj-lt"/>
                </a:rPr>
                <a:t> – Linguagem de Programação</a:t>
              </a:r>
              <a:endParaRPr lang="pt-BR" sz="1200" b="1" u="none">
                <a:solidFill>
                  <a:srgbClr val="FFFFF4"/>
                </a:solidFill>
                <a:latin typeface="+mj-lt"/>
              </a:endParaRPr>
            </a:p>
          </p:txBody>
        </p:sp>
        <p:sp>
          <p:nvSpPr>
            <p:cNvPr id="11" name="Freeform 21"/>
            <p:cNvSpPr>
              <a:spLocks noChangeArrowheads="1"/>
            </p:cNvSpPr>
            <p:nvPr userDrawn="1"/>
          </p:nvSpPr>
          <p:spPr bwMode="auto">
            <a:xfrm>
              <a:off x="6084168" y="37242"/>
              <a:ext cx="182734" cy="182734"/>
            </a:xfrm>
            <a:custGeom>
              <a:avLst/>
              <a:gdLst>
                <a:gd name="T0" fmla="*/ 216 w 433"/>
                <a:gd name="T1" fmla="*/ 216 h 433"/>
                <a:gd name="T2" fmla="*/ 324 w 433"/>
                <a:gd name="T3" fmla="*/ 108 h 433"/>
                <a:gd name="T4" fmla="*/ 216 w 433"/>
                <a:gd name="T5" fmla="*/ 0 h 433"/>
                <a:gd name="T6" fmla="*/ 108 w 433"/>
                <a:gd name="T7" fmla="*/ 108 h 433"/>
                <a:gd name="T8" fmla="*/ 216 w 433"/>
                <a:gd name="T9" fmla="*/ 216 h 433"/>
                <a:gd name="T10" fmla="*/ 216 w 433"/>
                <a:gd name="T11" fmla="*/ 267 h 433"/>
                <a:gd name="T12" fmla="*/ 0 w 433"/>
                <a:gd name="T13" fmla="*/ 375 h 433"/>
                <a:gd name="T14" fmla="*/ 0 w 433"/>
                <a:gd name="T15" fmla="*/ 432 h 433"/>
                <a:gd name="T16" fmla="*/ 432 w 433"/>
                <a:gd name="T17" fmla="*/ 432 h 433"/>
                <a:gd name="T18" fmla="*/ 432 w 433"/>
                <a:gd name="T19" fmla="*/ 375 h 433"/>
                <a:gd name="T20" fmla="*/ 216 w 433"/>
                <a:gd name="T21" fmla="*/ 267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3" h="433">
                  <a:moveTo>
                    <a:pt x="216" y="216"/>
                  </a:moveTo>
                  <a:cubicBezTo>
                    <a:pt x="272" y="216"/>
                    <a:pt x="324" y="167"/>
                    <a:pt x="324" y="108"/>
                  </a:cubicBezTo>
                  <a:cubicBezTo>
                    <a:pt x="324" y="49"/>
                    <a:pt x="275" y="0"/>
                    <a:pt x="216" y="0"/>
                  </a:cubicBezTo>
                  <a:cubicBezTo>
                    <a:pt x="157" y="0"/>
                    <a:pt x="108" y="49"/>
                    <a:pt x="108" y="108"/>
                  </a:cubicBezTo>
                  <a:cubicBezTo>
                    <a:pt x="108" y="167"/>
                    <a:pt x="154" y="216"/>
                    <a:pt x="216" y="216"/>
                  </a:cubicBezTo>
                  <a:close/>
                  <a:moveTo>
                    <a:pt x="216" y="267"/>
                  </a:moveTo>
                  <a:cubicBezTo>
                    <a:pt x="144" y="267"/>
                    <a:pt x="0" y="303"/>
                    <a:pt x="0" y="375"/>
                  </a:cubicBezTo>
                  <a:lnTo>
                    <a:pt x="0" y="432"/>
                  </a:lnTo>
                  <a:lnTo>
                    <a:pt x="432" y="432"/>
                  </a:lnTo>
                  <a:lnTo>
                    <a:pt x="432" y="375"/>
                  </a:lnTo>
                  <a:cubicBezTo>
                    <a:pt x="432" y="303"/>
                    <a:pt x="288" y="267"/>
                    <a:pt x="216" y="2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5"/>
            <p:cNvSpPr>
              <a:spLocks noChangeAspect="1" noChangeArrowheads="1"/>
            </p:cNvSpPr>
            <p:nvPr userDrawn="1"/>
          </p:nvSpPr>
          <p:spPr bwMode="auto">
            <a:xfrm>
              <a:off x="127000" y="23416"/>
              <a:ext cx="208457" cy="210386"/>
            </a:xfrm>
            <a:custGeom>
              <a:avLst/>
              <a:gdLst>
                <a:gd name="T0" fmla="*/ 428 w 475"/>
                <a:gd name="T1" fmla="*/ 0 h 479"/>
                <a:gd name="T2" fmla="*/ 46 w 475"/>
                <a:gd name="T3" fmla="*/ 0 h 479"/>
                <a:gd name="T4" fmla="*/ 0 w 475"/>
                <a:gd name="T5" fmla="*/ 45 h 479"/>
                <a:gd name="T6" fmla="*/ 0 w 475"/>
                <a:gd name="T7" fmla="*/ 478 h 479"/>
                <a:gd name="T8" fmla="*/ 96 w 475"/>
                <a:gd name="T9" fmla="*/ 382 h 479"/>
                <a:gd name="T10" fmla="*/ 428 w 475"/>
                <a:gd name="T11" fmla="*/ 382 h 479"/>
                <a:gd name="T12" fmla="*/ 474 w 475"/>
                <a:gd name="T13" fmla="*/ 332 h 479"/>
                <a:gd name="T14" fmla="*/ 474 w 475"/>
                <a:gd name="T15" fmla="*/ 45 h 479"/>
                <a:gd name="T16" fmla="*/ 428 w 475"/>
                <a:gd name="T17" fmla="*/ 0 h 479"/>
                <a:gd name="T18" fmla="*/ 164 w 475"/>
                <a:gd name="T19" fmla="*/ 214 h 479"/>
                <a:gd name="T20" fmla="*/ 119 w 475"/>
                <a:gd name="T21" fmla="*/ 214 h 479"/>
                <a:gd name="T22" fmla="*/ 119 w 475"/>
                <a:gd name="T23" fmla="*/ 168 h 479"/>
                <a:gd name="T24" fmla="*/ 164 w 475"/>
                <a:gd name="T25" fmla="*/ 168 h 479"/>
                <a:gd name="T26" fmla="*/ 164 w 475"/>
                <a:gd name="T27" fmla="*/ 214 h 479"/>
                <a:gd name="T28" fmla="*/ 260 w 475"/>
                <a:gd name="T29" fmla="*/ 214 h 479"/>
                <a:gd name="T30" fmla="*/ 214 w 475"/>
                <a:gd name="T31" fmla="*/ 214 h 479"/>
                <a:gd name="T32" fmla="*/ 214 w 475"/>
                <a:gd name="T33" fmla="*/ 168 h 479"/>
                <a:gd name="T34" fmla="*/ 260 w 475"/>
                <a:gd name="T35" fmla="*/ 168 h 479"/>
                <a:gd name="T36" fmla="*/ 260 w 475"/>
                <a:gd name="T37" fmla="*/ 214 h 479"/>
                <a:gd name="T38" fmla="*/ 356 w 475"/>
                <a:gd name="T39" fmla="*/ 214 h 479"/>
                <a:gd name="T40" fmla="*/ 310 w 475"/>
                <a:gd name="T41" fmla="*/ 214 h 479"/>
                <a:gd name="T42" fmla="*/ 310 w 475"/>
                <a:gd name="T43" fmla="*/ 168 h 479"/>
                <a:gd name="T44" fmla="*/ 356 w 475"/>
                <a:gd name="T45" fmla="*/ 168 h 479"/>
                <a:gd name="T46" fmla="*/ 356 w 475"/>
                <a:gd name="T47" fmla="*/ 21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5" h="479">
                  <a:moveTo>
                    <a:pt x="428" y="0"/>
                  </a:moveTo>
                  <a:lnTo>
                    <a:pt x="46" y="0"/>
                  </a:lnTo>
                  <a:cubicBezTo>
                    <a:pt x="18" y="0"/>
                    <a:pt x="0" y="22"/>
                    <a:pt x="0" y="45"/>
                  </a:cubicBezTo>
                  <a:lnTo>
                    <a:pt x="0" y="478"/>
                  </a:lnTo>
                  <a:lnTo>
                    <a:pt x="96" y="382"/>
                  </a:lnTo>
                  <a:lnTo>
                    <a:pt x="428" y="382"/>
                  </a:lnTo>
                  <a:cubicBezTo>
                    <a:pt x="456" y="382"/>
                    <a:pt x="474" y="360"/>
                    <a:pt x="474" y="332"/>
                  </a:cubicBezTo>
                  <a:lnTo>
                    <a:pt x="474" y="45"/>
                  </a:lnTo>
                  <a:cubicBezTo>
                    <a:pt x="474" y="22"/>
                    <a:pt x="456" y="0"/>
                    <a:pt x="428" y="0"/>
                  </a:cubicBezTo>
                  <a:close/>
                  <a:moveTo>
                    <a:pt x="164" y="214"/>
                  </a:moveTo>
                  <a:lnTo>
                    <a:pt x="119" y="214"/>
                  </a:lnTo>
                  <a:lnTo>
                    <a:pt x="119" y="168"/>
                  </a:lnTo>
                  <a:lnTo>
                    <a:pt x="164" y="168"/>
                  </a:lnTo>
                  <a:lnTo>
                    <a:pt x="164" y="214"/>
                  </a:lnTo>
                  <a:close/>
                  <a:moveTo>
                    <a:pt x="260" y="214"/>
                  </a:moveTo>
                  <a:lnTo>
                    <a:pt x="214" y="214"/>
                  </a:lnTo>
                  <a:lnTo>
                    <a:pt x="214" y="168"/>
                  </a:lnTo>
                  <a:lnTo>
                    <a:pt x="260" y="168"/>
                  </a:lnTo>
                  <a:lnTo>
                    <a:pt x="260" y="214"/>
                  </a:lnTo>
                  <a:close/>
                  <a:moveTo>
                    <a:pt x="356" y="214"/>
                  </a:moveTo>
                  <a:lnTo>
                    <a:pt x="310" y="214"/>
                  </a:lnTo>
                  <a:lnTo>
                    <a:pt x="310" y="168"/>
                  </a:lnTo>
                  <a:lnTo>
                    <a:pt x="356" y="168"/>
                  </a:lnTo>
                  <a:lnTo>
                    <a:pt x="356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77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42" r:id="rId3"/>
    <p:sldLayoutId id="2147483743" r:id="rId4"/>
    <p:sldLayoutId id="2147483739" r:id="rId5"/>
    <p:sldLayoutId id="2147483714" r:id="rId6"/>
    <p:sldLayoutId id="2147483716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40" r:id="rId28"/>
    <p:sldLayoutId id="2147483741" r:id="rId29"/>
  </p:sldLayoutIdLst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vafatecfranca.net.br/" TargetMode="External"/><Relationship Id="rId2" Type="http://schemas.openxmlformats.org/officeDocument/2006/relationships/hyperlink" Target="https://github.com/braziljs/eloquente-Javascript/blob/master/pdf/livro.pdf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vafatecfranca.net.br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Professor, disciplina, plano de ensino e sistema de avaliação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/>
              <a:t>Apresentação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00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LINGUAGEM DE PROGRAMAÇÃO (ILP010) – 2019/1</a:t>
            </a:r>
          </a:p>
        </p:txBody>
      </p:sp>
    </p:spTree>
    <p:extLst>
      <p:ext uri="{BB962C8B-B14F-4D97-AF65-F5344CB8AC3E}">
        <p14:creationId xmlns:p14="http://schemas.microsoft.com/office/powerpoint/2010/main" val="3012192908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Navegadores de Internet: Google Chrome e Mozilla Firefox</a:t>
            </a:r>
          </a:p>
          <a:p>
            <a:endParaRPr lang="pt-BR"/>
          </a:p>
          <a:p>
            <a:r>
              <a:rPr lang="pt-BR"/>
              <a:t>Um editor especializado em programação, à sua escolha:</a:t>
            </a:r>
          </a:p>
          <a:p>
            <a:pPr lvl="1"/>
            <a:r>
              <a:rPr lang="pt-BR"/>
              <a:t>Notepad++</a:t>
            </a:r>
          </a:p>
          <a:p>
            <a:pPr lvl="1"/>
            <a:r>
              <a:rPr lang="pt-BR"/>
              <a:t>SublimeText</a:t>
            </a:r>
          </a:p>
          <a:p>
            <a:pPr lvl="1"/>
            <a:r>
              <a:rPr lang="pt-BR"/>
              <a:t>Visual Studio Code</a:t>
            </a:r>
          </a:p>
          <a:p>
            <a:pPr lvl="1"/>
            <a:r>
              <a:rPr lang="pt-BR"/>
              <a:t>Atom</a:t>
            </a:r>
          </a:p>
          <a:p>
            <a:pPr lvl="1"/>
            <a:r>
              <a:rPr lang="pt-BR"/>
              <a:t>...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Qual </a:t>
            </a:r>
            <a:r>
              <a:rPr lang="pt-BR" i="1"/>
              <a:t>software</a:t>
            </a:r>
            <a:r>
              <a:rPr lang="pt-BR"/>
              <a:t> iremos utilizar?</a:t>
            </a:r>
          </a:p>
        </p:txBody>
      </p:sp>
      <p:pic>
        <p:nvPicPr>
          <p:cNvPr id="2050" name="Picture 2" descr="Resultado de imagem para software icon p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40" y="1827565"/>
            <a:ext cx="2465531" cy="246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5013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aulas alternarão a parte teórico-expositiva em sala de aula e aulas práticas em laboratório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Como serão as aulas?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2852936"/>
            <a:ext cx="2342672" cy="203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32692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 básicas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400991567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275856" y="1556793"/>
            <a:ext cx="5760640" cy="4680519"/>
          </a:xfrm>
        </p:spPr>
        <p:txBody>
          <a:bodyPr>
            <a:normAutofit fontScale="77500" lnSpcReduction="20000"/>
          </a:bodyPr>
          <a:lstStyle/>
          <a:p>
            <a:r>
              <a:rPr lang="pt-BR" sz="4000"/>
              <a:t>HAVERBEKE, Marijn. </a:t>
            </a:r>
            <a:r>
              <a:rPr lang="pt-BR" sz="4000" b="1"/>
              <a:t>Eloquent Javascript</a:t>
            </a:r>
            <a:r>
              <a:rPr lang="pt-BR" sz="4000"/>
              <a:t>. 2. ed. traduzida para o português, disponível em </a:t>
            </a:r>
            <a:r>
              <a:rPr lang="pt-BR" sz="4000">
                <a:hlinkClick r:id="rId2"/>
              </a:rPr>
              <a:t>https://github.com/braziljs/eloquente-Javascript/blob/master/pdf/livro.pdf</a:t>
            </a:r>
            <a:endParaRPr lang="pt-BR" sz="4000"/>
          </a:p>
          <a:p>
            <a:endParaRPr lang="pt-BR" sz="4000"/>
          </a:p>
          <a:p>
            <a:pPr marL="0" indent="0">
              <a:buNone/>
            </a:pPr>
            <a:r>
              <a:rPr lang="pt-BR" sz="4000">
                <a:solidFill>
                  <a:schemeClr val="accent5"/>
                </a:solidFill>
              </a:rPr>
              <a:t>O PDF desta apostila está disponível no </a:t>
            </a:r>
            <a:r>
              <a:rPr lang="pt-BR" sz="4000">
                <a:solidFill>
                  <a:schemeClr val="accent5"/>
                </a:solidFill>
                <a:hlinkClick r:id="rId3"/>
              </a:rPr>
              <a:t>Ambiente Virtual de Aprendizagem </a:t>
            </a:r>
            <a:r>
              <a:rPr lang="pt-BR" sz="4000">
                <a:solidFill>
                  <a:schemeClr val="accent5"/>
                </a:solidFill>
              </a:rPr>
              <a:t>(AVA)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24F00-DB7B-425B-AB87-C9E2AB6847D2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E-book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916832"/>
            <a:ext cx="2863570" cy="380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79586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275856" y="1556793"/>
            <a:ext cx="5760640" cy="4680519"/>
          </a:xfrm>
        </p:spPr>
        <p:txBody>
          <a:bodyPr>
            <a:normAutofit/>
          </a:bodyPr>
          <a:lstStyle/>
          <a:p>
            <a:r>
              <a:rPr lang="pt-BR"/>
              <a:t>MORRISON, M. </a:t>
            </a:r>
            <a:r>
              <a:rPr lang="pt-BR" b="1"/>
              <a:t>Use a cabeça! Javascript</a:t>
            </a:r>
            <a:r>
              <a:rPr lang="pt-BR"/>
              <a:t>. Rio de Janeiro : Alta Books, 2008.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24F00-DB7B-425B-AB87-C9E2AB6847D2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Livro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7" r="16175"/>
          <a:stretch/>
        </p:blipFill>
        <p:spPr bwMode="auto">
          <a:xfrm>
            <a:off x="193784" y="1767725"/>
            <a:ext cx="2794040" cy="418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26575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AVALIAÇÃO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2BDDD-4E1D-47E4-AB5B-F0B0C9BA3E8C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0" y="6519863"/>
            <a:ext cx="7705725" cy="338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03153252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O sistema de avaliação da disciplina será constituído por:</a:t>
            </a:r>
          </a:p>
          <a:p>
            <a:pPr lvl="1"/>
            <a:r>
              <a:rPr lang="pt-BR" sz="2200" dirty="0"/>
              <a:t>Duas provas (P1 e P2), cada qual valendo 10,0 (dez) pontos, peso 5</a:t>
            </a:r>
          </a:p>
          <a:p>
            <a:pPr lvl="1"/>
            <a:r>
              <a:rPr lang="pt-BR" sz="2200" dirty="0"/>
              <a:t>Um trabalho (TR), valendo 10,0 (dez) pontos, peso 2</a:t>
            </a:r>
          </a:p>
          <a:p>
            <a:pPr lvl="1"/>
            <a:r>
              <a:rPr lang="pt-BR" sz="2200" dirty="0"/>
              <a:t>Participação e assiduidade (PA), avaliadas a critério do professor, valendo até 1,0 (um) ponto, </a:t>
            </a:r>
            <a:r>
              <a:rPr lang="pt-BR" sz="2200" b="1" dirty="0"/>
              <a:t>adicionada diretamente à médias das avaliações anteriores</a:t>
            </a:r>
          </a:p>
          <a:p>
            <a:r>
              <a:rPr lang="pt-BR" sz="2200" dirty="0"/>
              <a:t>A média final (MF) será dada pela fórmula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24F00-DB7B-425B-AB87-C9E2AB6847D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7390" y="5179075"/>
            <a:ext cx="9022334" cy="134118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endParaRPr lang="pt-BR" sz="44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4315942" y="5566752"/>
                <a:ext cx="2122932" cy="670560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u="none" smtClean="0">
                        <a:solidFill>
                          <a:schemeClr val="accent1"/>
                        </a:solidFill>
                        <a:latin typeface="+mn-lt"/>
                      </a:rPr>
                      <m:t>MF</m:t>
                    </m:r>
                    <m:r>
                      <m:rPr>
                        <m:nor/>
                      </m:rPr>
                      <a:rPr lang="pt-BR" b="0" i="0" u="none" smtClean="0">
                        <a:solidFill>
                          <a:schemeClr val="accent1"/>
                        </a:solidFill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pt-BR" u="none" smtClean="0">
                        <a:solidFill>
                          <a:schemeClr val="accent1"/>
                        </a:solidFill>
                        <a:latin typeface="+mn-lt"/>
                      </a:rPr>
                      <m:t>=</m:t>
                    </m:r>
                    <m:f>
                      <m:fPr>
                        <m:ctrlPr>
                          <a:rPr lang="pt-BR" i="1" u="none" smtClean="0">
                            <a:solidFill>
                              <a:schemeClr val="accent1"/>
                            </a:solidFill>
                            <a:latin typeface="+mn-lt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b="0" i="0" u="none" smtClean="0">
                            <a:solidFill>
                              <a:schemeClr val="accent1"/>
                            </a:solidFill>
                            <a:latin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b="0" u="none" smtClean="0">
                            <a:solidFill>
                              <a:schemeClr val="accent1"/>
                            </a:solidFill>
                            <a:latin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b="0" u="none" smtClean="0">
                            <a:solidFill>
                              <a:schemeClr val="accent1"/>
                            </a:solidFill>
                            <a:latin typeface="+mn-lt"/>
                          </a:rPr>
                          <m:t>1 *</m:t>
                        </m:r>
                        <m:r>
                          <m:rPr>
                            <m:nor/>
                          </m:rPr>
                          <a:rPr lang="pt-BR" b="0" i="0" u="none" smtClean="0">
                            <a:solidFill>
                              <a:schemeClr val="accent1"/>
                            </a:solidFill>
                            <a:latin typeface="+mn-lt"/>
                          </a:rPr>
                          <m:t> 5) + (</m:t>
                        </m:r>
                        <m:r>
                          <m:rPr>
                            <m:nor/>
                          </m:rPr>
                          <a:rPr lang="pt-BR" b="0" u="none" smtClean="0">
                            <a:solidFill>
                              <a:schemeClr val="accent1"/>
                            </a:solidFill>
                            <a:latin typeface="+mn-lt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b="0" u="none" smtClean="0">
                            <a:solidFill>
                              <a:schemeClr val="accent1"/>
                            </a:solidFill>
                            <a:latin typeface="+mn-lt"/>
                          </a:rPr>
                          <m:t>2 *</m:t>
                        </m:r>
                        <m:r>
                          <m:rPr>
                            <m:nor/>
                          </m:rPr>
                          <a:rPr lang="pt-BR" b="0" i="0" u="none" smtClean="0">
                            <a:solidFill>
                              <a:schemeClr val="accent1"/>
                            </a:solidFill>
                            <a:latin typeface="+mn-lt"/>
                          </a:rPr>
                          <m:t> 5) + (</m:t>
                        </m:r>
                        <m:r>
                          <m:rPr>
                            <m:nor/>
                          </m:rPr>
                          <a:rPr lang="pt-BR" b="0" u="none" smtClean="0">
                            <a:solidFill>
                              <a:schemeClr val="accent1"/>
                            </a:solidFill>
                            <a:latin typeface="+mn-lt"/>
                          </a:rPr>
                          <m:t>TR</m:t>
                        </m:r>
                        <m:r>
                          <m:rPr>
                            <m:nor/>
                          </m:rPr>
                          <a:rPr lang="pt-BR" b="0" i="0" u="none" smtClean="0">
                            <a:solidFill>
                              <a:schemeClr val="accent1"/>
                            </a:solidFill>
                            <a:latin typeface="+mn-lt"/>
                          </a:rPr>
                          <m:t> * 2)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b="0" i="0" u="none" smtClean="0">
                            <a:solidFill>
                              <a:schemeClr val="accent1"/>
                            </a:solidFill>
                            <a:latin typeface="+mn-lt"/>
                          </a:rPr>
                          <m:t>12</m:t>
                        </m:r>
                      </m:den>
                    </m:f>
                  </m:oMath>
                </a14:m>
                <a:r>
                  <a:rPr lang="pt-BR" u="none" dirty="0">
                    <a:solidFill>
                      <a:schemeClr val="accent1"/>
                    </a:solidFill>
                    <a:latin typeface="+mn-lt"/>
                  </a:rPr>
                  <a:t> + PA</a:t>
                </a:r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942" y="5566752"/>
                <a:ext cx="2122932" cy="670560"/>
              </a:xfrm>
              <a:prstGeom prst="rect">
                <a:avLst/>
              </a:prstGeom>
              <a:blipFill>
                <a:blip r:embed="rId2"/>
                <a:stretch>
                  <a:fillRect l="-58621" r="-68966" b="-10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157629" y="2708920"/>
            <a:ext cx="2254131" cy="225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1861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chemeClr val="accent5"/>
                </a:solidFill>
              </a:rPr>
              <a:t>Cada uma vale 10,0 pontos, peso 5</a:t>
            </a:r>
          </a:p>
          <a:p>
            <a:r>
              <a:rPr lang="pt-BR" dirty="0"/>
              <a:t>Serão práticas, individuais e em laboratório, consistindo na execução de um exercício seguindo um roteiro</a:t>
            </a:r>
          </a:p>
          <a:p>
            <a:r>
              <a:rPr lang="pt-BR" dirty="0"/>
              <a:t>Serão aplicadas nas datas especificadas na tabela ao final desta apresentação</a:t>
            </a:r>
          </a:p>
          <a:p>
            <a:pPr lvl="1"/>
            <a:r>
              <a:rPr lang="pt-BR" dirty="0"/>
              <a:t>Prova P1: matéria até a semana anterior à aplicação</a:t>
            </a:r>
          </a:p>
          <a:p>
            <a:pPr lvl="1"/>
            <a:r>
              <a:rPr lang="pt-BR" dirty="0"/>
              <a:t>Prova P2: matéria entre a P1 e a matéria até a semana anterior à aplicação</a:t>
            </a:r>
          </a:p>
          <a:p>
            <a:r>
              <a:rPr lang="pt-BR" b="1" dirty="0"/>
              <a:t>Alunos que, por qualquer motivo, não puderem prestar a prova na data marcada, farão uma nova prova, </a:t>
            </a:r>
            <a:r>
              <a:rPr lang="pt-BR" b="1" u="sng" dirty="0"/>
              <a:t>com questões abertas</a:t>
            </a:r>
            <a:r>
              <a:rPr lang="pt-BR" b="1" dirty="0"/>
              <a:t>, em data a ser definida pelo professor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Provas P1 e P2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2444848"/>
            <a:ext cx="2030202" cy="256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02665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200" dirty="0">
                <a:solidFill>
                  <a:schemeClr val="accent5"/>
                </a:solidFill>
              </a:rPr>
              <a:t>Valerá 10,0 (dez) pontos, peso 2</a:t>
            </a:r>
          </a:p>
          <a:p>
            <a:r>
              <a:rPr lang="pt-BR" sz="2200" dirty="0"/>
              <a:t>Deverá ser entregue até a data especificada na tabela ao final da apresentação, exclusivamente pelo Ambiente Virtual de Aprendizagem (</a:t>
            </a:r>
            <a:r>
              <a:rPr lang="pt-BR" sz="2200" dirty="0">
                <a:hlinkClick r:id="rId2"/>
              </a:rPr>
              <a:t>avafatecfranca.net.br</a:t>
            </a:r>
            <a:r>
              <a:rPr lang="pt-BR" sz="2200" dirty="0"/>
              <a:t>). Entregas fora do prazo causarão desconto na nota de 25% por dia de atraso</a:t>
            </a:r>
          </a:p>
          <a:p>
            <a:r>
              <a:rPr lang="pt-BR" sz="2200" dirty="0">
                <a:solidFill>
                  <a:schemeClr val="accent4"/>
                </a:solidFill>
              </a:rPr>
              <a:t>Trabalhos copiados/plagiados da Internet levarão nota zero</a:t>
            </a:r>
          </a:p>
          <a:p>
            <a:r>
              <a:rPr lang="pt-BR" sz="2200" dirty="0">
                <a:solidFill>
                  <a:schemeClr val="accent4"/>
                </a:solidFill>
              </a:rPr>
              <a:t>Trabalhos copiados entre alunos: tanto quem copiou quanto quem “emprestou” o original levará nota zero</a:t>
            </a:r>
          </a:p>
          <a:p>
            <a:r>
              <a:rPr lang="pt-BR" sz="2200" b="1" dirty="0"/>
              <a:t>IMPORTANTE: não haverá substituição para a nota do trabalho TR!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Trabalho TR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2741469"/>
            <a:ext cx="2121742" cy="212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380369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A participação ativa do aluno durante as aulas, bem como a assiduidade será valorizada e recompensada com até 1,0 ponto, a critério do professor</a:t>
            </a:r>
          </a:p>
          <a:p>
            <a:r>
              <a:rPr lang="pt-BR"/>
              <a:t>Questione, duvide, peça para repetir a explicação, mostre outra solução – </a:t>
            </a:r>
            <a:r>
              <a:rPr lang="pt-BR" b="1"/>
              <a:t>PARTICIPE ATIVAMENTE DA AULA!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Participação e assiduidade (PA)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728" y="2650136"/>
            <a:ext cx="2291032" cy="2291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62695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Versão 4.3, casado, 2 filhas (6 e 10 anos)</a:t>
            </a:r>
          </a:p>
          <a:p>
            <a:endParaRPr lang="pt-BR" sz="2000" dirty="0"/>
          </a:p>
          <a:p>
            <a:r>
              <a:rPr lang="pt-BR" sz="2000" dirty="0"/>
              <a:t>Formação acadêmica</a:t>
            </a:r>
          </a:p>
          <a:p>
            <a:pPr lvl="1"/>
            <a:r>
              <a:rPr lang="pt-BR" sz="1400" dirty="0"/>
              <a:t>Mestre Interdisciplinar em Desenvolvimento Regional (Uni-FACEF, 2014)</a:t>
            </a:r>
          </a:p>
          <a:p>
            <a:pPr lvl="1"/>
            <a:r>
              <a:rPr lang="pt-BR" sz="1400" dirty="0"/>
              <a:t>Bacharel em Direito (Unesp Franca, 2008)</a:t>
            </a:r>
          </a:p>
          <a:p>
            <a:pPr lvl="1"/>
            <a:r>
              <a:rPr lang="pt-BR" sz="1400" dirty="0"/>
              <a:t>Bacharel em Ciência da Computação com ênfase em Análise de Sistemas (</a:t>
            </a:r>
            <a:r>
              <a:rPr lang="pt-BR" sz="1400" dirty="0" err="1"/>
              <a:t>Unifran</a:t>
            </a:r>
            <a:r>
              <a:rPr lang="pt-BR" sz="1400" dirty="0"/>
              <a:t>, 1997)</a:t>
            </a:r>
          </a:p>
          <a:p>
            <a:endParaRPr lang="pt-BR" sz="2000" dirty="0"/>
          </a:p>
          <a:p>
            <a:r>
              <a:rPr lang="pt-BR" sz="2000" dirty="0"/>
              <a:t>Experiência profissional</a:t>
            </a:r>
          </a:p>
          <a:p>
            <a:pPr lvl="1"/>
            <a:r>
              <a:rPr lang="pt-BR" sz="1400" dirty="0"/>
              <a:t>Andes Informática: programador (1997-2001)</a:t>
            </a:r>
          </a:p>
          <a:p>
            <a:pPr lvl="1"/>
            <a:r>
              <a:rPr lang="pt-BR" sz="1400" dirty="0"/>
              <a:t>Prefeitura Municipal de Franca: analista de sistemas (2001-2005)</a:t>
            </a:r>
          </a:p>
          <a:p>
            <a:pPr lvl="1"/>
            <a:r>
              <a:rPr lang="pt-BR" sz="1400" dirty="0"/>
              <a:t>Centro Universitário de Franca (Uni-FACEF): oficial de tecnologia e informática (2005-2014)</a:t>
            </a:r>
          </a:p>
          <a:p>
            <a:pPr lvl="1"/>
            <a:r>
              <a:rPr lang="pt-BR" sz="1400" dirty="0"/>
              <a:t>Universidade de Franca: professor (2013-2014)</a:t>
            </a:r>
          </a:p>
          <a:p>
            <a:pPr lvl="1"/>
            <a:r>
              <a:rPr lang="pt-BR" sz="1400" dirty="0"/>
              <a:t>Fatec Franca: professor (2014-)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Prof. Me. Fausto G. Cintra</a:t>
            </a:r>
          </a:p>
        </p:txBody>
      </p:sp>
      <p:pic>
        <p:nvPicPr>
          <p:cNvPr id="11" name="Espaço Reservado para Imagem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0809"/>
            <a:ext cx="2297200" cy="3888431"/>
          </a:xfrm>
        </p:spPr>
      </p:pic>
    </p:spTree>
    <p:extLst>
      <p:ext uri="{BB962C8B-B14F-4D97-AF65-F5344CB8AC3E}">
        <p14:creationId xmlns:p14="http://schemas.microsoft.com/office/powerpoint/2010/main" val="129579484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/>
              <a:t>Terá direito à PS o aluno que não tiver obtido a média mínima 6,0 (seis) após o cálculo da média final das avaliações regulares</a:t>
            </a:r>
          </a:p>
          <a:p>
            <a:pPr lvl="1"/>
            <a:r>
              <a:rPr lang="pt-BR"/>
              <a:t>Abrangerá todo o conteúdo ministrado na disciplina</a:t>
            </a:r>
          </a:p>
          <a:p>
            <a:r>
              <a:rPr lang="pt-BR"/>
              <a:t>Valerá 10,0, no mesmo formato das provas P1 e P2. A nota obtida na PS substituirá a nota P1 ou a P2, a que for menor</a:t>
            </a:r>
          </a:p>
          <a:p>
            <a:r>
              <a:rPr lang="pt-BR" b="1">
                <a:solidFill>
                  <a:schemeClr val="accent4"/>
                </a:solidFill>
              </a:rPr>
              <a:t>Não haverá a possibilidade de usar a nota da PS para substituir nota de trabalho (TR)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Prova Substitutiva (PS)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2636913"/>
            <a:ext cx="2112607" cy="208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320570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É extremamente importante que o aluno faça as atividades propostas e as entregue na data correta</a:t>
            </a:r>
          </a:p>
          <a:p>
            <a:r>
              <a:rPr lang="pt-BR"/>
              <a:t>Nota perdida com trabalho não entregue ou malfeito </a:t>
            </a:r>
            <a:r>
              <a:rPr lang="pt-BR" b="1"/>
              <a:t>NÃO É RECUPERÁVEL</a:t>
            </a:r>
            <a:r>
              <a:rPr lang="pt-BR"/>
              <a:t> com Prova Substitutiva</a:t>
            </a:r>
          </a:p>
          <a:p>
            <a:r>
              <a:rPr lang="pt-BR"/>
              <a:t>Sem a nota do trabalho, participação e assiduidade, o aluno somente será aprovado caso gabarite as duas provas (P1 e P2), o que é bastante improvável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Dicas importantes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1829" y="2492896"/>
            <a:ext cx="259228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84453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287130"/>
              </p:ext>
            </p:extLst>
          </p:nvPr>
        </p:nvGraphicFramePr>
        <p:xfrm>
          <a:off x="467544" y="1557338"/>
          <a:ext cx="8208912" cy="27432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488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0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Atividade</a:t>
                      </a:r>
                    </a:p>
                  </a:txBody>
                  <a:tcPr marL="94463" marR="944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Data ou prazo final</a:t>
                      </a:r>
                    </a:p>
                  </a:txBody>
                  <a:tcPr marL="94463" marR="9446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P1</a:t>
                      </a:r>
                    </a:p>
                  </a:txBody>
                  <a:tcPr marL="94463" marR="944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03/04 e 06/04 (</a:t>
                      </a:r>
                      <a:r>
                        <a:rPr lang="pt-BR" sz="2400" dirty="0" err="1"/>
                        <a:t>qua</a:t>
                      </a:r>
                      <a:r>
                        <a:rPr lang="pt-BR" sz="2400" dirty="0"/>
                        <a:t>/</a:t>
                      </a:r>
                      <a:r>
                        <a:rPr lang="pt-BR" sz="2400" dirty="0" err="1"/>
                        <a:t>sáb</a:t>
                      </a:r>
                      <a:r>
                        <a:rPr lang="pt-BR" sz="2400" dirty="0"/>
                        <a:t>)</a:t>
                      </a:r>
                    </a:p>
                  </a:txBody>
                  <a:tcPr marL="94463" marR="9446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Instruções</a:t>
                      </a:r>
                      <a:r>
                        <a:rPr lang="pt-BR" sz="2400" baseline="0" dirty="0"/>
                        <a:t> do TR</a:t>
                      </a:r>
                      <a:endParaRPr lang="pt-BR" sz="2400" dirty="0"/>
                    </a:p>
                  </a:txBody>
                  <a:tcPr marL="94463" marR="944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Até 27/04 (</a:t>
                      </a:r>
                      <a:r>
                        <a:rPr lang="pt-BR" sz="2400" dirty="0" err="1"/>
                        <a:t>sáb</a:t>
                      </a:r>
                      <a:r>
                        <a:rPr lang="pt-BR" sz="2400" dirty="0"/>
                        <a:t>)</a:t>
                      </a:r>
                    </a:p>
                  </a:txBody>
                  <a:tcPr marL="94463" marR="9446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Entrega do TR</a:t>
                      </a:r>
                    </a:p>
                  </a:txBody>
                  <a:tcPr marL="94463" marR="944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18/05</a:t>
                      </a:r>
                      <a:r>
                        <a:rPr lang="pt-BR" sz="2400" baseline="0" dirty="0"/>
                        <a:t> (</a:t>
                      </a:r>
                      <a:r>
                        <a:rPr lang="pt-BR" sz="2400" baseline="0" dirty="0" err="1"/>
                        <a:t>sáb</a:t>
                      </a:r>
                      <a:r>
                        <a:rPr lang="pt-BR" sz="2400" baseline="0" dirty="0"/>
                        <a:t>), até 23h55</a:t>
                      </a:r>
                      <a:endParaRPr lang="pt-BR" sz="2400" dirty="0"/>
                    </a:p>
                  </a:txBody>
                  <a:tcPr marL="94463" marR="9446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P2</a:t>
                      </a:r>
                    </a:p>
                  </a:txBody>
                  <a:tcPr marL="94463" marR="944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15/06</a:t>
                      </a:r>
                      <a:r>
                        <a:rPr lang="pt-BR" sz="2400" baseline="0" dirty="0"/>
                        <a:t> e 19/16</a:t>
                      </a:r>
                      <a:r>
                        <a:rPr lang="pt-BR" sz="2400" dirty="0"/>
                        <a:t> (</a:t>
                      </a:r>
                      <a:r>
                        <a:rPr lang="pt-BR" sz="2400" dirty="0" err="1"/>
                        <a:t>sáb</a:t>
                      </a:r>
                      <a:r>
                        <a:rPr lang="pt-BR" sz="2400" dirty="0"/>
                        <a:t>/</a:t>
                      </a:r>
                      <a:r>
                        <a:rPr lang="pt-BR" sz="2400" dirty="0" err="1"/>
                        <a:t>qua</a:t>
                      </a:r>
                      <a:r>
                        <a:rPr lang="pt-BR" sz="2400" dirty="0"/>
                        <a:t>)</a:t>
                      </a:r>
                    </a:p>
                  </a:txBody>
                  <a:tcPr marL="94463" marR="9446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PS</a:t>
                      </a:r>
                    </a:p>
                  </a:txBody>
                  <a:tcPr marL="94463" marR="944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26/06 (</a:t>
                      </a:r>
                      <a:r>
                        <a:rPr lang="pt-BR" sz="2400" dirty="0" err="1"/>
                        <a:t>qua</a:t>
                      </a:r>
                      <a:r>
                        <a:rPr lang="pt-BR" sz="2400" dirty="0"/>
                        <a:t>)</a:t>
                      </a:r>
                    </a:p>
                  </a:txBody>
                  <a:tcPr marL="94463" marR="9446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Calendário de Atividades</a:t>
            </a:r>
          </a:p>
        </p:txBody>
      </p:sp>
    </p:spTree>
    <p:extLst>
      <p:ext uri="{BB962C8B-B14F-4D97-AF65-F5344CB8AC3E}">
        <p14:creationId xmlns:p14="http://schemas.microsoft.com/office/powerpoint/2010/main" val="80255940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Javascript!?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24F00-DB7B-425B-AB87-C9E2AB6847D2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80616032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altLang="x-none"/>
              <a:t>JavaScript foi originalmente desenvolvido por </a:t>
            </a:r>
            <a:r>
              <a:rPr lang="pt-BR" altLang="x-none" b="1"/>
              <a:t>Brendan Eich</a:t>
            </a:r>
            <a:r>
              <a:rPr lang="pt-BR" altLang="x-none"/>
              <a:t> da Netscape sob o nome de Mocha, posteriormente teve seu nome mudado para LiveScript e por fim JavaScript</a:t>
            </a:r>
          </a:p>
          <a:p>
            <a:r>
              <a:rPr lang="pt-BR" altLang="x-none"/>
              <a:t>LiveScript foi o nome oficial da linguagem quando foi lançada pela primeira vez na versão beta do navegador Netscape 2.0 em setembro de 1995</a:t>
            </a:r>
          </a:p>
          <a:p>
            <a:r>
              <a:rPr lang="pt-BR" altLang="x-none"/>
              <a:t>Teve seu nome mudado em um anúncio conjunto com a Sun Microsystems em dezembro de 1995 quando foi implementado no navegador Netscape versão 2.0B3</a:t>
            </a:r>
          </a:p>
        </p:txBody>
      </p:sp>
      <p:sp>
        <p:nvSpPr>
          <p:cNvPr id="17410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História do JavaScript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1028" name="Picture 4" descr="Resultado de imagem para brendan eich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585202"/>
            <a:ext cx="2236758" cy="288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34179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altLang="x-none"/>
              <a:t>A mudança de nome de LiveScript para JavaScript coincidiu com a época em que a Netscape adicionou suporte à tecnologia Java em seu navegador (</a:t>
            </a:r>
            <a:r>
              <a:rPr lang="pt-BR" altLang="x-none" i="1"/>
              <a:t>applets</a:t>
            </a:r>
            <a:r>
              <a:rPr lang="pt-BR" altLang="x-none"/>
              <a:t>) </a:t>
            </a:r>
          </a:p>
          <a:p>
            <a:r>
              <a:rPr lang="pt-BR" altLang="x-none"/>
              <a:t>A escolha final do nome causou confusão, dando a impressão de que a linguagem foi baseada em Java</a:t>
            </a:r>
          </a:p>
          <a:p>
            <a:r>
              <a:rPr lang="pt-BR" altLang="x-none"/>
              <a:t>Tal escolha foi caracterizada por muitos como uma </a:t>
            </a:r>
            <a:r>
              <a:rPr lang="pt-BR" altLang="x-none" b="1"/>
              <a:t>estratégia de </a:t>
            </a:r>
            <a:r>
              <a:rPr lang="pt-BR" altLang="x-none" b="1" i="1"/>
              <a:t>marketing</a:t>
            </a:r>
            <a:r>
              <a:rPr lang="pt-BR" altLang="x-none"/>
              <a:t> da Netscape para aproveitar a popularidade do recém-lançado Java</a:t>
            </a:r>
          </a:p>
        </p:txBody>
      </p:sp>
      <p:sp>
        <p:nvSpPr>
          <p:cNvPr id="17410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História do JavaScript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2050" name="Picture 2" descr="Resultado de imagem para javascript is not java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028" y="1556793"/>
            <a:ext cx="2359740" cy="23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9627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altLang="x-none" sz="2000"/>
              <a:t>JavaScript se transformou linguagem de programação mais popular da </a:t>
            </a:r>
            <a:r>
              <a:rPr lang="pt-BR" altLang="x-none" sz="2000" i="1"/>
              <a:t>web</a:t>
            </a:r>
            <a:endParaRPr lang="pt-BR" altLang="x-none" sz="2000"/>
          </a:p>
          <a:p>
            <a:r>
              <a:rPr lang="pt-BR" altLang="x-none" sz="2000"/>
              <a:t>Com o advento da técnica AJAX, o JavaScript recebeu mais atenção profissional</a:t>
            </a:r>
          </a:p>
          <a:p>
            <a:pPr lvl="1"/>
            <a:r>
              <a:rPr lang="pt-BR" altLang="x-none" sz="2000"/>
              <a:t>O resultado foi a proliferação de </a:t>
            </a:r>
            <a:r>
              <a:rPr lang="pt-BR" altLang="x-none" sz="2000" i="1"/>
              <a:t>frameworks</a:t>
            </a:r>
            <a:r>
              <a:rPr lang="pt-BR" altLang="x-none" sz="2000"/>
              <a:t> e bibliotecas, práticas de programação melhoradas e o aumento no uso do JavaScript fora do ambiente de navegadores bem como o uso de plataformas de JavaScript </a:t>
            </a:r>
            <a:r>
              <a:rPr lang="pt-BR" altLang="x-none" sz="2000" i="1"/>
              <a:t>server-side</a:t>
            </a:r>
          </a:p>
          <a:p>
            <a:r>
              <a:rPr lang="pt-BR" altLang="x-none" sz="2000"/>
              <a:t>Em janeiro de 2009 o projeto CommonJS foi fundado com o objetivo de especificar uma biblioteca padrão para desenvolvimento JavaScript fora do navegador</a:t>
            </a:r>
          </a:p>
        </p:txBody>
      </p:sp>
      <p:sp>
        <p:nvSpPr>
          <p:cNvPr id="17410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/>
              <a:t>História do JavaScript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40568" y="1716373"/>
            <a:ext cx="3726223" cy="351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73880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novembro de 1996 a Netscape anunciou que tinha submetido </a:t>
            </a:r>
            <a:r>
              <a:rPr lang="pt-BR" dirty="0" err="1"/>
              <a:t>JavaScript</a:t>
            </a:r>
            <a:r>
              <a:rPr lang="pt-BR" dirty="0"/>
              <a:t> para ECMA como candidato a padrão industrial </a:t>
            </a:r>
          </a:p>
          <a:p>
            <a:r>
              <a:rPr lang="pt-BR" dirty="0"/>
              <a:t>O trabalho subsequente resultou na </a:t>
            </a:r>
            <a:r>
              <a:rPr lang="pt-BR" b="1" dirty="0"/>
              <a:t>versão padronizada chamada </a:t>
            </a:r>
            <a:r>
              <a:rPr lang="pt-BR" b="1" dirty="0" err="1"/>
              <a:t>ECMAScript</a:t>
            </a:r>
            <a:r>
              <a:rPr lang="pt-BR" dirty="0"/>
              <a:t> (ECMA-262)</a:t>
            </a:r>
          </a:p>
          <a:p>
            <a:r>
              <a:rPr lang="pt-BR" dirty="0"/>
              <a:t>A versão mais atual é o </a:t>
            </a:r>
            <a:r>
              <a:rPr lang="pt-BR" dirty="0" err="1"/>
              <a:t>ECMAScript</a:t>
            </a:r>
            <a:r>
              <a:rPr lang="pt-BR" dirty="0"/>
              <a:t> 2018 (junho de 2018)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Padronização</a:t>
            </a:r>
          </a:p>
        </p:txBody>
      </p:sp>
      <p:pic>
        <p:nvPicPr>
          <p:cNvPr id="7" name="Picture 2" descr="Resultado de imagem para check mark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06" y="1622800"/>
            <a:ext cx="2539270" cy="253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853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altLang="x-none"/>
              <a:t>Interpretada – cada linha de código é transformada em linguagem de máquina à medida que vai sendo executada pelo navegador</a:t>
            </a:r>
          </a:p>
          <a:p>
            <a:r>
              <a:rPr lang="pt-BR" altLang="x-none"/>
              <a:t>Imperativa e estruturada, com sintaxe semelhante a linguagens como C e Java</a:t>
            </a:r>
          </a:p>
          <a:p>
            <a:r>
              <a:rPr lang="pt-BR" altLang="x-none"/>
              <a:t>Tipagem dinâmica – uma mesma variável pode guardar um número e, mais tarde, armazenar uma </a:t>
            </a:r>
            <a:r>
              <a:rPr lang="pt-BR" altLang="x-none" i="1"/>
              <a:t>string</a:t>
            </a:r>
            <a:endParaRPr lang="pt-BR" altLang="x-none"/>
          </a:p>
          <a:p>
            <a:endParaRPr lang="pt-BR" altLang="x-none"/>
          </a:p>
        </p:txBody>
      </p:sp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x-none" sz="3600"/>
              <a:t>Características da linguagem JavaScript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1829" y="2996952"/>
            <a:ext cx="2494203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DC114-3602-468A-8BC1-9F60B0DD4EB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13281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00 - Apresentação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/>
              <a:t>A linguagem JavaScript foi concebida para ser executada dentro dos navegadores e, assim, fazer com que as páginas da Internet ganhassem interatividade e poder de processamento</a:t>
            </a:r>
          </a:p>
          <a:p>
            <a:r>
              <a:rPr lang="pt-BR"/>
              <a:t>Por isso, iremos aprender também um pouco de HTML, que </a:t>
            </a:r>
            <a:r>
              <a:rPr lang="pt-BR" b="1"/>
              <a:t>não é uma linguagem de programação, e sim uma linguagem de marcação</a:t>
            </a:r>
            <a:r>
              <a:rPr lang="pt-BR"/>
              <a:t> dos diferentes elementos que compõem uma página </a:t>
            </a:r>
            <a:r>
              <a:rPr lang="pt-BR" i="1"/>
              <a:t>web</a:t>
            </a:r>
          </a:p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24F00-DB7B-425B-AB87-C9E2AB6847D2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JavaScript e HTML</a:t>
            </a:r>
          </a:p>
        </p:txBody>
      </p:sp>
      <p:pic>
        <p:nvPicPr>
          <p:cNvPr id="1026" name="Picture 2" descr="http://4.bp.blogspot.com/-DZ5jsLMdXxk/UmUIe1uRTZI/AAAAAAAAApE/7NvTPrWOMvA/s200/HTML.pn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83195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23395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Material design">
  <a:themeElements>
    <a:clrScheme name="Material">
      <a:dk1>
        <a:srgbClr val="616161"/>
      </a:dk1>
      <a:lt1>
        <a:srgbClr val="DEDEDE"/>
      </a:lt1>
      <a:dk2>
        <a:srgbClr val="212121"/>
      </a:dk2>
      <a:lt2>
        <a:srgbClr val="DEDEDE"/>
      </a:lt2>
      <a:accent1>
        <a:srgbClr val="FF5722"/>
      </a:accent1>
      <a:accent2>
        <a:srgbClr val="2D36B1"/>
      </a:accent2>
      <a:accent3>
        <a:srgbClr val="4CAF50"/>
      </a:accent3>
      <a:accent4>
        <a:srgbClr val="E91E63"/>
      </a:accent4>
      <a:accent5>
        <a:srgbClr val="9C27B0"/>
      </a:accent5>
      <a:accent6>
        <a:srgbClr val="FFD54F"/>
      </a:accent6>
      <a:hlink>
        <a:srgbClr val="FF5722"/>
      </a:hlink>
      <a:folHlink>
        <a:srgbClr val="2D36B1"/>
      </a:folHlink>
    </a:clrScheme>
    <a:fontScheme name="Material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Material design</Template>
  <TotalTime>1693</TotalTime>
  <Words>1259</Words>
  <Application>Microsoft Office PowerPoint</Application>
  <PresentationFormat>Apresentação na tela (4:3)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Trebuchet MS</vt:lpstr>
      <vt:lpstr>Wingdings</vt:lpstr>
      <vt:lpstr>Material design</vt:lpstr>
      <vt:lpstr>Apresentação</vt:lpstr>
      <vt:lpstr>Prof. Me. Fausto G. Cintra</vt:lpstr>
      <vt:lpstr>Javascript!?</vt:lpstr>
      <vt:lpstr>História do JavaScript</vt:lpstr>
      <vt:lpstr>História do JavaScript</vt:lpstr>
      <vt:lpstr>História do JavaScript</vt:lpstr>
      <vt:lpstr>Padronização</vt:lpstr>
      <vt:lpstr>Características da linguagem JavaScript</vt:lpstr>
      <vt:lpstr>JavaScript e HTML</vt:lpstr>
      <vt:lpstr>Qual software iremos utilizar?</vt:lpstr>
      <vt:lpstr>Como serão as aulas?</vt:lpstr>
      <vt:lpstr>Referências básicas</vt:lpstr>
      <vt:lpstr>E-book</vt:lpstr>
      <vt:lpstr>Livro</vt:lpstr>
      <vt:lpstr>SISTEMA DE AVALIAÇÃO</vt:lpstr>
      <vt:lpstr>Visão geral</vt:lpstr>
      <vt:lpstr>Provas P1 e P2</vt:lpstr>
      <vt:lpstr>Trabalho TR</vt:lpstr>
      <vt:lpstr>Participação e assiduidade (PA)</vt:lpstr>
      <vt:lpstr>Prova Substitutiva (PS)</vt:lpstr>
      <vt:lpstr>Dicas importantes</vt:lpstr>
      <vt:lpstr>Calendário de Atividades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Fausto G. Cintra</dc:creator>
  <cp:lastModifiedBy>Fausto G. Cintra</cp:lastModifiedBy>
  <cp:revision>268</cp:revision>
  <cp:lastPrinted>2002-09-26T13:16:58Z</cp:lastPrinted>
  <dcterms:created xsi:type="dcterms:W3CDTF">2014-07-20T01:05:25Z</dcterms:created>
  <dcterms:modified xsi:type="dcterms:W3CDTF">2019-02-06T19:55:05Z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