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3791-3C89-1243-D4BA-CB4042E6359A}" v="570" dt="2022-05-09T17:18:42.082"/>
    <p1510:client id="{DEA1A11B-6C21-B97D-6B3A-AFA5D7ACA9D9}" v="497" dt="2022-05-09T19:11:08.381"/>
    <p1510:client id="{F41A3C91-186A-0939-0ACA-C762EF72D780}" v="464" dt="2022-05-09T20:01:43.986"/>
    <p1510:client id="{FB7FC461-6B90-4D28-A8FF-351F18B3DECA}" v="158" dt="2022-05-09T08:14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ADDF58F-86DC-42FC-BA79-2DE366AE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12192000" cy="61654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B40F67E6-7095-D9A8-5DAF-3783AD08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8889" r="-1" b="40528"/>
          <a:stretch/>
        </p:blipFill>
        <p:spPr>
          <a:xfrm>
            <a:off x="20" y="10"/>
            <a:ext cx="12191980" cy="6165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7" y="1275388"/>
            <a:ext cx="6858000" cy="2630983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Calibri Light"/>
              </a:rPr>
              <a:t>Haskell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6858000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cs typeface="Calibri"/>
              </a:rPr>
              <a:t>Parte 2</a:t>
            </a:r>
            <a:endParaRPr lang="en-US" sz="2200">
              <a:solidFill>
                <a:schemeClr val="tx2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26A706-9810-494F-A2F8-643E846E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53B26C-A5F3-49F0-8922-EB43FBAF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E54BF0-55C2-4FF6-89CB-81C22040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BDB967-17E0-4171-B770-5CB486217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C5D014-5B15-41E7-BDA8-26728CF8A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28F7-AB92-B535-D5DE-4C9A84C6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</a:t>
            </a:r>
            <a:r>
              <a:rPr lang="en-US" dirty="0">
                <a:ea typeface="Calibri Light"/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AB9C-8F02-4F27-B5E2-838C287A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Calibri"/>
                <a:cs typeface="Calibri"/>
              </a:rPr>
              <a:t>Crie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uma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que </a:t>
            </a:r>
            <a:r>
              <a:rPr lang="en-US" sz="4400" dirty="0" err="1">
                <a:ea typeface="Calibri"/>
                <a:cs typeface="Calibri"/>
              </a:rPr>
              <a:t>contenha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elementos</a:t>
            </a:r>
            <a:r>
              <a:rPr lang="en-US" sz="4400" dirty="0">
                <a:ea typeface="Calibri"/>
                <a:cs typeface="Calibri"/>
              </a:rPr>
              <a:t> </a:t>
            </a:r>
            <a:r>
              <a:rPr lang="en-US" sz="4400" dirty="0" err="1">
                <a:ea typeface="Calibri"/>
                <a:cs typeface="Calibri"/>
              </a:rPr>
              <a:t>indo</a:t>
            </a:r>
            <a:r>
              <a:rPr lang="en-US" sz="4400" dirty="0">
                <a:ea typeface="Calibri"/>
                <a:cs typeface="Calibri"/>
              </a:rPr>
              <a:t> de 30 </a:t>
            </a:r>
            <a:r>
              <a:rPr lang="en-US" sz="4400" dirty="0" err="1">
                <a:ea typeface="Calibri"/>
                <a:cs typeface="Calibri"/>
              </a:rPr>
              <a:t>até</a:t>
            </a:r>
            <a:r>
              <a:rPr lang="en-US" sz="4400" dirty="0">
                <a:ea typeface="Calibri"/>
                <a:cs typeface="Calibri"/>
              </a:rPr>
              <a:t> 1(</a:t>
            </a:r>
            <a:r>
              <a:rPr lang="en-US" sz="4400" dirty="0" err="1">
                <a:ea typeface="Calibri"/>
                <a:cs typeface="Calibri"/>
              </a:rPr>
              <a:t>decrescentemente</a:t>
            </a:r>
            <a:r>
              <a:rPr lang="en-US" sz="4400" dirty="0">
                <a:ea typeface="Calibri"/>
                <a:cs typeface="Calibri"/>
              </a:rPr>
              <a:t>), </a:t>
            </a:r>
            <a:r>
              <a:rPr lang="en-US" sz="4400" dirty="0" err="1">
                <a:ea typeface="Calibri"/>
                <a:cs typeface="Calibri"/>
              </a:rPr>
              <a:t>depois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multiplique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cada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número</a:t>
            </a:r>
            <a:r>
              <a:rPr lang="en-US" sz="4400" dirty="0">
                <a:ea typeface="Calibri"/>
                <a:cs typeface="Calibri"/>
              </a:rPr>
              <a:t> da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por</a:t>
            </a:r>
            <a:r>
              <a:rPr lang="en-US" sz="4400" dirty="0">
                <a:ea typeface="Calibri"/>
                <a:cs typeface="Calibri"/>
              </a:rPr>
              <a:t> 3.</a:t>
            </a:r>
          </a:p>
          <a:p>
            <a:r>
              <a:rPr lang="en-US" sz="4400" dirty="0">
                <a:ea typeface="Calibri"/>
                <a:cs typeface="Calibri"/>
              </a:rPr>
              <a:t>Por </a:t>
            </a:r>
            <a:r>
              <a:rPr lang="en-US" sz="4400" dirty="0" err="1">
                <a:ea typeface="Calibri"/>
                <a:cs typeface="Calibri"/>
              </a:rPr>
              <a:t>fim</a:t>
            </a:r>
            <a:r>
              <a:rPr lang="en-US" sz="4400" dirty="0">
                <a:ea typeface="Calibri"/>
                <a:cs typeface="Calibri"/>
              </a:rPr>
              <a:t>, </a:t>
            </a:r>
            <a:r>
              <a:rPr lang="en-US" sz="4400" dirty="0" err="1">
                <a:ea typeface="Calibri"/>
                <a:cs typeface="Calibri"/>
              </a:rPr>
              <a:t>inverta</a:t>
            </a:r>
            <a:r>
              <a:rPr lang="en-US" sz="4400" dirty="0">
                <a:ea typeface="Calibri"/>
                <a:cs typeface="Calibri"/>
              </a:rPr>
              <a:t> 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e </a:t>
            </a:r>
            <a:r>
              <a:rPr lang="en-US" sz="4400" dirty="0" err="1">
                <a:ea typeface="Calibri"/>
                <a:cs typeface="Calibri"/>
              </a:rPr>
              <a:t>mostre</a:t>
            </a:r>
            <a:r>
              <a:rPr lang="en-US" sz="4400" dirty="0">
                <a:ea typeface="Calibri"/>
                <a:cs typeface="Calibri"/>
              </a:rPr>
              <a:t> o </a:t>
            </a:r>
            <a:r>
              <a:rPr lang="en-US" sz="4400" dirty="0" err="1">
                <a:ea typeface="Calibri"/>
                <a:cs typeface="Calibri"/>
              </a:rPr>
              <a:t>último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</a:t>
            </a:r>
            <a:r>
              <a:rPr lang="en-US" sz="4400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E2E0-0D48-00BF-783E-3ABA7F11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Tipos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7D92-D9FF-8EBB-C7C2-D2945110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Para </a:t>
            </a:r>
            <a:r>
              <a:rPr lang="en-US" sz="4000" dirty="0" err="1">
                <a:cs typeface="Calibri"/>
              </a:rPr>
              <a:t>definirmos</a:t>
            </a:r>
            <a:r>
              <a:rPr lang="en-US" sz="4000" dirty="0">
                <a:cs typeface="Calibri"/>
              </a:rPr>
              <a:t> um </a:t>
            </a:r>
            <a:r>
              <a:rPr lang="en-US" sz="4000" dirty="0" err="1">
                <a:cs typeface="Calibri"/>
              </a:rPr>
              <a:t>tipo</a:t>
            </a:r>
            <a:r>
              <a:rPr lang="en-US" sz="4000" dirty="0">
                <a:cs typeface="Calibri"/>
              </a:rPr>
              <a:t> para a </a:t>
            </a:r>
            <a:r>
              <a:rPr lang="en-US" sz="4000" dirty="0" err="1">
                <a:cs typeface="Calibri"/>
              </a:rPr>
              <a:t>função</a:t>
            </a:r>
            <a:r>
              <a:rPr lang="en-US" sz="4000" dirty="0">
                <a:cs typeface="Calibri"/>
              </a:rPr>
              <a:t>, que </a:t>
            </a:r>
            <a:r>
              <a:rPr lang="en-US" sz="4000" dirty="0" err="1">
                <a:cs typeface="Calibri"/>
              </a:rPr>
              <a:t>precisa</a:t>
            </a:r>
            <a:r>
              <a:rPr lang="en-US" sz="4000" dirty="0">
                <a:cs typeface="Calibri"/>
              </a:rPr>
              <a:t> ser </a:t>
            </a:r>
            <a:r>
              <a:rPr lang="en-US" sz="4000" dirty="0" err="1">
                <a:cs typeface="Calibri"/>
              </a:rPr>
              <a:t>explicitamente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usado</a:t>
            </a:r>
            <a:r>
              <a:rPr lang="en-US" sz="4000" dirty="0">
                <a:cs typeface="Calibri"/>
              </a:rPr>
              <a:t>, </a:t>
            </a:r>
            <a:r>
              <a:rPr lang="en-US" sz="4000" dirty="0" err="1">
                <a:cs typeface="Calibri"/>
              </a:rPr>
              <a:t>fazemos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uso</a:t>
            </a:r>
            <a:r>
              <a:rPr lang="en-US" sz="4000" dirty="0">
                <a:cs typeface="Calibri"/>
              </a:rPr>
              <a:t> do :: e -&gt;. </a:t>
            </a:r>
            <a:endParaRPr lang="en-US" sz="4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cs typeface="Calibri"/>
              </a:rPr>
              <a:t>Exemplo</a:t>
            </a:r>
            <a:r>
              <a:rPr lang="en-US" sz="4000" dirty="0">
                <a:cs typeface="Calibri"/>
              </a:rPr>
              <a:t>:</a:t>
            </a:r>
            <a:endParaRPr lang="en-US" sz="4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::</a:t>
            </a:r>
            <a:r>
              <a:rPr lang="en-US" sz="4000" dirty="0">
                <a:ea typeface="+mn-lt"/>
                <a:cs typeface="+mn-lt"/>
              </a:rPr>
              <a:t>  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</a:t>
            </a:r>
            <a:endParaRPr lang="en-US" sz="4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n x</a:t>
            </a:r>
            <a:r>
              <a:rPr lang="en-US" sz="4000" dirty="0">
                <a:ea typeface="+mn-lt"/>
                <a:cs typeface="+mn-lt"/>
              </a:rPr>
              <a:t> = 2*n*x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35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864-C794-B5B0-4F71-2F4123F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Funções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Parte</a:t>
            </a:r>
            <a:r>
              <a:rPr lang="en-US" dirty="0">
                <a:ea typeface="Calibri Light"/>
                <a:cs typeface="Calibri Light"/>
              </a:rPr>
              <a:t> 2 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2808-918A-334C-97C0-F5D99BA3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Para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 um </a:t>
            </a:r>
            <a:r>
              <a:rPr lang="en-US" dirty="0" err="1">
                <a:ea typeface="Calibri"/>
                <a:cs typeface="Calibri"/>
              </a:rPr>
              <a:t>resultado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exato</a:t>
            </a:r>
            <a:r>
              <a:rPr lang="en-US" dirty="0">
                <a:ea typeface="Calibri"/>
                <a:cs typeface="Calibri"/>
              </a:rPr>
              <a:t> para </a:t>
            </a:r>
            <a:r>
              <a:rPr lang="en-US" dirty="0" err="1">
                <a:ea typeface="Calibri"/>
                <a:cs typeface="Calibri"/>
              </a:rPr>
              <a:t>certo</a:t>
            </a:r>
            <a:r>
              <a:rPr lang="en-US" dirty="0">
                <a:ea typeface="Calibri"/>
                <a:cs typeface="Calibri"/>
              </a:rPr>
              <a:t> valor de </a:t>
            </a:r>
            <a:r>
              <a:rPr lang="en-US" dirty="0" err="1">
                <a:ea typeface="Calibri"/>
                <a:cs typeface="Calibri"/>
              </a:rPr>
              <a:t>uma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função</a:t>
            </a:r>
            <a:r>
              <a:rPr lang="en-US" dirty="0">
                <a:ea typeface="Calibri"/>
                <a:cs typeface="Calibri"/>
              </a:rPr>
              <a:t>, basta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desta</a:t>
            </a:r>
            <a:r>
              <a:rPr lang="en-US" dirty="0">
                <a:ea typeface="Calibri" panose="020F0502020204030204"/>
                <a:cs typeface="Calibri" panose="020F0502020204030204"/>
              </a:rPr>
              <a:t> forma.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Exemplo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ea typeface="Calibri" panose="020F0502020204030204"/>
                <a:cs typeface="Calibri" panose="020F0502020204030204"/>
              </a:rPr>
              <a:t>1 =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ea typeface="Calibri" panose="020F0502020204030204"/>
                <a:cs typeface="Calibri" panose="020F0502020204030204"/>
              </a:rPr>
              <a:t> n = n*100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vez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100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quando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você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entrar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 1,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irá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64460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7F7-EF5B-FBC1-3C9A-85A32631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FF9-DB0F-22D0-A316-58ECACF5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ea typeface="Calibri"/>
                <a:cs typeface="Calibri"/>
              </a:rPr>
              <a:t>Calcule</a:t>
            </a:r>
            <a:r>
              <a:rPr lang="en-US" sz="4800" dirty="0">
                <a:ea typeface="Calibri"/>
                <a:cs typeface="Calibri"/>
              </a:rPr>
              <a:t> um </a:t>
            </a:r>
            <a:r>
              <a:rPr lang="en-US" sz="4800" dirty="0" err="1">
                <a:ea typeface="Calibri"/>
                <a:cs typeface="Calibri"/>
              </a:rPr>
              <a:t>fatorial</a:t>
            </a:r>
            <a:r>
              <a:rPr lang="en-US" sz="4800" dirty="0">
                <a:ea typeface="Calibri"/>
                <a:cs typeface="Calibri"/>
              </a:rPr>
              <a:t> de um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se </a:t>
            </a:r>
            <a:r>
              <a:rPr lang="en-US" sz="4800" dirty="0" err="1">
                <a:ea typeface="Calibri"/>
                <a:cs typeface="Calibri"/>
              </a:rPr>
              <a:t>ele</a:t>
            </a:r>
            <a:r>
              <a:rPr lang="en-US" sz="4800" dirty="0">
                <a:ea typeface="Calibri"/>
                <a:cs typeface="Calibri"/>
              </a:rPr>
              <a:t> for </a:t>
            </a:r>
            <a:r>
              <a:rPr lang="en-US" sz="4800" dirty="0" err="1">
                <a:ea typeface="Calibri"/>
                <a:cs typeface="Calibri"/>
              </a:rPr>
              <a:t>igual</a:t>
            </a:r>
            <a:r>
              <a:rPr lang="en-US" sz="4800" dirty="0">
                <a:ea typeface="Calibri"/>
                <a:cs typeface="Calibri"/>
              </a:rPr>
              <a:t> or </a:t>
            </a:r>
            <a:r>
              <a:rPr lang="en-US" sz="4800" dirty="0" err="1">
                <a:ea typeface="Calibri"/>
                <a:cs typeface="Calibri"/>
              </a:rPr>
              <a:t>maior</a:t>
            </a:r>
            <a:r>
              <a:rPr lang="en-US" sz="4800" dirty="0">
                <a:ea typeface="Calibri"/>
                <a:cs typeface="Calibri"/>
              </a:rPr>
              <a:t> que 0, </a:t>
            </a:r>
            <a:r>
              <a:rPr lang="en-US" sz="4800" dirty="0" err="1">
                <a:ea typeface="Calibri"/>
                <a:cs typeface="Calibri"/>
              </a:rPr>
              <a:t>caso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contrário</a:t>
            </a:r>
            <a:r>
              <a:rPr lang="en-US" sz="4800" dirty="0">
                <a:ea typeface="Calibri"/>
                <a:cs typeface="Calibri"/>
              </a:rPr>
              <a:t>, </a:t>
            </a:r>
            <a:r>
              <a:rPr lang="en-US" sz="4800" dirty="0" err="1">
                <a:ea typeface="Calibri"/>
                <a:cs typeface="Calibri"/>
              </a:rPr>
              <a:t>multiplique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esse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por</a:t>
            </a:r>
            <a:r>
              <a:rPr lang="en-US" sz="4800" dirty="0">
                <a:ea typeface="Calibri"/>
                <a:cs typeface="Calibri"/>
              </a:rPr>
              <a:t> 2.</a:t>
            </a:r>
          </a:p>
          <a:p>
            <a:endParaRPr lang="en-US" sz="4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5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3B2-078C-F6BE-E56D-1B81E37A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Desafio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3AF3-A0A2-EE91-56C6-51585789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Entre com um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depois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pegue</a:t>
            </a:r>
            <a:r>
              <a:rPr lang="en-US" dirty="0">
                <a:ea typeface="Calibri"/>
                <a:cs typeface="Calibri"/>
              </a:rPr>
              <a:t> o valor </a:t>
            </a:r>
            <a:r>
              <a:rPr lang="en-US" dirty="0" err="1">
                <a:ea typeface="Calibri"/>
                <a:cs typeface="Calibri"/>
              </a:rPr>
              <a:t>desse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mostre</a:t>
            </a:r>
            <a:r>
              <a:rPr lang="en-US" dirty="0">
                <a:ea typeface="Calibri"/>
                <a:cs typeface="Calibri"/>
              </a:rPr>
              <a:t> qual é o valor do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 que </a:t>
            </a:r>
            <a:r>
              <a:rPr lang="en-US" dirty="0" err="1">
                <a:ea typeface="Calibri"/>
                <a:cs typeface="Calibri"/>
              </a:rPr>
              <a:t>está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representa</a:t>
            </a:r>
            <a:r>
              <a:rPr lang="en-US" dirty="0">
                <a:ea typeface="Calibri"/>
                <a:cs typeface="Calibri"/>
              </a:rPr>
              <a:t>.(</a:t>
            </a:r>
            <a:r>
              <a:rPr lang="en-US" dirty="0" err="1">
                <a:ea typeface="Calibri"/>
                <a:cs typeface="Calibri"/>
              </a:rPr>
              <a:t>Dica:use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recursividade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Fibonacci: </a:t>
            </a:r>
            <a:r>
              <a:rPr lang="en-US" dirty="0">
                <a:latin typeface="Consolas"/>
                <a:ea typeface="Calibri"/>
                <a:cs typeface="Calibri"/>
              </a:rPr>
              <a:t>[ 1, 1, 2, 3, 5, 8, 13, .... ]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Calibri"/>
                <a:cs typeface="Calibri"/>
              </a:rPr>
              <a:t>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4 </a:t>
            </a:r>
            <a:r>
              <a:rPr lang="en-US" dirty="0" err="1">
                <a:latin typeface="Consolas"/>
                <a:ea typeface="Calibri"/>
                <a:cs typeface="Calibri"/>
              </a:rPr>
              <a:t>retornaria</a:t>
            </a:r>
            <a:r>
              <a:rPr lang="en-US" dirty="0">
                <a:latin typeface="Consolas"/>
                <a:ea typeface="Calibri"/>
                <a:cs typeface="Calibri"/>
              </a:rPr>
              <a:t> 3, pois 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3 </a:t>
            </a:r>
            <a:r>
              <a:rPr lang="en-US" dirty="0" err="1">
                <a:latin typeface="Consolas"/>
                <a:ea typeface="Calibri"/>
                <a:cs typeface="Calibri"/>
              </a:rPr>
              <a:t>está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na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quarta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posição</a:t>
            </a:r>
            <a:r>
              <a:rPr lang="en-US" dirty="0">
                <a:latin typeface="Consolas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17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1356-5D8D-BBB0-5C76-5007F28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8CEC-3BDB-8174-8F44-26743AA2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87" y="1819858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Para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fazermos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uma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função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 basta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escrevermos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Calibri"/>
              </a:rPr>
              <a:t>nomedafunção</a:t>
            </a:r>
            <a:r>
              <a:rPr lang="en-US" sz="32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cs typeface="Calibri"/>
              </a:rPr>
              <a:t>retorno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>
                <a:cs typeface="Calibri"/>
              </a:rPr>
              <a:t>(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oqueafunçãofaz</a:t>
            </a:r>
            <a:r>
              <a:rPr lang="en-US" sz="3200" dirty="0">
                <a:cs typeface="Calibri"/>
              </a:rPr>
              <a:t>)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Exemplo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Calibri"/>
              </a:rPr>
              <a:t>dobro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x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x+x</a:t>
            </a:r>
            <a:endParaRPr lang="en-US" sz="3200" dirty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9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901DD-1E20-3FDC-7E13-69A67D20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0CD-3670-402E-9DF2-8DD07876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Usaremos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"/>
              </a:rPr>
              <a:t>print</a:t>
            </a:r>
            <a:r>
              <a:rPr lang="en-US" dirty="0">
                <a:solidFill>
                  <a:srgbClr val="00B05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00B050"/>
                </a:solidFill>
                <a:cs typeface="Calibri"/>
              </a:rPr>
              <a:t>oquequeremosprintar</a:t>
            </a:r>
            <a:r>
              <a:rPr lang="en-US" dirty="0">
                <a:solidFill>
                  <a:srgbClr val="00B050"/>
                </a:solidFill>
                <a:cs typeface="Calibri"/>
              </a:rPr>
              <a:t>)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printar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print(dobro 3)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3FE-890F-51AD-D8AE-8A9D564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8867-6267-C2D4-7857-187EF406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cs typeface="Calibri"/>
              </a:rPr>
              <a:t>Faça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uma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função</a:t>
            </a:r>
            <a:r>
              <a:rPr lang="en-US" sz="5400" dirty="0">
                <a:cs typeface="Calibri"/>
              </a:rPr>
              <a:t> que </a:t>
            </a:r>
            <a:r>
              <a:rPr lang="en-US" sz="5400" dirty="0" err="1">
                <a:cs typeface="Calibri"/>
              </a:rPr>
              <a:t>calcule</a:t>
            </a:r>
            <a:r>
              <a:rPr lang="en-US" sz="5400" dirty="0">
                <a:cs typeface="Calibri"/>
              </a:rPr>
              <a:t> x</a:t>
            </a:r>
            <a:r>
              <a:rPr lang="en-US" sz="5400" dirty="0">
                <a:ea typeface="+mn-lt"/>
                <a:cs typeface="+mn-lt"/>
              </a:rPr>
              <a:t>² e </a:t>
            </a:r>
            <a:r>
              <a:rPr lang="en-US" sz="5400" dirty="0" err="1">
                <a:ea typeface="+mn-lt"/>
                <a:cs typeface="+mn-lt"/>
              </a:rPr>
              <a:t>printe</a:t>
            </a:r>
            <a:r>
              <a:rPr lang="en-US" sz="5400" dirty="0">
                <a:ea typeface="+mn-lt"/>
                <a:cs typeface="+mn-lt"/>
              </a:rPr>
              <a:t> o </a:t>
            </a:r>
            <a:r>
              <a:rPr lang="en-US" sz="5400" dirty="0" err="1">
                <a:ea typeface="+mn-lt"/>
                <a:cs typeface="+mn-lt"/>
              </a:rPr>
              <a:t>resultado</a:t>
            </a:r>
            <a:r>
              <a:rPr lang="en-US" sz="5400" dirty="0">
                <a:ea typeface="+mn-lt"/>
                <a:cs typeface="+mn-lt"/>
              </a:rPr>
              <a:t>.</a:t>
            </a:r>
            <a:endParaRPr lang="en-US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607A-EDC7-71F9-0EDE-54202B5C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F16C-061C-3E0D-232F-1882099A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as </a:t>
            </a:r>
            <a:r>
              <a:rPr lang="en-US" dirty="0" err="1">
                <a:ea typeface="+mn-lt"/>
                <a:cs typeface="+mn-lt"/>
              </a:rPr>
              <a:t>condicionais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if() e then() para 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, e else() para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verdadeiro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nenhuma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dobrarNumPequeno</a:t>
            </a:r>
            <a:r>
              <a:rPr lang="en-US" dirty="0">
                <a:ea typeface="+mn-lt"/>
                <a:cs typeface="+mn-lt"/>
              </a:rPr>
              <a:t> x = 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 x &gt; 100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then</a:t>
            </a:r>
            <a:r>
              <a:rPr lang="en-US" dirty="0">
                <a:ea typeface="+mn-lt"/>
                <a:cs typeface="+mn-lt"/>
              </a:rPr>
              <a:t> x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 x*2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4AE-5187-3FB4-3B3E-C29BF3B1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e </a:t>
            </a:r>
            <a:r>
              <a:rPr lang="en-US" dirty="0" err="1">
                <a:cs typeface="Calibri Light"/>
              </a:rPr>
              <a:t>Concatenação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8F2A-7E66-3336-A7B2-D52E8DF3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Para </a:t>
            </a:r>
            <a:r>
              <a:rPr lang="en-US" dirty="0" err="1">
                <a:cs typeface="Calibri" panose="020F0502020204030204"/>
              </a:rPr>
              <a:t>criarmos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lista</a:t>
            </a:r>
            <a:r>
              <a:rPr lang="en-US" dirty="0">
                <a:cs typeface="Calibri" panose="020F0502020204030204"/>
              </a:rPr>
              <a:t>, basta </a:t>
            </a:r>
            <a:r>
              <a:rPr lang="en-US" dirty="0" err="1">
                <a:cs typeface="Calibri" panose="020F0502020204030204"/>
              </a:rPr>
              <a:t>declararmos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varíavel</a:t>
            </a:r>
            <a:r>
              <a:rPr lang="en-US" dirty="0">
                <a:cs typeface="Calibri" panose="020F0502020204030204"/>
              </a:rPr>
              <a:t> e usar [].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Exemplo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 = [1,2,3,4,5]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++.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b= [6,7,8,9,10]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++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4C2-7F04-F7D9-1A84-73F8804F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parte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2A78-1B50-1DE1-5A7A-1BD37CC6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cs typeface="Calibri"/>
              </a:rPr>
              <a:t>elemento</a:t>
            </a:r>
            <a:r>
              <a:rPr lang="en-US" dirty="0" err="1">
                <a:cs typeface="Calibri"/>
              </a:rPr>
              <a:t>: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começo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++[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elemento</a:t>
            </a:r>
            <a:r>
              <a:rPr lang="en-US" dirty="0">
                <a:cs typeface="Calibri"/>
              </a:rPr>
              <a:t>] 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final da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!!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index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pega</a:t>
            </a:r>
            <a:r>
              <a:rPr lang="en-US" dirty="0">
                <a:cs typeface="Calibri"/>
              </a:rPr>
              <a:t> o valor de </a:t>
            </a:r>
            <a:r>
              <a:rPr lang="en-US" dirty="0" err="1">
                <a:cs typeface="Calibri"/>
              </a:rPr>
              <a:t>certo</a:t>
            </a:r>
            <a:r>
              <a:rPr lang="en-US" dirty="0">
                <a:cs typeface="Calibri"/>
              </a:rPr>
              <a:t> index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length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-&gt; </a:t>
            </a:r>
            <a:r>
              <a:rPr lang="en-US" dirty="0" err="1">
                <a:ea typeface="+mn-lt"/>
                <a:cs typeface="+mn-lt"/>
              </a:rPr>
              <a:t>tamanho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reverse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inverte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minimum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menor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maximum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maior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drop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remove </a:t>
            </a:r>
            <a:r>
              <a:rPr lang="en-US" dirty="0" err="1">
                <a:ea typeface="Calibri"/>
                <a:cs typeface="Calibri"/>
              </a:rPr>
              <a:t>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primeiros</a:t>
            </a:r>
            <a:r>
              <a:rPr lang="en-US" dirty="0">
                <a:ea typeface="Calibri"/>
                <a:cs typeface="Calibri"/>
              </a:rPr>
              <a:t> n </a:t>
            </a:r>
            <a:r>
              <a:rPr lang="en-US" dirty="0" err="1">
                <a:ea typeface="Calibri"/>
                <a:cs typeface="Calibri"/>
              </a:rPr>
              <a:t>elementos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24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A91E-23B0-254B-FE32-34203E8C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Listas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53EE-A709-092C-9F94-87DB470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ea typeface="Calibri"/>
                <a:cs typeface="Calibri"/>
              </a:rPr>
              <a:t>head,tail,last,init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retornam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respectivamente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dentro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certo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intervalo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basta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usarmos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"..".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[1..20]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elementos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1 a 20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[2,4..20]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-&gt;  é o "step", 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você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entrar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após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vírgula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definir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quantidade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pular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[20,19..1]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trás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frente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",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fazer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dos "steps".</a:t>
            </a:r>
          </a:p>
        </p:txBody>
      </p:sp>
    </p:spTree>
    <p:extLst>
      <p:ext uri="{BB962C8B-B14F-4D97-AF65-F5344CB8AC3E}">
        <p14:creationId xmlns:p14="http://schemas.microsoft.com/office/powerpoint/2010/main" val="101037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5962-2C83-7E12-BAA7-D011D21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Lista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4DFA-F7EB-6517-78B4-F858D0E0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aplicar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uma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sobre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cada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usamos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map.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Exemplo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map </a:t>
            </a:r>
            <a:r>
              <a:rPr lang="en-US" sz="3600" dirty="0" err="1">
                <a:solidFill>
                  <a:srgbClr val="0070C0"/>
                </a:solidFill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somar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e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multiplicar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todos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usaremos,respectivamente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:</a:t>
            </a:r>
            <a:endParaRPr lang="en-US" sz="36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sum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product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47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C53253-7B3D-42EB-AE22-B756E76A9DD4}"/>
</file>

<file path=customXml/itemProps2.xml><?xml version="1.0" encoding="utf-8"?>
<ds:datastoreItem xmlns:ds="http://schemas.openxmlformats.org/officeDocument/2006/customXml" ds:itemID="{B4DA19D8-3B69-4CCE-964E-D405A95A0947}"/>
</file>

<file path=customXml/itemProps3.xml><?xml version="1.0" encoding="utf-8"?>
<ds:datastoreItem xmlns:ds="http://schemas.openxmlformats.org/officeDocument/2006/customXml" ds:itemID="{E4552A8A-6751-456B-8861-1F8CF1476F5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Haskell</vt:lpstr>
      <vt:lpstr>Funções</vt:lpstr>
      <vt:lpstr>Print</vt:lpstr>
      <vt:lpstr>Exercício</vt:lpstr>
      <vt:lpstr>Condicionais</vt:lpstr>
      <vt:lpstr>Listas e Concatenação</vt:lpstr>
      <vt:lpstr>Listas parte 2</vt:lpstr>
      <vt:lpstr>Listas 3</vt:lpstr>
      <vt:lpstr>Lista 4</vt:lpstr>
      <vt:lpstr>Exercício 2</vt:lpstr>
      <vt:lpstr>Tipos</vt:lpstr>
      <vt:lpstr>Funções Parte 2 </vt:lpstr>
      <vt:lpstr>Exercícios 3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2022-05-09T06:27:42Z</dcterms:created>
  <dcterms:modified xsi:type="dcterms:W3CDTF">2022-05-09T20:14:54Z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