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0C1B3D-CA25-D3B3-DAC0-6B12634CF6D6}" v="431" dt="2022-05-23T19:57:52.847"/>
    <p1510:client id="{AE51F3A1-089E-4FC5-85D9-FE94B77B64FF}" v="123" dt="2022-05-23T05:00:13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26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86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76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9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5/23/2022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54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32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397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36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659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3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58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25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87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032AFB-D12B-7F8B-1B07-70471BF24A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" b="-2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3125338"/>
          </a:xfrm>
        </p:spPr>
        <p:txBody>
          <a:bodyPr anchor="b">
            <a:normAutofit/>
          </a:bodyPr>
          <a:lstStyle/>
          <a:p>
            <a:pPr algn="ctr"/>
            <a:r>
              <a:rPr lang="en-US" sz="7200">
                <a:cs typeface="Calibri Light"/>
              </a:rPr>
              <a:t>Clojure</a:t>
            </a:r>
            <a:endParaRPr lang="en-US" sz="7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19375" y="4471607"/>
            <a:ext cx="6953250" cy="862394"/>
          </a:xfrm>
        </p:spPr>
        <p:txBody>
          <a:bodyPr anchor="t">
            <a:norm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56C62-C320-A7A9-F6E3-BA4B614C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Meiryo"/>
              </a:rPr>
              <a:t>Exercício</a:t>
            </a:r>
            <a:r>
              <a:rPr lang="en-US" dirty="0">
                <a:ea typeface="Meiryo"/>
              </a:rPr>
              <a:t>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DA8DB-C472-F46C-ED13-B6B7C65B8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en-US" sz="4000" dirty="0" err="1">
                <a:ea typeface="Meiryo"/>
              </a:rPr>
              <a:t>Faça</a:t>
            </a:r>
            <a:r>
              <a:rPr lang="en-US" sz="4000" dirty="0">
                <a:ea typeface="Meiryo"/>
              </a:rPr>
              <a:t> </a:t>
            </a:r>
            <a:r>
              <a:rPr lang="en-US" sz="4000" dirty="0" err="1">
                <a:ea typeface="Meiryo"/>
              </a:rPr>
              <a:t>uma</a:t>
            </a:r>
            <a:r>
              <a:rPr lang="en-US" sz="4000" dirty="0">
                <a:ea typeface="Meiryo"/>
              </a:rPr>
              <a:t> </a:t>
            </a:r>
            <a:r>
              <a:rPr lang="en-US" sz="4000" dirty="0" err="1">
                <a:ea typeface="Meiryo"/>
              </a:rPr>
              <a:t>função</a:t>
            </a:r>
            <a:r>
              <a:rPr lang="en-US" sz="4000" dirty="0">
                <a:ea typeface="Meiryo"/>
              </a:rPr>
              <a:t> que </a:t>
            </a:r>
            <a:r>
              <a:rPr lang="en-US" sz="4000" dirty="0" err="1">
                <a:ea typeface="Meiryo"/>
              </a:rPr>
              <a:t>retorne</a:t>
            </a:r>
            <a:r>
              <a:rPr lang="en-US" sz="4000" dirty="0">
                <a:ea typeface="Meiryo"/>
              </a:rPr>
              <a:t> x</a:t>
            </a:r>
            <a:r>
              <a:rPr lang="en-US" sz="4000" dirty="0">
                <a:ea typeface="+mn-lt"/>
                <a:cs typeface="+mn-lt"/>
              </a:rPr>
              <a:t>³ e </a:t>
            </a:r>
            <a:r>
              <a:rPr lang="en-US" sz="4000" dirty="0" err="1">
                <a:ea typeface="+mn-lt"/>
                <a:cs typeface="+mn-lt"/>
              </a:rPr>
              <a:t>depois</a:t>
            </a:r>
            <a:r>
              <a:rPr lang="en-US" sz="4000" dirty="0">
                <a:ea typeface="+mn-lt"/>
                <a:cs typeface="+mn-lt"/>
              </a:rPr>
              <a:t> </a:t>
            </a:r>
            <a:r>
              <a:rPr lang="en-US" sz="4000" dirty="0" err="1">
                <a:ea typeface="+mn-lt"/>
                <a:cs typeface="+mn-lt"/>
              </a:rPr>
              <a:t>aplica</a:t>
            </a:r>
            <a:r>
              <a:rPr lang="en-US" sz="4000" dirty="0">
                <a:ea typeface="+mn-lt"/>
                <a:cs typeface="+mn-lt"/>
              </a:rPr>
              <a:t> </a:t>
            </a:r>
            <a:r>
              <a:rPr lang="en-US" sz="4000" dirty="0" err="1">
                <a:ea typeface="+mn-lt"/>
                <a:cs typeface="+mn-lt"/>
              </a:rPr>
              <a:t>essa</a:t>
            </a:r>
            <a:r>
              <a:rPr lang="en-US" sz="4000" dirty="0">
                <a:ea typeface="+mn-lt"/>
                <a:cs typeface="+mn-lt"/>
              </a:rPr>
              <a:t> </a:t>
            </a:r>
            <a:r>
              <a:rPr lang="en-US" sz="4000" dirty="0" err="1">
                <a:ea typeface="+mn-lt"/>
                <a:cs typeface="+mn-lt"/>
              </a:rPr>
              <a:t>função</a:t>
            </a:r>
            <a:r>
              <a:rPr lang="en-US" sz="4000" dirty="0">
                <a:ea typeface="+mn-lt"/>
                <a:cs typeface="+mn-lt"/>
              </a:rPr>
              <a:t> </a:t>
            </a:r>
            <a:r>
              <a:rPr lang="en-US" sz="4000" dirty="0" err="1">
                <a:ea typeface="+mn-lt"/>
                <a:cs typeface="+mn-lt"/>
              </a:rPr>
              <a:t>sobre</a:t>
            </a:r>
            <a:r>
              <a:rPr lang="en-US" sz="4000" dirty="0">
                <a:ea typeface="+mn-lt"/>
                <a:cs typeface="+mn-lt"/>
              </a:rPr>
              <a:t> </a:t>
            </a:r>
            <a:r>
              <a:rPr lang="en-US" sz="4000" dirty="0" err="1">
                <a:ea typeface="+mn-lt"/>
                <a:cs typeface="+mn-lt"/>
              </a:rPr>
              <a:t>uma</a:t>
            </a:r>
            <a:r>
              <a:rPr lang="en-US" sz="4000" dirty="0">
                <a:ea typeface="+mn-lt"/>
                <a:cs typeface="+mn-lt"/>
              </a:rPr>
              <a:t> </a:t>
            </a:r>
            <a:r>
              <a:rPr lang="en-US" sz="4000" dirty="0" err="1">
                <a:ea typeface="+mn-lt"/>
                <a:cs typeface="+mn-lt"/>
              </a:rPr>
              <a:t>lista</a:t>
            </a:r>
            <a:r>
              <a:rPr lang="en-US" sz="4000" dirty="0">
                <a:ea typeface="+mn-lt"/>
                <a:cs typeface="+mn-lt"/>
              </a:rPr>
              <a:t>(1 2 3 4 5).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04977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B9E0-6A25-3203-02AC-62F1CB364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Meiryo"/>
              </a:rPr>
              <a:t>Exercício</a:t>
            </a:r>
            <a:r>
              <a:rPr lang="en-US" dirty="0">
                <a:ea typeface="Meiryo"/>
              </a:rPr>
              <a:t>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16173-9D96-9D06-39FC-4BF8A9BBE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en-US" sz="3200" dirty="0" err="1">
                <a:ea typeface="Meiryo"/>
              </a:rPr>
              <a:t>Faça</a:t>
            </a:r>
            <a:r>
              <a:rPr lang="en-US" sz="3200" dirty="0">
                <a:ea typeface="Meiryo"/>
              </a:rPr>
              <a:t> </a:t>
            </a:r>
            <a:r>
              <a:rPr lang="en-US" sz="3200" dirty="0" err="1">
                <a:ea typeface="Meiryo"/>
              </a:rPr>
              <a:t>uma</a:t>
            </a:r>
            <a:r>
              <a:rPr lang="en-US" sz="3200" dirty="0">
                <a:ea typeface="Meiryo"/>
              </a:rPr>
              <a:t> </a:t>
            </a:r>
            <a:r>
              <a:rPr lang="en-US" sz="3200" dirty="0" err="1">
                <a:ea typeface="Meiryo"/>
              </a:rPr>
              <a:t>função</a:t>
            </a:r>
            <a:r>
              <a:rPr lang="en-US" sz="3200" dirty="0">
                <a:ea typeface="Meiryo"/>
              </a:rPr>
              <a:t> que </a:t>
            </a:r>
            <a:r>
              <a:rPr lang="en-US" sz="3200" dirty="0" err="1">
                <a:ea typeface="Meiryo"/>
              </a:rPr>
              <a:t>calcule</a:t>
            </a:r>
            <a:r>
              <a:rPr lang="en-US" sz="3200" dirty="0">
                <a:ea typeface="Meiryo"/>
              </a:rPr>
              <a:t> o </a:t>
            </a:r>
            <a:r>
              <a:rPr lang="en-US" sz="3200" dirty="0" err="1">
                <a:ea typeface="Meiryo"/>
              </a:rPr>
              <a:t>fatorial</a:t>
            </a:r>
            <a:r>
              <a:rPr lang="en-US" sz="3200" dirty="0">
                <a:ea typeface="Meiryo"/>
              </a:rPr>
              <a:t> de um </a:t>
            </a:r>
            <a:r>
              <a:rPr lang="en-US" sz="3200" dirty="0" err="1">
                <a:ea typeface="Meiryo"/>
              </a:rPr>
              <a:t>número</a:t>
            </a:r>
            <a:r>
              <a:rPr lang="en-US" sz="3200" dirty="0">
                <a:ea typeface="Meiry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5529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3021-1290-2618-ACE1-99AB19AF0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Meiryo"/>
              </a:rPr>
              <a:t>Exercício</a:t>
            </a:r>
            <a:r>
              <a:rPr lang="en-US" dirty="0">
                <a:ea typeface="Meiryo"/>
              </a:rPr>
              <a:t>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6FE0F-9A84-BEEC-4928-C1DF7F97A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Autofit/>
          </a:bodyPr>
          <a:lstStyle/>
          <a:p>
            <a:r>
              <a:rPr lang="en-US" sz="4400" dirty="0" err="1">
                <a:ea typeface="Meiryo"/>
              </a:rPr>
              <a:t>Faça</a:t>
            </a:r>
            <a:r>
              <a:rPr lang="en-US" sz="4400" dirty="0">
                <a:ea typeface="Meiryo"/>
              </a:rPr>
              <a:t> um loop que </a:t>
            </a:r>
            <a:r>
              <a:rPr lang="en-US" sz="4400" dirty="0" err="1">
                <a:ea typeface="Meiryo"/>
              </a:rPr>
              <a:t>imprima</a:t>
            </a:r>
            <a:r>
              <a:rPr lang="en-US" sz="4400" dirty="0">
                <a:ea typeface="Meiryo"/>
              </a:rPr>
              <a:t> </a:t>
            </a:r>
            <a:r>
              <a:rPr lang="en-US" sz="4400" dirty="0" err="1">
                <a:ea typeface="Meiryo"/>
              </a:rPr>
              <a:t>números</a:t>
            </a:r>
            <a:r>
              <a:rPr lang="en-US" sz="4400" dirty="0">
                <a:ea typeface="Meiryo"/>
              </a:rPr>
              <a:t> de 0 a 100 e </a:t>
            </a:r>
            <a:r>
              <a:rPr lang="en-US" sz="4400" dirty="0" err="1">
                <a:ea typeface="Meiryo"/>
              </a:rPr>
              <a:t>printe</a:t>
            </a:r>
            <a:r>
              <a:rPr lang="en-US" sz="4400" dirty="0">
                <a:ea typeface="Meiryo"/>
              </a:rPr>
              <a:t>  </a:t>
            </a:r>
            <a:r>
              <a:rPr lang="en-US" sz="4400" dirty="0" err="1">
                <a:ea typeface="Meiryo"/>
              </a:rPr>
              <a:t>quando</a:t>
            </a:r>
            <a:r>
              <a:rPr lang="en-US" sz="4400" dirty="0">
                <a:ea typeface="Meiryo"/>
              </a:rPr>
              <a:t> o </a:t>
            </a:r>
            <a:r>
              <a:rPr lang="en-US" sz="4400" dirty="0" err="1">
                <a:ea typeface="Meiryo"/>
              </a:rPr>
              <a:t>número</a:t>
            </a:r>
            <a:r>
              <a:rPr lang="en-US" sz="4400" dirty="0">
                <a:ea typeface="Meiryo"/>
              </a:rPr>
              <a:t> for par </a:t>
            </a:r>
            <a:r>
              <a:rPr lang="en-US" sz="4400" dirty="0" err="1">
                <a:ea typeface="Meiryo"/>
              </a:rPr>
              <a:t>ou</a:t>
            </a:r>
            <a:r>
              <a:rPr lang="en-US" sz="4400" dirty="0">
                <a:ea typeface="Meiryo"/>
              </a:rPr>
              <a:t> </a:t>
            </a:r>
            <a:r>
              <a:rPr lang="en-US" sz="4400" dirty="0" err="1">
                <a:ea typeface="Meiryo"/>
              </a:rPr>
              <a:t>ímpar</a:t>
            </a:r>
            <a:r>
              <a:rPr lang="en-US" sz="4400" dirty="0">
                <a:ea typeface="Meiryo"/>
              </a:rPr>
              <a:t>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36241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3743-36FC-782A-DD7F-9B83268FA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Meiryo"/>
              </a:rPr>
              <a:t>Sobre</a:t>
            </a:r>
            <a:r>
              <a:rPr lang="en-US" dirty="0">
                <a:ea typeface="Meiryo"/>
              </a:rPr>
              <a:t> a </a:t>
            </a:r>
            <a:r>
              <a:rPr lang="en-US" dirty="0" err="1">
                <a:ea typeface="Meiryo"/>
              </a:rPr>
              <a:t>linguagem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5EB63-60E9-F93A-B6C4-7C99A263C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Autofit/>
          </a:bodyPr>
          <a:lstStyle/>
          <a:p>
            <a:r>
              <a:rPr lang="en-US" sz="3600" dirty="0">
                <a:ea typeface="Meiryo"/>
              </a:rPr>
              <a:t>-</a:t>
            </a:r>
            <a:r>
              <a:rPr lang="en-US" sz="3600" dirty="0" err="1">
                <a:ea typeface="Meiryo"/>
              </a:rPr>
              <a:t>Surgimento</a:t>
            </a:r>
            <a:r>
              <a:rPr lang="en-US" sz="3600" dirty="0">
                <a:ea typeface="Meiryo"/>
              </a:rPr>
              <a:t> </a:t>
            </a:r>
            <a:r>
              <a:rPr lang="en-US" sz="3600" dirty="0" err="1">
                <a:ea typeface="Meiryo"/>
              </a:rPr>
              <a:t>em</a:t>
            </a:r>
            <a:r>
              <a:rPr lang="en-US" sz="3600" dirty="0">
                <a:ea typeface="Meiryo"/>
              </a:rPr>
              <a:t> 2008</a:t>
            </a:r>
          </a:p>
          <a:p>
            <a:r>
              <a:rPr lang="en-US" sz="3600" dirty="0">
                <a:ea typeface="Meiryo"/>
              </a:rPr>
              <a:t>-</a:t>
            </a:r>
            <a:r>
              <a:rPr lang="en-US" sz="3600" dirty="0" err="1">
                <a:ea typeface="Meiryo"/>
              </a:rPr>
              <a:t>Executada</a:t>
            </a:r>
            <a:r>
              <a:rPr lang="en-US" sz="3600" dirty="0">
                <a:ea typeface="Meiryo"/>
              </a:rPr>
              <a:t> </a:t>
            </a:r>
            <a:r>
              <a:rPr lang="en-US" sz="3600" dirty="0" err="1">
                <a:ea typeface="Meiryo"/>
              </a:rPr>
              <a:t>na</a:t>
            </a:r>
            <a:r>
              <a:rPr lang="en-US" sz="3600" dirty="0">
                <a:ea typeface="Meiryo"/>
              </a:rPr>
              <a:t> JVM(</a:t>
            </a:r>
            <a:r>
              <a:rPr lang="en-US" sz="3600" dirty="0" err="1">
                <a:ea typeface="Meiryo"/>
              </a:rPr>
              <a:t>acesso</a:t>
            </a:r>
            <a:r>
              <a:rPr lang="en-US" sz="3600" dirty="0">
                <a:ea typeface="Meiryo"/>
              </a:rPr>
              <a:t> as </a:t>
            </a:r>
            <a:r>
              <a:rPr lang="en-US" sz="3600" dirty="0" err="1">
                <a:ea typeface="Meiryo"/>
              </a:rPr>
              <a:t>bibliotecas</a:t>
            </a:r>
            <a:r>
              <a:rPr lang="en-US" sz="3600" dirty="0">
                <a:ea typeface="Meiryo"/>
              </a:rPr>
              <a:t> java!)</a:t>
            </a:r>
          </a:p>
          <a:p>
            <a:r>
              <a:rPr lang="en-US" sz="3600" dirty="0">
                <a:ea typeface="Meiryo"/>
              </a:rPr>
              <a:t>- </a:t>
            </a:r>
            <a:r>
              <a:rPr lang="en-US" sz="3600" dirty="0" err="1">
                <a:ea typeface="Meiryo"/>
              </a:rPr>
              <a:t>Ênfase</a:t>
            </a:r>
            <a:r>
              <a:rPr lang="en-US" sz="3600" dirty="0">
                <a:ea typeface="Meiryo"/>
              </a:rPr>
              <a:t> </a:t>
            </a:r>
            <a:r>
              <a:rPr lang="en-US" sz="3600" dirty="0" err="1">
                <a:ea typeface="Meiryo"/>
              </a:rPr>
              <a:t>em</a:t>
            </a:r>
            <a:r>
              <a:rPr lang="en-US" sz="3600" dirty="0">
                <a:ea typeface="Meiryo"/>
              </a:rPr>
              <a:t> </a:t>
            </a:r>
            <a:r>
              <a:rPr lang="en-US" sz="3600" dirty="0" err="1">
                <a:ea typeface="Meiryo"/>
              </a:rPr>
              <a:t>imutabilidade</a:t>
            </a:r>
            <a:r>
              <a:rPr lang="en-US" sz="3600" dirty="0">
                <a:ea typeface="Meiryo"/>
              </a:rPr>
              <a:t> e lazy programming</a:t>
            </a:r>
          </a:p>
        </p:txBody>
      </p:sp>
    </p:spTree>
    <p:extLst>
      <p:ext uri="{BB962C8B-B14F-4D97-AF65-F5344CB8AC3E}">
        <p14:creationId xmlns:p14="http://schemas.microsoft.com/office/powerpoint/2010/main" val="4055625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725FA-74C2-0DF9-75CA-31413DE97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Meiryo"/>
              </a:rPr>
              <a:t>Funções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125D1-7DE1-75A6-1757-D21449D5F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 fontScale="77500" lnSpcReduction="20000"/>
          </a:bodyPr>
          <a:lstStyle/>
          <a:p>
            <a:r>
              <a:rPr lang="en-US" sz="3200" dirty="0" err="1">
                <a:ea typeface="+mn-lt"/>
                <a:cs typeface="+mn-lt"/>
              </a:rPr>
              <a:t>Usamos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b="1" dirty="0" err="1">
                <a:ea typeface="+mn-lt"/>
                <a:cs typeface="+mn-lt"/>
              </a:rPr>
              <a:t>defn</a:t>
            </a:r>
            <a:r>
              <a:rPr lang="en-US" sz="3200" dirty="0">
                <a:ea typeface="+mn-lt"/>
                <a:cs typeface="+mn-lt"/>
              </a:rPr>
              <a:t> para </a:t>
            </a:r>
            <a:r>
              <a:rPr lang="en-US" sz="3200" dirty="0" err="1">
                <a:ea typeface="+mn-lt"/>
                <a:cs typeface="+mn-lt"/>
              </a:rPr>
              <a:t>criar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uma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função</a:t>
            </a:r>
            <a:r>
              <a:rPr lang="en-US" sz="3200" dirty="0">
                <a:ea typeface="+mn-lt"/>
                <a:cs typeface="+mn-lt"/>
              </a:rPr>
              <a:t>, </a:t>
            </a:r>
            <a:r>
              <a:rPr lang="en-US" sz="3200" dirty="0" err="1">
                <a:ea typeface="+mn-lt"/>
                <a:cs typeface="+mn-lt"/>
              </a:rPr>
              <a:t>após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isso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escrevemos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seu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nome</a:t>
            </a:r>
            <a:r>
              <a:rPr lang="en-US" sz="3200" dirty="0">
                <a:ea typeface="+mn-lt"/>
                <a:cs typeface="+mn-lt"/>
              </a:rPr>
              <a:t> e </a:t>
            </a:r>
            <a:r>
              <a:rPr lang="en-US" sz="3200" dirty="0" err="1">
                <a:ea typeface="+mn-lt"/>
                <a:cs typeface="+mn-lt"/>
              </a:rPr>
              <a:t>depois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seus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parâmetros</a:t>
            </a:r>
            <a:r>
              <a:rPr lang="en-US" sz="3200" dirty="0">
                <a:ea typeface="+mn-lt"/>
                <a:cs typeface="+mn-lt"/>
              </a:rPr>
              <a:t> entre </a:t>
            </a:r>
            <a:r>
              <a:rPr lang="en-US" sz="3200" b="1" dirty="0">
                <a:ea typeface="+mn-lt"/>
                <a:cs typeface="+mn-lt"/>
              </a:rPr>
              <a:t>[]</a:t>
            </a:r>
            <a:r>
              <a:rPr lang="en-US" sz="3200" dirty="0">
                <a:ea typeface="+mn-lt"/>
                <a:cs typeface="+mn-lt"/>
              </a:rPr>
              <a:t>.</a:t>
            </a:r>
          </a:p>
          <a:p>
            <a:endParaRPr lang="en-US" sz="4000" dirty="0">
              <a:ea typeface="+mn-lt"/>
              <a:cs typeface="+mn-lt"/>
            </a:endParaRPr>
          </a:p>
          <a:p>
            <a:r>
              <a:rPr lang="en-US" sz="4000" dirty="0">
                <a:ea typeface="+mn-lt"/>
                <a:cs typeface="+mn-lt"/>
              </a:rPr>
              <a:t>(</a:t>
            </a:r>
            <a:r>
              <a:rPr lang="en-US" sz="4000" b="1" dirty="0" err="1">
                <a:ea typeface="+mn-lt"/>
                <a:cs typeface="+mn-lt"/>
              </a:rPr>
              <a:t>defn</a:t>
            </a:r>
            <a:r>
              <a:rPr lang="en-US" sz="4000" dirty="0">
                <a:ea typeface="+mn-lt"/>
                <a:cs typeface="+mn-lt"/>
              </a:rPr>
              <a:t> </a:t>
            </a:r>
            <a:r>
              <a:rPr lang="en-US" sz="4000" dirty="0" err="1">
                <a:ea typeface="+mn-lt"/>
                <a:cs typeface="+mn-lt"/>
              </a:rPr>
              <a:t>retNome</a:t>
            </a:r>
            <a:r>
              <a:rPr lang="en-US" sz="4000" dirty="0">
                <a:ea typeface="+mn-lt"/>
                <a:cs typeface="+mn-lt"/>
              </a:rPr>
              <a:t>  [</a:t>
            </a:r>
            <a:r>
              <a:rPr lang="en-US" sz="4000" dirty="0" err="1">
                <a:solidFill>
                  <a:srgbClr val="0070C0"/>
                </a:solidFill>
                <a:ea typeface="+mn-lt"/>
                <a:cs typeface="+mn-lt"/>
              </a:rPr>
              <a:t>nome</a:t>
            </a:r>
            <a:r>
              <a:rPr lang="en-US" sz="4000" dirty="0">
                <a:ea typeface="+mn-lt"/>
                <a:cs typeface="+mn-lt"/>
              </a:rPr>
              <a:t>]  </a:t>
            </a:r>
            <a:endParaRPr lang="en-US" sz="4000">
              <a:ea typeface="Meiryo"/>
            </a:endParaRPr>
          </a:p>
          <a:p>
            <a:r>
              <a:rPr lang="en-US" sz="4000" dirty="0">
                <a:ea typeface="+mn-lt"/>
                <a:cs typeface="+mn-lt"/>
              </a:rPr>
              <a:t>(</a:t>
            </a:r>
            <a:r>
              <a:rPr lang="en-US" sz="4000" dirty="0">
                <a:solidFill>
                  <a:srgbClr val="00B050"/>
                </a:solidFill>
                <a:ea typeface="+mn-lt"/>
                <a:cs typeface="+mn-lt"/>
              </a:rPr>
              <a:t>str</a:t>
            </a:r>
            <a:r>
              <a:rPr lang="en-US" sz="4000" dirty="0">
                <a:ea typeface="+mn-lt"/>
                <a:cs typeface="+mn-lt"/>
              </a:rPr>
              <a:t> "Nome, " </a:t>
            </a:r>
            <a:r>
              <a:rPr lang="en-US" sz="4000" dirty="0" err="1">
                <a:solidFill>
                  <a:srgbClr val="0070C0"/>
                </a:solidFill>
                <a:ea typeface="+mn-lt"/>
                <a:cs typeface="+mn-lt"/>
              </a:rPr>
              <a:t>nome</a:t>
            </a:r>
            <a:r>
              <a:rPr lang="en-US" sz="4000" dirty="0">
                <a:ea typeface="+mn-lt"/>
                <a:cs typeface="+mn-lt"/>
              </a:rPr>
              <a:t>) 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6121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F7AB-DC4D-D79B-8B21-F0A86E816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Print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23DC4-15BA-60B9-62E4-12E9F097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Usamos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println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printar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sz="4000" dirty="0">
              <a:ea typeface="+mn-lt"/>
              <a:cs typeface="+mn-lt"/>
            </a:endParaRPr>
          </a:p>
          <a:p>
            <a:r>
              <a:rPr lang="en-US" sz="4000" dirty="0">
                <a:ea typeface="+mn-lt"/>
                <a:cs typeface="+mn-lt"/>
              </a:rPr>
              <a:t>(</a:t>
            </a:r>
            <a:r>
              <a:rPr lang="en-US" sz="4000" b="1" dirty="0" err="1">
                <a:ea typeface="+mn-lt"/>
                <a:cs typeface="+mn-lt"/>
              </a:rPr>
              <a:t>println</a:t>
            </a:r>
            <a:r>
              <a:rPr lang="en-US" sz="4000" dirty="0">
                <a:ea typeface="+mn-lt"/>
                <a:cs typeface="+mn-lt"/>
              </a:rPr>
              <a:t> (</a:t>
            </a:r>
            <a:r>
              <a:rPr lang="en-US" sz="4000" dirty="0" err="1">
                <a:ea typeface="+mn-lt"/>
                <a:cs typeface="+mn-lt"/>
              </a:rPr>
              <a:t>retNome</a:t>
            </a:r>
            <a:r>
              <a:rPr lang="en-US" sz="4000" dirty="0">
                <a:ea typeface="+mn-lt"/>
                <a:cs typeface="+mn-lt"/>
              </a:rPr>
              <a:t> </a:t>
            </a:r>
            <a:r>
              <a:rPr lang="en-US" sz="4000" dirty="0">
                <a:solidFill>
                  <a:srgbClr val="0070C0"/>
                </a:solidFill>
                <a:ea typeface="+mn-lt"/>
                <a:cs typeface="+mn-lt"/>
              </a:rPr>
              <a:t>"Lang"</a:t>
            </a:r>
            <a:r>
              <a:rPr lang="en-US" sz="4000" dirty="0">
                <a:ea typeface="+mn-lt"/>
                <a:cs typeface="+mn-lt"/>
              </a:rPr>
              <a:t>))</a:t>
            </a:r>
            <a:endParaRPr lang="en-US" sz="400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286346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0F19A-48CC-843E-9AC4-C1636EE7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Meiryo"/>
              </a:rPr>
              <a:t>Definindo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variáveis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1A6D0-EC3A-B443-9B52-5A43E91A4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en-US" sz="5400" dirty="0">
                <a:ea typeface="Meiryo"/>
              </a:rPr>
              <a:t>(</a:t>
            </a:r>
            <a:r>
              <a:rPr lang="en-US" sz="5400" b="1" dirty="0">
                <a:ea typeface="Meiryo"/>
              </a:rPr>
              <a:t>def</a:t>
            </a:r>
            <a:r>
              <a:rPr lang="en-US" sz="5400" dirty="0">
                <a:ea typeface="Meiryo"/>
              </a:rPr>
              <a:t> x 7)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670031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B415C-2862-A4B2-E2CD-32637AB6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If e Else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D28C0-1E4E-EFFA-104C-9F60915F2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4000" dirty="0">
                <a:latin typeface="Consolas"/>
              </a:rPr>
              <a:t>(</a:t>
            </a:r>
            <a:r>
              <a:rPr lang="en-US" sz="4000" dirty="0">
                <a:solidFill>
                  <a:srgbClr val="00B050"/>
                </a:solidFill>
                <a:latin typeface="Consolas"/>
              </a:rPr>
              <a:t>if</a:t>
            </a:r>
            <a:r>
              <a:rPr lang="en-US" sz="4000" dirty="0">
                <a:latin typeface="Consolas"/>
              </a:rPr>
              <a:t> (&gt; 4 5)                   </a:t>
            </a:r>
            <a:br>
              <a:rPr lang="en-US" sz="4000" dirty="0">
                <a:latin typeface="Consolas"/>
              </a:rPr>
            </a:br>
            <a:r>
              <a:rPr lang="en-US" sz="4000" dirty="0">
                <a:latin typeface="Consolas"/>
              </a:rPr>
              <a:t>(message "4 é &gt; 5") -&gt; </a:t>
            </a:r>
            <a:r>
              <a:rPr lang="en-US" sz="4000" dirty="0">
                <a:solidFill>
                  <a:srgbClr val="FF0000"/>
                </a:solidFill>
                <a:latin typeface="Consolas"/>
              </a:rPr>
              <a:t>then</a:t>
            </a:r>
            <a:endParaRPr lang="en-US" sz="40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4000" dirty="0">
                <a:latin typeface="Consolas"/>
              </a:rPr>
              <a:t> (message "4 é &lt; 5")) -&gt;</a:t>
            </a:r>
            <a:r>
              <a:rPr lang="en-US" sz="4000" dirty="0">
                <a:solidFill>
                  <a:srgbClr val="00B0F0"/>
                </a:solidFill>
                <a:latin typeface="Consolas"/>
              </a:rPr>
              <a:t>else</a:t>
            </a:r>
            <a:endParaRPr lang="en-US" sz="40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40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4000" dirty="0">
                <a:solidFill>
                  <a:srgbClr val="C00000"/>
                </a:solidFill>
                <a:latin typeface="Consolas"/>
              </a:rPr>
              <a:t>OBS: </a:t>
            </a:r>
            <a:r>
              <a:rPr lang="en-US" sz="4000" dirty="0" err="1">
                <a:solidFill>
                  <a:srgbClr val="C00000"/>
                </a:solidFill>
                <a:latin typeface="Consolas"/>
              </a:rPr>
              <a:t>Atenção</a:t>
            </a:r>
            <a:r>
              <a:rPr lang="en-US" sz="4000" dirty="0">
                <a:solidFill>
                  <a:srgbClr val="C00000"/>
                </a:solidFill>
                <a:latin typeface="Consolas"/>
              </a:rPr>
              <a:t> </a:t>
            </a:r>
            <a:r>
              <a:rPr lang="en-US" sz="4000" dirty="0" err="1">
                <a:solidFill>
                  <a:srgbClr val="C00000"/>
                </a:solidFill>
                <a:latin typeface="Consolas"/>
              </a:rPr>
              <a:t>aos</a:t>
            </a:r>
            <a:r>
              <a:rPr lang="en-US" sz="4000" dirty="0">
                <a:solidFill>
                  <a:srgbClr val="C00000"/>
                </a:solidFill>
                <a:latin typeface="Consolas"/>
              </a:rPr>
              <a:t> "()"</a:t>
            </a:r>
            <a:r>
              <a:rPr lang="en-US" sz="4000" dirty="0">
                <a:solidFill>
                  <a:srgbClr val="FFFFFF"/>
                </a:solidFill>
                <a:latin typeface="Consolas"/>
              </a:rPr>
              <a:t>"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5758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8F12-0885-0FDF-C247-775D89E4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Meiryo"/>
              </a:rPr>
              <a:t>Loop,recur</a:t>
            </a:r>
            <a:r>
              <a:rPr lang="en-US" dirty="0">
                <a:ea typeface="Meiryo"/>
              </a:rPr>
              <a:t> e When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1738-A5C1-D452-59C4-3BF407C0A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 fontScale="92500" lnSpcReduction="20000"/>
          </a:bodyPr>
          <a:lstStyle/>
          <a:p>
            <a:r>
              <a:rPr lang="en-US" sz="2000" dirty="0">
                <a:ea typeface="+mn-lt"/>
                <a:cs typeface="+mn-lt"/>
              </a:rPr>
              <a:t>Recur = </a:t>
            </a:r>
            <a:r>
              <a:rPr lang="en-US" sz="2000" dirty="0" err="1">
                <a:ea typeface="+mn-lt"/>
                <a:cs typeface="+mn-lt"/>
              </a:rPr>
              <a:t>refaz</a:t>
            </a:r>
            <a:r>
              <a:rPr lang="en-US" sz="2000" dirty="0">
                <a:ea typeface="+mn-lt"/>
                <a:cs typeface="+mn-lt"/>
              </a:rPr>
              <a:t> o loop com as </a:t>
            </a:r>
            <a:r>
              <a:rPr lang="en-US" sz="2000" dirty="0" err="1">
                <a:ea typeface="+mn-lt"/>
                <a:cs typeface="+mn-lt"/>
              </a:rPr>
              <a:t>novas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configurações</a:t>
            </a:r>
            <a:r>
              <a:rPr lang="en-US" sz="2000" dirty="0">
                <a:ea typeface="+mn-lt"/>
                <a:cs typeface="+mn-lt"/>
              </a:rPr>
              <a:t>.</a:t>
            </a:r>
          </a:p>
          <a:p>
            <a:r>
              <a:rPr lang="en-US" sz="2000" dirty="0">
                <a:ea typeface="+mn-lt"/>
                <a:cs typeface="+mn-lt"/>
              </a:rPr>
              <a:t>When = If "</a:t>
            </a:r>
            <a:r>
              <a:rPr lang="en-US" sz="2000" dirty="0" err="1">
                <a:ea typeface="+mn-lt"/>
                <a:cs typeface="+mn-lt"/>
              </a:rPr>
              <a:t>sem</a:t>
            </a:r>
            <a:r>
              <a:rPr lang="en-US" sz="2000" dirty="0">
                <a:ea typeface="+mn-lt"/>
                <a:cs typeface="+mn-lt"/>
              </a:rPr>
              <a:t>" um else.</a:t>
            </a:r>
          </a:p>
          <a:p>
            <a:r>
              <a:rPr lang="en-US" sz="3200" dirty="0">
                <a:ea typeface="+mn-lt"/>
                <a:cs typeface="+mn-lt"/>
              </a:rPr>
              <a:t>(</a:t>
            </a:r>
            <a:r>
              <a:rPr lang="en-US" sz="3200" dirty="0">
                <a:solidFill>
                  <a:srgbClr val="00B050"/>
                </a:solidFill>
                <a:ea typeface="+mn-lt"/>
                <a:cs typeface="+mn-lt"/>
              </a:rPr>
              <a:t>loop</a:t>
            </a:r>
            <a:r>
              <a:rPr lang="en-US" sz="3200" dirty="0">
                <a:ea typeface="+mn-lt"/>
                <a:cs typeface="+mn-lt"/>
              </a:rPr>
              <a:t> [x 10]</a:t>
            </a:r>
            <a:endParaRPr lang="en-US" sz="3200">
              <a:ea typeface="Meiryo"/>
            </a:endParaRPr>
          </a:p>
          <a:p>
            <a:r>
              <a:rPr lang="en-US" sz="3200" dirty="0">
                <a:ea typeface="+mn-lt"/>
                <a:cs typeface="+mn-lt"/>
              </a:rPr>
              <a:t>  (</a:t>
            </a:r>
            <a:r>
              <a:rPr lang="en-US" sz="3200" dirty="0">
                <a:solidFill>
                  <a:srgbClr val="00B050"/>
                </a:solidFill>
                <a:ea typeface="+mn-lt"/>
                <a:cs typeface="+mn-lt"/>
              </a:rPr>
              <a:t>when</a:t>
            </a:r>
            <a:r>
              <a:rPr lang="en-US" sz="3200" dirty="0">
                <a:ea typeface="+mn-lt"/>
                <a:cs typeface="+mn-lt"/>
              </a:rPr>
              <a:t> (&gt; x 1)</a:t>
            </a:r>
            <a:endParaRPr lang="en-US" sz="3200" dirty="0">
              <a:ea typeface="Meiryo"/>
            </a:endParaRPr>
          </a:p>
          <a:p>
            <a:r>
              <a:rPr lang="en-US" sz="3200" dirty="0">
                <a:ea typeface="+mn-lt"/>
                <a:cs typeface="+mn-lt"/>
              </a:rPr>
              <a:t>    (</a:t>
            </a:r>
            <a:r>
              <a:rPr lang="en-US" sz="3200" dirty="0" err="1">
                <a:ea typeface="+mn-lt"/>
                <a:cs typeface="+mn-lt"/>
              </a:rPr>
              <a:t>println</a:t>
            </a:r>
            <a:r>
              <a:rPr lang="en-US" sz="3200" dirty="0">
                <a:ea typeface="+mn-lt"/>
                <a:cs typeface="+mn-lt"/>
              </a:rPr>
              <a:t> x)</a:t>
            </a:r>
            <a:endParaRPr lang="en-US" sz="3200" dirty="0">
              <a:ea typeface="Meiryo"/>
            </a:endParaRPr>
          </a:p>
          <a:p>
            <a:r>
              <a:rPr lang="en-US" sz="3200" dirty="0">
                <a:ea typeface="+mn-lt"/>
                <a:cs typeface="+mn-lt"/>
              </a:rPr>
              <a:t>    (recur (- x 2))))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60671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B49E6-0C00-4325-66CB-C1D037426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Meiryo"/>
              </a:rPr>
              <a:t>Listas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BD05B-0D6E-7BE3-2FAE-67364D893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en-US" sz="4000" dirty="0">
                <a:ea typeface="+mn-lt"/>
                <a:cs typeface="+mn-lt"/>
              </a:rPr>
              <a:t>(list 1 2 3) - </a:t>
            </a:r>
            <a:r>
              <a:rPr lang="en-US" sz="4000" dirty="0" err="1">
                <a:ea typeface="+mn-lt"/>
                <a:cs typeface="+mn-lt"/>
              </a:rPr>
              <a:t>cria</a:t>
            </a:r>
            <a:r>
              <a:rPr lang="en-US" sz="4000" dirty="0">
                <a:ea typeface="+mn-lt"/>
                <a:cs typeface="+mn-lt"/>
              </a:rPr>
              <a:t> </a:t>
            </a:r>
            <a:r>
              <a:rPr lang="en-US" sz="4000" dirty="0" err="1">
                <a:ea typeface="+mn-lt"/>
                <a:cs typeface="+mn-lt"/>
              </a:rPr>
              <a:t>lista</a:t>
            </a:r>
          </a:p>
          <a:p>
            <a:r>
              <a:rPr lang="en-US" sz="4000" dirty="0">
                <a:ea typeface="Meiryo"/>
              </a:rPr>
              <a:t>reverse – </a:t>
            </a:r>
            <a:r>
              <a:rPr lang="en-US" sz="4000" dirty="0" err="1">
                <a:ea typeface="Meiryo"/>
              </a:rPr>
              <a:t>inverte</a:t>
            </a:r>
            <a:endParaRPr lang="en-US" sz="4000" dirty="0">
              <a:ea typeface="Meiryo"/>
            </a:endParaRPr>
          </a:p>
          <a:p>
            <a:r>
              <a:rPr lang="en-US" sz="4000" dirty="0" err="1">
                <a:ea typeface="Meiryo"/>
              </a:rPr>
              <a:t>conj</a:t>
            </a:r>
            <a:r>
              <a:rPr lang="en-US" sz="4000" dirty="0">
                <a:ea typeface="Meiryo"/>
              </a:rPr>
              <a:t> – </a:t>
            </a:r>
            <a:r>
              <a:rPr lang="en-US" sz="4000" dirty="0" err="1">
                <a:ea typeface="Meiryo"/>
              </a:rPr>
              <a:t>combina</a:t>
            </a:r>
            <a:r>
              <a:rPr lang="en-US" sz="4000" dirty="0">
                <a:ea typeface="Meiryo"/>
              </a:rPr>
              <a:t> </a:t>
            </a:r>
            <a:r>
              <a:rPr lang="en-US" sz="4000" dirty="0" err="1">
                <a:ea typeface="Meiryo"/>
              </a:rPr>
              <a:t>duas</a:t>
            </a:r>
            <a:r>
              <a:rPr lang="en-US" sz="4000" dirty="0">
                <a:ea typeface="Meiryo"/>
              </a:rPr>
              <a:t> </a:t>
            </a:r>
            <a:r>
              <a:rPr lang="en-US" sz="4000" dirty="0" err="1">
                <a:ea typeface="Meiryo"/>
              </a:rPr>
              <a:t>listas</a:t>
            </a:r>
            <a:endParaRPr lang="en-US" sz="4000" dirty="0">
              <a:ea typeface="Meiryo"/>
            </a:endParaRPr>
          </a:p>
          <a:p>
            <a:endParaRPr lang="en-US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4049277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FD4B3-BE35-931A-AE70-DFB947CB7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F2F76-9574-8BFF-86BF-6E637249E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en-US" sz="4800" dirty="0">
                <a:latin typeface="Consolas"/>
              </a:rPr>
              <a:t>(</a:t>
            </a:r>
            <a:r>
              <a:rPr lang="en-US" sz="4800" dirty="0">
                <a:solidFill>
                  <a:srgbClr val="00B050"/>
                </a:solidFill>
                <a:latin typeface="Consolas"/>
              </a:rPr>
              <a:t>map</a:t>
            </a:r>
            <a:r>
              <a:rPr lang="en-US" sz="4800" dirty="0">
                <a:latin typeface="Consolas"/>
              </a:rPr>
              <a:t> </a:t>
            </a:r>
            <a:r>
              <a:rPr lang="en-US" sz="4800" dirty="0" err="1">
                <a:latin typeface="Consolas"/>
              </a:rPr>
              <a:t>nome_func</a:t>
            </a:r>
            <a:r>
              <a:rPr lang="en-US" sz="4800" dirty="0">
                <a:latin typeface="Consolas"/>
              </a:rPr>
              <a:t> [1 2 3 4 5])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1516219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RightStep">
      <a:dk1>
        <a:srgbClr val="000000"/>
      </a:dk1>
      <a:lt1>
        <a:srgbClr val="FFFFFF"/>
      </a:lt1>
      <a:dk2>
        <a:srgbClr val="1B2F2C"/>
      </a:dk2>
      <a:lt2>
        <a:srgbClr val="F3F0F3"/>
      </a:lt2>
      <a:accent1>
        <a:srgbClr val="47B547"/>
      </a:accent1>
      <a:accent2>
        <a:srgbClr val="3BB16C"/>
      </a:accent2>
      <a:accent3>
        <a:srgbClr val="45B19F"/>
      </a:accent3>
      <a:accent4>
        <a:srgbClr val="3B94B1"/>
      </a:accent4>
      <a:accent5>
        <a:srgbClr val="4D74C3"/>
      </a:accent5>
      <a:accent6>
        <a:srgbClr val="534AB7"/>
      </a:accent6>
      <a:hlink>
        <a:srgbClr val="B97B3D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8766416B661B64D95ACEB6088F4B3A2" ma:contentTypeVersion="2" ma:contentTypeDescription="Crie um novo documento." ma:contentTypeScope="" ma:versionID="3dd4d57b8f703d80a370c076b71bd65f">
  <xsd:schema xmlns:xsd="http://www.w3.org/2001/XMLSchema" xmlns:xs="http://www.w3.org/2001/XMLSchema" xmlns:p="http://schemas.microsoft.com/office/2006/metadata/properties" xmlns:ns2="5c09ccc7-d5f4-41b3-9c7a-df8d030cf18e" targetNamespace="http://schemas.microsoft.com/office/2006/metadata/properties" ma:root="true" ma:fieldsID="7c0ba9a10ee06ce4284b3fa4a4acf61b" ns2:_="">
    <xsd:import namespace="5c09ccc7-d5f4-41b3-9c7a-df8d030cf1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09ccc7-d5f4-41b3-9c7a-df8d030cf1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C7F212-8D03-4B02-B949-FED360FC0015}"/>
</file>

<file path=customXml/itemProps2.xml><?xml version="1.0" encoding="utf-8"?>
<ds:datastoreItem xmlns:ds="http://schemas.openxmlformats.org/officeDocument/2006/customXml" ds:itemID="{E4F4A01E-356C-4D34-97F4-8ED1CBEA4E68}"/>
</file>

<file path=customXml/itemProps3.xml><?xml version="1.0" encoding="utf-8"?>
<ds:datastoreItem xmlns:ds="http://schemas.openxmlformats.org/officeDocument/2006/customXml" ds:itemID="{5B37CBB3-5006-45AE-BCC5-970AF1ED60E0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SketchLinesVTI</vt:lpstr>
      <vt:lpstr>Clojure</vt:lpstr>
      <vt:lpstr>Sobre a linguagem</vt:lpstr>
      <vt:lpstr>Funções</vt:lpstr>
      <vt:lpstr>Print</vt:lpstr>
      <vt:lpstr>Definindo variáveis</vt:lpstr>
      <vt:lpstr>If e Else</vt:lpstr>
      <vt:lpstr>Loop,recur e When</vt:lpstr>
      <vt:lpstr>Listas</vt:lpstr>
      <vt:lpstr>Map</vt:lpstr>
      <vt:lpstr>Exercício 1</vt:lpstr>
      <vt:lpstr>Exercício 2</vt:lpstr>
      <vt:lpstr>Exercício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113</cp:revision>
  <dcterms:created xsi:type="dcterms:W3CDTF">2022-05-23T03:29:29Z</dcterms:created>
  <dcterms:modified xsi:type="dcterms:W3CDTF">2022-05-23T20:12:17Z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0x01010088766416B661B64D95ACEB6088F4B3A2</vt:lpwstr>
  </property>
</Properties>
</file>