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2" r:id="rId8"/>
    <p:sldId id="261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D6DC-34BE-4C2F-F562-919CDE54ABD9}" v="59" dt="2022-03-14T07:18:20.146"/>
    <p1510:client id="{1B136664-A133-7A7B-CFB5-BEC968F6DCBF}" v="557" dt="2022-03-14T19:53:38.424"/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  <p1510:client id="{B5D96AFC-49BF-B4A0-D08E-819540EEA9A2}" v="1328" dt="2022-03-14T07:13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 dirty="0">
              <a:latin typeface="Corbel" panose="020B0503020204020204"/>
            </a:rPr>
            <a:t>FOR</a:t>
          </a:r>
          <a:endParaRPr lang="en-US" dirty="0"/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A33AEBD4-61B0-49CF-AC34-4C604A5C7216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1874F9BA-2582-4A82-8DAB-F3EDDD30D926}" type="pres">
      <dgm:prSet presAssocID="{49D41664-5D3D-4A83-B3D5-332BFE42215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0B447171-91BF-4BF4-8383-BD4BCB64B0C8}" type="presOf" srcId="{49D41664-5D3D-4A83-B3D5-332BFE422155}" destId="{1874F9BA-2582-4A82-8DAB-F3EDDD30D926}" srcOrd="0" destOrd="0" presId="urn:microsoft.com/office/officeart/2005/8/layout/vList2"/>
    <dgm:cxn modelId="{028E7CD9-4AB9-4409-B026-F45D995CE81B}" type="presOf" srcId="{89220C20-8AC4-4392-BDDD-33FDD28C1570}" destId="{A33AEBD4-61B0-49CF-AC34-4C604A5C7216}" srcOrd="0" destOrd="0" presId="urn:microsoft.com/office/officeart/2005/8/layout/vList2"/>
    <dgm:cxn modelId="{105A76DC-954C-4824-95DF-AC145AE198C8}" type="presParOf" srcId="{A33AEBD4-61B0-49CF-AC34-4C604A5C7216}" destId="{1874F9BA-2582-4A82-8DAB-F3EDDD30D9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F9BA-2582-4A82-8DAB-F3EDDD30D926}">
      <dsp:nvSpPr>
        <dsp:cNvPr id="0" name=""/>
        <dsp:cNvSpPr/>
      </dsp:nvSpPr>
      <dsp:spPr>
        <a:xfrm>
          <a:off x="0" y="1780807"/>
          <a:ext cx="7315200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orbel" panose="020B0503020204020204"/>
            </a:rPr>
            <a:t>FOR</a:t>
          </a:r>
          <a:endParaRPr lang="en-US" sz="6500" kern="1200" dirty="0"/>
        </a:p>
      </dsp:txBody>
      <dsp:txXfrm>
        <a:off x="76105" y="1856912"/>
        <a:ext cx="71629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8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br>
              <a:rPr lang="en-US"/>
            </a:br>
            <a:r>
              <a:rPr lang="en-US"/>
              <a:t>GO</a:t>
            </a:r>
            <a:endParaRPr lang="en-US" i="1" kern="1200" spc="100" baseline="0">
              <a:latin typeface="+mj-lt"/>
            </a:endParaRPr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6654ABC4-81F6-4798-AD69-5AABF3965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5" r="31349" b="2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Concatenamento</a:t>
            </a:r>
            <a:r>
              <a:rPr lang="en-US" dirty="0"/>
              <a:t> e </a:t>
            </a:r>
            <a:r>
              <a:rPr lang="en-US" dirty="0" err="1"/>
              <a:t>comentários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511062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Para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concatenar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 algo, basta usar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","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fmt</a:t>
            </a:r>
            <a:r>
              <a:rPr lang="en-US" sz="3200" b="1" dirty="0" err="1">
                <a:solidFill>
                  <a:schemeClr val="tx1"/>
                </a:solidFill>
                <a:ea typeface="+mn-lt"/>
                <a:cs typeface="+mn-lt"/>
              </a:rPr>
              <a:t>.Print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"Texto"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,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variavel2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Leia </a:t>
            </a:r>
            <a:r>
              <a:rPr lang="en-US" dirty="0" err="1">
                <a:ea typeface="+mn-lt"/>
                <a:cs typeface="+mn-lt"/>
              </a:rPr>
              <a:t>dois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a soma deles. Utilize casting se </a:t>
            </a:r>
            <a:r>
              <a:rPr lang="en-US" dirty="0" err="1">
                <a:ea typeface="+mn-lt"/>
                <a:cs typeface="+mn-lt"/>
              </a:rPr>
              <a:t>preferir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eles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dirty="0" err="1">
                <a:ea typeface="+mn-lt"/>
                <a:cs typeface="+mn-lt"/>
              </a:rPr>
              <a:t>dizendo</a:t>
            </a:r>
            <a:r>
              <a:rPr lang="en-US" dirty="0">
                <a:ea typeface="+mn-lt"/>
                <a:cs typeface="+mn-lt"/>
              </a:rPr>
              <a:t> "A soma é: ".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If e Else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800" dirty="0">
                <a:latin typeface="Consolas"/>
                <a:ea typeface="+mn-lt"/>
                <a:cs typeface="+mn-lt"/>
              </a:rPr>
              <a:t> 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condição1forverdadeira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 { 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 if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condição2forverdadeira</a:t>
            </a:r>
            <a:r>
              <a:rPr lang="en-US" sz="2800" dirty="0">
                <a:latin typeface="Consolas"/>
                <a:ea typeface="+mn-lt"/>
                <a:cs typeface="+mn-lt"/>
              </a:rPr>
              <a:t> {
}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800" dirty="0">
                <a:latin typeface="Consolas"/>
                <a:ea typeface="+mn-lt"/>
                <a:cs typeface="+mn-lt"/>
              </a:rPr>
              <a:t> {
}</a:t>
            </a:r>
            <a:endParaRPr lang="en-US" sz="2800"/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802087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Convencional</a:t>
            </a:r>
            <a:r>
              <a:rPr lang="en-US" dirty="0"/>
              <a:t>)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9350"/>
            <a:ext cx="8983489" cy="32191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5400" dirty="0">
                <a:latin typeface="Consolas"/>
              </a:rPr>
              <a:t>
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for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:= 1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 &lt; 5</a:t>
            </a: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; </a:t>
            </a:r>
            <a:r>
              <a:rPr lang="en-US" sz="5400" b="1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5400" b="1" dirty="0">
                <a:solidFill>
                  <a:srgbClr val="FF0000"/>
                </a:solidFill>
                <a:latin typeface="Consolas"/>
              </a:rPr>
              <a:t>++</a:t>
            </a:r>
            <a:r>
              <a:rPr lang="en-US" sz="5400" dirty="0">
                <a:latin typeface="Consolas"/>
              </a:rPr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{</a:t>
            </a:r>
            <a:r>
              <a:rPr lang="en-US" sz="5400" dirty="0">
                <a:latin typeface="Consolas"/>
              </a:rPr>
              <a:t>
    </a:t>
            </a:r>
            <a:r>
              <a:rPr lang="en-US" sz="5400" dirty="0" err="1">
                <a:solidFill>
                  <a:schemeClr val="tx1"/>
                </a:solidFill>
                <a:latin typeface="Consolas"/>
              </a:rPr>
              <a:t>Println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3200" dirty="0">
                <a:solidFill>
                  <a:schemeClr val="tx1"/>
                </a:solidFill>
                <a:latin typeface="Consolas"/>
              </a:rPr>
              <a:t>)</a:t>
            </a:r>
            <a:r>
              <a:rPr lang="en-US" sz="3200" dirty="0">
                <a:latin typeface="Consolas"/>
              </a:rPr>
              <a:t>
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r>
              <a:rPr lang="en-US" sz="3200" dirty="0">
                <a:latin typeface="Consolas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While)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:= 1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en-US" sz="4000" b="1" dirty="0">
                <a:latin typeface="Consolas"/>
                <a:ea typeface="+mn-lt"/>
                <a:cs typeface="+mn-lt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4000" dirty="0">
                <a:latin typeface="Consolas"/>
                <a:ea typeface="+mn-lt"/>
                <a:cs typeface="+mn-lt"/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4000" dirty="0">
                <a:latin typeface="Consolas"/>
                <a:ea typeface="+mn-lt"/>
                <a:cs typeface="+mn-lt"/>
              </a:rPr>
              <a:t>
    </a:t>
            </a:r>
            <a:r>
              <a:rPr lang="en-US" sz="40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n *= 2</a:t>
            </a:r>
            <a:r>
              <a:rPr lang="en-US" sz="4000" dirty="0">
                <a:latin typeface="Consolas"/>
                <a:ea typeface="+mn-lt"/>
                <a:cs typeface="+mn-lt"/>
              </a:rPr>
              <a:t>
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}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 (</a:t>
            </a:r>
            <a:r>
              <a:rPr lang="en-US" dirty="0" err="1"/>
              <a:t>Versão</a:t>
            </a:r>
            <a:r>
              <a:rPr lang="en-US" dirty="0"/>
              <a:t> Loop/Repeat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for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 {</a:t>
            </a:r>
            <a:endParaRPr lang="en-US" sz="3600">
              <a:solidFill>
                <a:schemeClr val="tx1"/>
              </a:solidFill>
              <a:latin typeface="Corbel"/>
            </a:endParaRP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</a:t>
            </a:r>
            <a:r>
              <a:rPr lang="en-US" sz="3600" b="1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break</a:t>
            </a: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   </a:t>
            </a:r>
          </a:p>
          <a:p>
            <a:pPr>
              <a:buNone/>
            </a:pPr>
            <a:r>
              <a:rPr lang="en-US" sz="3600" dirty="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    }</a:t>
            </a:r>
            <a:endParaRPr lang="en-US" sz="3600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8D3-5E65-43C7-8A1F-010297FE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B7E0-9C2F-46CC-AF7D-1F8C4932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repetindo</a:t>
            </a:r>
            <a:r>
              <a:rPr lang="en-US" dirty="0"/>
              <a:t>), que </a:t>
            </a:r>
            <a:r>
              <a:rPr lang="en-US" dirty="0" err="1"/>
              <a:t>faça</a:t>
            </a:r>
            <a:r>
              <a:rPr lang="en-US" dirty="0"/>
              <a:t> </a:t>
            </a:r>
            <a:r>
              <a:rPr lang="en-US" dirty="0" err="1"/>
              <a:t>uso</a:t>
            </a:r>
            <a:r>
              <a:rPr lang="en-US" dirty="0"/>
              <a:t> do </a:t>
            </a:r>
            <a:r>
              <a:rPr lang="en-US" dirty="0" err="1"/>
              <a:t>exercício</a:t>
            </a:r>
            <a:r>
              <a:rPr lang="en-US" dirty="0"/>
              <a:t> anterior, </a:t>
            </a:r>
            <a:r>
              <a:rPr lang="en-US" dirty="0" err="1"/>
              <a:t>fazendo</a:t>
            </a:r>
            <a:r>
              <a:rPr lang="en-US" dirty="0"/>
              <a:t> soma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entrado</a:t>
            </a:r>
            <a:r>
              <a:rPr lang="en-US" dirty="0"/>
              <a:t> com um </a:t>
            </a:r>
            <a:r>
              <a:rPr lang="en-US" dirty="0" err="1"/>
              <a:t>comando</a:t>
            </a:r>
            <a:r>
              <a:rPr lang="en-US" dirty="0"/>
              <a:t> para </a:t>
            </a:r>
            <a:r>
              <a:rPr lang="en-US" dirty="0" err="1"/>
              <a:t>sair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nsolas"/>
              </a:rPr>
              <a:t>func</a:t>
            </a:r>
            <a:r>
              <a:rPr lang="en-US" sz="2800" dirty="0">
                <a:latin typeface="Consolas"/>
              </a:rPr>
              <a:t> add(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x int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y int</a:t>
            </a:r>
            <a:r>
              <a:rPr lang="en-US" sz="2800" dirty="0">
                <a:latin typeface="Consolas"/>
              </a:rPr>
              <a:t>) </a:t>
            </a:r>
            <a:r>
              <a:rPr lang="en-US" sz="2800" dirty="0">
                <a:solidFill>
                  <a:srgbClr val="00B050"/>
                </a:solidFill>
                <a:latin typeface="Consolas"/>
              </a:rPr>
              <a:t>int</a:t>
            </a:r>
            <a:r>
              <a:rPr lang="en-US" sz="2800" dirty="0">
                <a:latin typeface="Consolas"/>
              </a:rPr>
              <a:t> {
	total := 0
	total = x + y
	</a:t>
            </a:r>
            <a:r>
              <a:rPr lang="en-US" sz="2800" b="1" dirty="0">
                <a:solidFill>
                  <a:schemeClr val="tx1"/>
                </a:solidFill>
                <a:latin typeface="Consolas"/>
              </a:rPr>
              <a:t>return</a:t>
            </a:r>
            <a:r>
              <a:rPr lang="en-US" sz="2800" dirty="0">
                <a:latin typeface="Consolas"/>
              </a:rPr>
              <a:t> total
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3600" dirty="0">
                <a:ea typeface="+mn-lt"/>
                <a:cs typeface="+mn-lt"/>
              </a:rPr>
              <a:t>   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arr1 :=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{} - </a:t>
            </a:r>
            <a:r>
              <a:rPr lang="en-US" sz="3600" dirty="0" err="1">
                <a:ea typeface="+mn-lt"/>
                <a:cs typeface="+mn-lt"/>
              </a:rPr>
              <a:t>Não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arr2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[...]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{1,2} - </a:t>
            </a:r>
            <a:r>
              <a:rPr lang="en-US" sz="3600" dirty="0" err="1">
                <a:ea typeface="+mn-lt"/>
                <a:cs typeface="+mn-lt"/>
              </a:rPr>
              <a:t>Dinâmica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 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arr3 :=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[5]</a:t>
            </a:r>
            <a:r>
              <a:rPr lang="en-US" sz="3600" b="1" dirty="0">
                <a:ea typeface="+mn-lt"/>
                <a:cs typeface="+mn-lt"/>
              </a:rPr>
              <a:t>int</a:t>
            </a:r>
            <a:r>
              <a:rPr lang="en-US" sz="3600" dirty="0">
                <a:ea typeface="+mn-lt"/>
                <a:cs typeface="+mn-lt"/>
              </a:rPr>
              <a:t>{</a:t>
            </a:r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1,2,3,4,5</a:t>
            </a:r>
            <a:r>
              <a:rPr lang="en-US" sz="3600" dirty="0">
                <a:ea typeface="+mn-lt"/>
                <a:cs typeface="+mn-lt"/>
              </a:rPr>
              <a:t>} - </a:t>
            </a:r>
            <a:r>
              <a:rPr lang="en-US" sz="3600" dirty="0" err="1">
                <a:ea typeface="+mn-lt"/>
                <a:cs typeface="+mn-lt"/>
              </a:rPr>
              <a:t>Totalmente</a:t>
            </a:r>
            <a:r>
              <a:rPr lang="en-US" sz="3600" dirty="0">
                <a:ea typeface="+mn-lt"/>
                <a:cs typeface="+mn-lt"/>
              </a:rPr>
              <a:t>   </a:t>
            </a:r>
            <a:r>
              <a:rPr lang="en-US" sz="3600" dirty="0" err="1">
                <a:ea typeface="+mn-lt"/>
                <a:cs typeface="+mn-lt"/>
              </a:rPr>
              <a:t>inicializada</a:t>
            </a:r>
            <a:endParaRPr lang="en-US" sz="3600" dirty="0" err="1"/>
          </a:p>
          <a:p>
            <a:pPr>
              <a:buNone/>
            </a:pPr>
            <a:r>
              <a:rPr lang="en-US" sz="3600" dirty="0">
                <a:solidFill>
                  <a:srgbClr val="595959"/>
                </a:solidFill>
              </a:rPr>
              <a:t>     </a:t>
            </a:r>
            <a:r>
              <a:rPr lang="en-US" sz="3600" dirty="0" err="1">
                <a:solidFill>
                  <a:srgbClr val="595959"/>
                </a:solidFill>
              </a:rPr>
              <a:t>len</a:t>
            </a:r>
            <a:r>
              <a:rPr lang="en-US" sz="3600" dirty="0">
                <a:solidFill>
                  <a:srgbClr val="595959"/>
                </a:solidFill>
              </a:rPr>
              <a:t>(arr1) = //</a:t>
            </a:r>
            <a:r>
              <a:rPr lang="en-US" sz="3600" dirty="0" err="1">
                <a:solidFill>
                  <a:srgbClr val="595959"/>
                </a:solidFill>
              </a:rPr>
              <a:t>tamanho</a:t>
            </a:r>
            <a:r>
              <a:rPr lang="en-US" sz="3600" dirty="0">
                <a:solidFill>
                  <a:srgbClr val="595959"/>
                </a:solidFill>
              </a:rPr>
              <a:t> da array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Criada pela Google</a:t>
            </a:r>
          </a:p>
          <a:p>
            <a:r>
              <a:rPr lang="en-US" dirty="0" err="1">
                <a:solidFill>
                  <a:schemeClr val="tx1"/>
                </a:solidFill>
              </a:rPr>
              <a:t>Rápida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fácil</a:t>
            </a:r>
            <a:r>
              <a:rPr lang="en-US" dirty="0">
                <a:solidFill>
                  <a:schemeClr val="tx1"/>
                </a:solidFill>
              </a:rPr>
              <a:t> de se </a:t>
            </a:r>
            <a:r>
              <a:rPr lang="en-US" dirty="0" err="1">
                <a:solidFill>
                  <a:schemeClr val="tx1"/>
                </a:solidFill>
              </a:rPr>
              <a:t>programar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Source</a:t>
            </a:r>
          </a:p>
          <a:p>
            <a:r>
              <a:rPr lang="en-US" dirty="0" err="1">
                <a:solidFill>
                  <a:schemeClr val="tx1"/>
                </a:solidFill>
              </a:rPr>
              <a:t>Indicada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servidores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serviços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nuvem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ACC9-9FA2-4CE7-8580-F96EFA7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E337-DAA9-4E84-8E5C-556D5202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com a </a:t>
            </a:r>
            <a:r>
              <a:rPr lang="en-US" dirty="0" err="1"/>
              <a:t>tabuada</a:t>
            </a:r>
            <a:r>
              <a:rPr lang="en-US" dirty="0"/>
              <a:t> do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</a:t>
            </a:r>
          </a:p>
          <a:p>
            <a:r>
              <a:rPr lang="en-US" dirty="0"/>
              <a:t>EXTRA : </a:t>
            </a:r>
            <a:r>
              <a:rPr lang="en-US" dirty="0" err="1"/>
              <a:t>Ordene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array </a:t>
            </a:r>
            <a:r>
              <a:rPr lang="en-US" dirty="0" err="1"/>
              <a:t>usando</a:t>
            </a:r>
            <a:r>
              <a:rPr lang="en-US" dirty="0"/>
              <a:t> bubble sorting.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   {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23,11,2,77,9</a:t>
            </a:r>
            <a:r>
              <a:rPr lang="en-US" sz="2000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GO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 Google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-Twitch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-Riot Games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-Uber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-Paypal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-Microsoft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-Meta(Facebook)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err="1"/>
              <a:t>Características</a:t>
            </a:r>
            <a:r>
              <a:rPr lang="en-US"/>
              <a:t> da </a:t>
            </a:r>
            <a:r>
              <a:rPr lang="en-US" err="1"/>
              <a:t>Linguagem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Tipagem estática</a:t>
            </a:r>
          </a:p>
          <a:p>
            <a:r>
              <a:rPr lang="en-US">
                <a:solidFill>
                  <a:schemeClr val="tx1"/>
                </a:solidFill>
              </a:rPr>
              <a:t>Possuí um Garbage Collector</a:t>
            </a:r>
          </a:p>
          <a:p>
            <a:r>
              <a:rPr lang="en-US">
                <a:solidFill>
                  <a:schemeClr val="tx1"/>
                </a:solidFill>
              </a:rPr>
              <a:t>Compilação e execução rápida</a:t>
            </a:r>
          </a:p>
          <a:p>
            <a:r>
              <a:rPr lang="en-US">
                <a:solidFill>
                  <a:schemeClr val="tx1"/>
                </a:solidFill>
              </a:rPr>
              <a:t>Programação em concorrência simplificada</a:t>
            </a:r>
          </a:p>
          <a:p>
            <a:r>
              <a:rPr lang="en-US">
                <a:solidFill>
                  <a:schemeClr val="tx1"/>
                </a:solidFill>
              </a:rPr>
              <a:t>Testes unitários simplificados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 err="1">
                <a:solidFill>
                  <a:srgbClr val="FF0000"/>
                </a:solidFill>
              </a:rPr>
              <a:t>nomedavariavel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declararmos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.(O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inferido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especifiquemos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var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2 (Caso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seja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necessário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específicar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tipo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simplificar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inicialização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varíavel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"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:=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2CD44-FD34-495F-B7AB-C8A8A84D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de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562F-4906-444C-A7A1-9F35569A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233" y="241352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string  = "Hello world"</a:t>
            </a:r>
            <a:endParaRPr lang="en-US" sz="3200" i="1" dirty="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bool   = true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int   =     3</a:t>
            </a:r>
            <a:br>
              <a:rPr lang="en-US" sz="3200" i="1" dirty="0">
                <a:ea typeface="+mn-lt"/>
                <a:cs typeface="+mn-lt"/>
              </a:rPr>
            </a:br>
            <a:r>
              <a:rPr lang="en-US" sz="3200" i="1" dirty="0">
                <a:ea typeface="+mn-lt"/>
                <a:cs typeface="+mn-lt"/>
              </a:rPr>
              <a:t> </a:t>
            </a:r>
            <a:r>
              <a:rPr lang="en-US" sz="3200" dirty="0">
                <a:ea typeface="+mn-lt"/>
                <a:cs typeface="+mn-lt"/>
              </a:rPr>
              <a:t>float32 = 3.14</a:t>
            </a:r>
            <a:endParaRPr lang="en-US" sz="3200" i="1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i="1" dirty="0">
                <a:ea typeface="+mn-lt"/>
                <a:cs typeface="+mn-lt"/>
              </a:rPr>
            </a:br>
            <a:endParaRPr lang="en-US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6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pacotes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importar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pacotes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usamos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comando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seupacote</a:t>
            </a:r>
            <a:r>
              <a:rPr lang="en-US" dirty="0">
                <a:solidFill>
                  <a:srgbClr val="FF0000"/>
                </a:solidFill>
              </a:rPr>
              <a:t>".</a:t>
            </a:r>
            <a:endParaRPr lang="en-US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fmt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vários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mesmo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tempo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():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import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(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fmt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" 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 "math/rand"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Print e 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1247616" y="3383663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2FF82-F557-4100-A434-D54D95DFA5C5}"/>
              </a:ext>
            </a:extLst>
          </p:cNvPr>
          <p:cNvSpPr txBox="1"/>
          <p:nvPr/>
        </p:nvSpPr>
        <p:spPr>
          <a:xfrm>
            <a:off x="1508166" y="3141022"/>
            <a:ext cx="97100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-Print: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Para </a:t>
            </a:r>
            <a:r>
              <a:rPr lang="en-US" dirty="0" err="1">
                <a:solidFill>
                  <a:srgbClr val="000000"/>
                </a:solidFill>
              </a:rPr>
              <a:t>fazermos</a:t>
            </a:r>
            <a:r>
              <a:rPr lang="en-US" dirty="0">
                <a:solidFill>
                  <a:srgbClr val="000000"/>
                </a:solidFill>
              </a:rPr>
              <a:t> o print, </a:t>
            </a:r>
            <a:r>
              <a:rPr lang="en-US" dirty="0" err="1">
                <a:solidFill>
                  <a:srgbClr val="000000"/>
                </a:solidFill>
              </a:rPr>
              <a:t>usaremos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comando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1" dirty="0" err="1">
                <a:solidFill>
                  <a:srgbClr val="000000"/>
                </a:solidFill>
              </a:rPr>
              <a:t>fmt.</a:t>
            </a:r>
            <a:r>
              <a:rPr lang="en-US" b="1" dirty="0" err="1">
                <a:solidFill>
                  <a:srgbClr val="FF0000"/>
                </a:solidFill>
              </a:rPr>
              <a:t>Print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err="1"/>
              <a:t>Exemplo</a:t>
            </a:r>
            <a:r>
              <a:rPr lang="en-US" b="1" dirty="0"/>
              <a:t>:</a:t>
            </a:r>
          </a:p>
          <a:p>
            <a:r>
              <a:rPr lang="en-US" dirty="0" err="1">
                <a:solidFill>
                  <a:srgbClr val="000000"/>
                </a:solidFill>
              </a:rPr>
              <a:t>fmt</a:t>
            </a:r>
            <a:r>
              <a:rPr lang="en-US" b="1" dirty="0" err="1">
                <a:solidFill>
                  <a:srgbClr val="000000"/>
                </a:solidFill>
              </a:rPr>
              <a:t>.Print</a:t>
            </a:r>
            <a:r>
              <a:rPr lang="en-US" b="1" dirty="0">
                <a:solidFill>
                  <a:srgbClr val="FF0000"/>
                </a:solidFill>
              </a:rPr>
              <a:t>("Hello World")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-Read: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devemos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declarar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variável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usar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fmt.</a:t>
            </a:r>
            <a:r>
              <a:rPr lang="en-US" dirty="0" err="1">
                <a:solidFill>
                  <a:srgbClr val="FF0000"/>
                </a:solidFill>
              </a:rPr>
              <a:t>Scan</a:t>
            </a:r>
            <a:r>
              <a:rPr lang="en-US" b="1" dirty="0">
                <a:solidFill>
                  <a:srgbClr val="FF0000"/>
                </a:solidFill>
              </a:rPr>
              <a:t>(&amp;</a:t>
            </a:r>
            <a:r>
              <a:rPr lang="en-US" dirty="0" err="1">
                <a:solidFill>
                  <a:srgbClr val="FF0000"/>
                </a:solidFill>
              </a:rPr>
              <a:t>nomedavariável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Lembrando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aponta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endereço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memória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string </a:t>
            </a:r>
          </a:p>
          <a:p>
            <a:r>
              <a:rPr lang="en-US" dirty="0" err="1">
                <a:ea typeface="+mn-lt"/>
                <a:cs typeface="+mn-lt"/>
              </a:rPr>
              <a:t>fmt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.S</a:t>
            </a:r>
            <a:r>
              <a:rPr lang="en-US" b="1" dirty="0" err="1">
                <a:ea typeface="+mn-lt"/>
                <a:cs typeface="+mn-lt"/>
              </a:rPr>
              <a:t>can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(&amp;z)</a:t>
            </a:r>
            <a:endParaRPr lang="en-US" dirty="0"/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9FCF-884B-45F8-9291-1EB25AC075F6}"/>
              </a:ext>
            </a:extLst>
          </p:cNvPr>
          <p:cNvSpPr txBox="1"/>
          <p:nvPr/>
        </p:nvSpPr>
        <p:spPr>
          <a:xfrm>
            <a:off x="1508166" y="2487879"/>
            <a:ext cx="8245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o print e scan, </a:t>
            </a:r>
            <a:r>
              <a:rPr lang="en-US" dirty="0" err="1"/>
              <a:t>usaremos</a:t>
            </a:r>
            <a:r>
              <a:rPr lang="en-US" dirty="0"/>
              <a:t> a </a:t>
            </a:r>
            <a:r>
              <a:rPr lang="en-US" dirty="0" err="1"/>
              <a:t>pacote</a:t>
            </a:r>
            <a:r>
              <a:rPr lang="en-US" dirty="0"/>
              <a:t> "</a:t>
            </a:r>
            <a:r>
              <a:rPr lang="en-US" dirty="0" err="1"/>
              <a:t>fmt</a:t>
            </a:r>
            <a:r>
              <a:rPr lang="en-US" dirty="0"/>
              <a:t>". Para </a:t>
            </a:r>
            <a:r>
              <a:rPr lang="en-US" dirty="0" err="1"/>
              <a:t>chamarmos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um </a:t>
            </a:r>
            <a:r>
              <a:rPr lang="en-US" dirty="0" err="1"/>
              <a:t>pacote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 err="1"/>
              <a:t>nomedopacote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método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Casting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328615"/>
            <a:ext cx="8983489" cy="5761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fazer</a:t>
            </a:r>
            <a:r>
              <a:rPr lang="en-US" dirty="0">
                <a:solidFill>
                  <a:schemeClr val="tx1"/>
                </a:solidFill>
              </a:rPr>
              <a:t> casting de string para int </a:t>
            </a:r>
            <a:r>
              <a:rPr lang="en-US" dirty="0" err="1">
                <a:solidFill>
                  <a:schemeClr val="tx1"/>
                </a:solidFill>
              </a:rPr>
              <a:t>faremos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uso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pacote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strconv</a:t>
            </a:r>
            <a:r>
              <a:rPr lang="en-US" dirty="0">
                <a:solidFill>
                  <a:schemeClr val="tx1"/>
                </a:solidFill>
              </a:rPr>
              <a:t>" e o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Atoi</a:t>
            </a:r>
            <a:r>
              <a:rPr lang="en-US" dirty="0">
                <a:solidFill>
                  <a:schemeClr val="tx1"/>
                </a:solidFill>
              </a:rPr>
              <a:t>()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import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"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x,err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:=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strconv.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Atoi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(z)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função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retorna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valores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primeiro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o valor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convertido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string para int e 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segundo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um valor "de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erro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". É costume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chamá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-lo de "err".</a:t>
            </a:r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D5BB6-80BC-4F47-BAA0-62A67F294CFF}"/>
</file>

<file path=customXml/itemProps2.xml><?xml version="1.0" encoding="utf-8"?>
<ds:datastoreItem xmlns:ds="http://schemas.openxmlformats.org/officeDocument/2006/customXml" ds:itemID="{2D91AC1B-1492-44F2-8D8B-09C9327A41F7}"/>
</file>

<file path=customXml/itemProps3.xml><?xml version="1.0" encoding="utf-8"?>
<ds:datastoreItem xmlns:ds="http://schemas.openxmlformats.org/officeDocument/2006/customXml" ds:itemID="{34DD3F0D-AD90-43F2-B174-13548DDF621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651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Wingdings 2</vt:lpstr>
      <vt:lpstr>Frame</vt:lpstr>
      <vt:lpstr>Paradigma Imperativo GO</vt:lpstr>
      <vt:lpstr>Sobre a linguagem </vt:lpstr>
      <vt:lpstr>Empresas usando GO</vt:lpstr>
      <vt:lpstr>Características da Linguagem</vt:lpstr>
      <vt:lpstr>Declaração de Variáveis</vt:lpstr>
      <vt:lpstr>Tipos de dados</vt:lpstr>
      <vt:lpstr>Importando pacotes</vt:lpstr>
      <vt:lpstr>Print e Read</vt:lpstr>
      <vt:lpstr>Casting</vt:lpstr>
      <vt:lpstr>Concatenamento e comentários</vt:lpstr>
      <vt:lpstr>Exercício</vt:lpstr>
      <vt:lpstr>If e Else</vt:lpstr>
      <vt:lpstr>Estruturas De Repetição</vt:lpstr>
      <vt:lpstr>For (Convencional)</vt:lpstr>
      <vt:lpstr>For (Versão While)</vt:lpstr>
      <vt:lpstr>For (Versão Loop/Repeat</vt:lpstr>
      <vt:lpstr>Exercício</vt:lpstr>
      <vt:lpstr>Funções</vt:lpstr>
      <vt:lpstr>Arrays</vt:lpstr>
      <vt:lpstr>Exercício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 Lang</cp:lastModifiedBy>
  <cp:revision>859</cp:revision>
  <dcterms:created xsi:type="dcterms:W3CDTF">2022-03-06T22:49:51Z</dcterms:created>
  <dcterms:modified xsi:type="dcterms:W3CDTF">2022-03-14T20:02:15Z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