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2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18D258-496A-4414-A4B9-57D7B7F7E081}" v="67" dt="2022-03-06T23:30:20.940"/>
    <p1510:client id="{2ED11DF3-7ABA-7955-4981-4569CE911ED2}" v="821" dt="2022-03-07T16:06:43.899"/>
    <p1510:client id="{3889B302-8FC0-44D5-9EAA-01DEA952966F}" v="59" dt="2022-03-07T17:36:01.694"/>
    <p1510:client id="{6618E5AC-4E4B-517A-48B3-8BD5FEAFC269}" v="757" dt="2022-03-07T19:48:14.766"/>
    <p1510:client id="{8499E683-2C61-C4DB-7246-5BAC124620E3}" v="218" dt="2022-03-07T13:26:21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220C20-8AC4-4392-BDDD-33FDD28C157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9D41664-5D3D-4A83-B3D5-332BFE422155}">
      <dgm:prSet/>
      <dgm:spPr/>
      <dgm:t>
        <a:bodyPr/>
        <a:lstStyle/>
        <a:p>
          <a:r>
            <a:rPr lang="en-US"/>
            <a:t>While</a:t>
          </a:r>
        </a:p>
      </dgm:t>
    </dgm:pt>
    <dgm:pt modelId="{EEA06379-56A7-4DE3-8D0F-3096921DAA32}" type="parTrans" cxnId="{09E81C5B-6A19-4418-ABE5-D17B7ADD89CC}">
      <dgm:prSet/>
      <dgm:spPr/>
      <dgm:t>
        <a:bodyPr/>
        <a:lstStyle/>
        <a:p>
          <a:endParaRPr lang="en-US"/>
        </a:p>
      </dgm:t>
    </dgm:pt>
    <dgm:pt modelId="{C578F242-6054-474D-8D83-7065AF812F3A}" type="sibTrans" cxnId="{09E81C5B-6A19-4418-ABE5-D17B7ADD89CC}">
      <dgm:prSet/>
      <dgm:spPr/>
      <dgm:t>
        <a:bodyPr/>
        <a:lstStyle/>
        <a:p>
          <a:endParaRPr lang="en-US"/>
        </a:p>
      </dgm:t>
    </dgm:pt>
    <dgm:pt modelId="{3B32E728-40CD-45E2-929B-E141609FEF9F}">
      <dgm:prSet/>
      <dgm:spPr/>
      <dgm:t>
        <a:bodyPr/>
        <a:lstStyle/>
        <a:p>
          <a:r>
            <a:rPr lang="en-US"/>
            <a:t>For</a:t>
          </a:r>
        </a:p>
      </dgm:t>
    </dgm:pt>
    <dgm:pt modelId="{558A52BF-AF83-4348-B851-3A46AFEFFF2D}" type="parTrans" cxnId="{5D9BEE8E-B7D0-4B91-BF08-CFAE271F0774}">
      <dgm:prSet/>
      <dgm:spPr/>
      <dgm:t>
        <a:bodyPr/>
        <a:lstStyle/>
        <a:p>
          <a:endParaRPr lang="en-US"/>
        </a:p>
      </dgm:t>
    </dgm:pt>
    <dgm:pt modelId="{02C5ADA4-BFFA-4646-8EAB-1FFE487C6BAD}" type="sibTrans" cxnId="{5D9BEE8E-B7D0-4B91-BF08-CFAE271F0774}">
      <dgm:prSet/>
      <dgm:spPr/>
      <dgm:t>
        <a:bodyPr/>
        <a:lstStyle/>
        <a:p>
          <a:endParaRPr lang="en-US"/>
        </a:p>
      </dgm:t>
    </dgm:pt>
    <dgm:pt modelId="{0918A872-BA36-4CF7-8189-2263FF5C4202}">
      <dgm:prSet/>
      <dgm:spPr/>
      <dgm:t>
        <a:bodyPr/>
        <a:lstStyle/>
        <a:p>
          <a:r>
            <a:rPr lang="en-US"/>
            <a:t>Loop</a:t>
          </a:r>
        </a:p>
      </dgm:t>
    </dgm:pt>
    <dgm:pt modelId="{D7893F2F-4D0A-4B01-A519-851496998EE2}" type="parTrans" cxnId="{CAB32A85-9B12-48B8-B3D3-88C33753F2BE}">
      <dgm:prSet/>
      <dgm:spPr/>
      <dgm:t>
        <a:bodyPr/>
        <a:lstStyle/>
        <a:p>
          <a:endParaRPr lang="en-US"/>
        </a:p>
      </dgm:t>
    </dgm:pt>
    <dgm:pt modelId="{09CF74F8-7344-4B7F-81A2-8DCE6240C362}" type="sibTrans" cxnId="{CAB32A85-9B12-48B8-B3D3-88C33753F2BE}">
      <dgm:prSet/>
      <dgm:spPr/>
      <dgm:t>
        <a:bodyPr/>
        <a:lstStyle/>
        <a:p>
          <a:endParaRPr lang="en-US"/>
        </a:p>
      </dgm:t>
    </dgm:pt>
    <dgm:pt modelId="{B1F96789-B180-408F-839A-DE739D7F88FF}" type="pres">
      <dgm:prSet presAssocID="{89220C20-8AC4-4392-BDDD-33FDD28C1570}" presName="linear" presStyleCnt="0">
        <dgm:presLayoutVars>
          <dgm:animLvl val="lvl"/>
          <dgm:resizeHandles val="exact"/>
        </dgm:presLayoutVars>
      </dgm:prSet>
      <dgm:spPr/>
    </dgm:pt>
    <dgm:pt modelId="{738B3FA6-EC0D-43C0-81D1-262AE9334BE1}" type="pres">
      <dgm:prSet presAssocID="{49D41664-5D3D-4A83-B3D5-332BFE4221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C564BB6-DBAA-4BE3-8EEB-C52FA9F2698F}" type="pres">
      <dgm:prSet presAssocID="{C578F242-6054-474D-8D83-7065AF812F3A}" presName="spacer" presStyleCnt="0"/>
      <dgm:spPr/>
    </dgm:pt>
    <dgm:pt modelId="{013677FD-6541-49D1-9295-17B0DBECC2F4}" type="pres">
      <dgm:prSet presAssocID="{3B32E728-40CD-45E2-929B-E141609FEF9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1CD571A-22AC-4C13-AD2F-09F0287B1719}" type="pres">
      <dgm:prSet presAssocID="{02C5ADA4-BFFA-4646-8EAB-1FFE487C6BAD}" presName="spacer" presStyleCnt="0"/>
      <dgm:spPr/>
    </dgm:pt>
    <dgm:pt modelId="{4A919C8D-EC79-44D2-BDD7-45B6D83BCC53}" type="pres">
      <dgm:prSet presAssocID="{0918A872-BA36-4CF7-8189-2263FF5C420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34A3F19-94D1-49BA-AC6D-128DEF0E4418}" type="presOf" srcId="{0918A872-BA36-4CF7-8189-2263FF5C4202}" destId="{4A919C8D-EC79-44D2-BDD7-45B6D83BCC53}" srcOrd="0" destOrd="0" presId="urn:microsoft.com/office/officeart/2005/8/layout/vList2"/>
    <dgm:cxn modelId="{09E81C5B-6A19-4418-ABE5-D17B7ADD89CC}" srcId="{89220C20-8AC4-4392-BDDD-33FDD28C1570}" destId="{49D41664-5D3D-4A83-B3D5-332BFE422155}" srcOrd="0" destOrd="0" parTransId="{EEA06379-56A7-4DE3-8D0F-3096921DAA32}" sibTransId="{C578F242-6054-474D-8D83-7065AF812F3A}"/>
    <dgm:cxn modelId="{CAB32A85-9B12-48B8-B3D3-88C33753F2BE}" srcId="{89220C20-8AC4-4392-BDDD-33FDD28C1570}" destId="{0918A872-BA36-4CF7-8189-2263FF5C4202}" srcOrd="2" destOrd="0" parTransId="{D7893F2F-4D0A-4B01-A519-851496998EE2}" sibTransId="{09CF74F8-7344-4B7F-81A2-8DCE6240C362}"/>
    <dgm:cxn modelId="{5D9BEE8E-B7D0-4B91-BF08-CFAE271F0774}" srcId="{89220C20-8AC4-4392-BDDD-33FDD28C1570}" destId="{3B32E728-40CD-45E2-929B-E141609FEF9F}" srcOrd="1" destOrd="0" parTransId="{558A52BF-AF83-4348-B851-3A46AFEFFF2D}" sibTransId="{02C5ADA4-BFFA-4646-8EAB-1FFE487C6BAD}"/>
    <dgm:cxn modelId="{223275A3-D80B-4312-BC10-7C1A1EC52DF1}" type="presOf" srcId="{49D41664-5D3D-4A83-B3D5-332BFE422155}" destId="{738B3FA6-EC0D-43C0-81D1-262AE9334BE1}" srcOrd="0" destOrd="0" presId="urn:microsoft.com/office/officeart/2005/8/layout/vList2"/>
    <dgm:cxn modelId="{7F7BDCC5-4800-4DE9-8958-42F1BA33BB9D}" type="presOf" srcId="{89220C20-8AC4-4392-BDDD-33FDD28C1570}" destId="{B1F96789-B180-408F-839A-DE739D7F88FF}" srcOrd="0" destOrd="0" presId="urn:microsoft.com/office/officeart/2005/8/layout/vList2"/>
    <dgm:cxn modelId="{F68ED3CA-33B5-4792-8386-E902311CABB4}" type="presOf" srcId="{3B32E728-40CD-45E2-929B-E141609FEF9F}" destId="{013677FD-6541-49D1-9295-17B0DBECC2F4}" srcOrd="0" destOrd="0" presId="urn:microsoft.com/office/officeart/2005/8/layout/vList2"/>
    <dgm:cxn modelId="{F626B2BF-F576-4EAE-8C10-3D5E806E4363}" type="presParOf" srcId="{B1F96789-B180-408F-839A-DE739D7F88FF}" destId="{738B3FA6-EC0D-43C0-81D1-262AE9334BE1}" srcOrd="0" destOrd="0" presId="urn:microsoft.com/office/officeart/2005/8/layout/vList2"/>
    <dgm:cxn modelId="{7715E5C2-4F8F-44D7-A2BA-0D98F3EFC64D}" type="presParOf" srcId="{B1F96789-B180-408F-839A-DE739D7F88FF}" destId="{0C564BB6-DBAA-4BE3-8EEB-C52FA9F2698F}" srcOrd="1" destOrd="0" presId="urn:microsoft.com/office/officeart/2005/8/layout/vList2"/>
    <dgm:cxn modelId="{987AD558-ED17-4F14-BBDA-8842566E6EF5}" type="presParOf" srcId="{B1F96789-B180-408F-839A-DE739D7F88FF}" destId="{013677FD-6541-49D1-9295-17B0DBECC2F4}" srcOrd="2" destOrd="0" presId="urn:microsoft.com/office/officeart/2005/8/layout/vList2"/>
    <dgm:cxn modelId="{44616CB5-7CCE-470B-8B16-BC1773AB8102}" type="presParOf" srcId="{B1F96789-B180-408F-839A-DE739D7F88FF}" destId="{C1CD571A-22AC-4C13-AD2F-09F0287B1719}" srcOrd="3" destOrd="0" presId="urn:microsoft.com/office/officeart/2005/8/layout/vList2"/>
    <dgm:cxn modelId="{3666D65C-53FA-42C2-97E3-74C20F0150E4}" type="presParOf" srcId="{B1F96789-B180-408F-839A-DE739D7F88FF}" destId="{4A919C8D-EC79-44D2-BDD7-45B6D83BCC5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B3FA6-EC0D-43C0-81D1-262AE9334BE1}">
      <dsp:nvSpPr>
        <dsp:cNvPr id="0" name=""/>
        <dsp:cNvSpPr/>
      </dsp:nvSpPr>
      <dsp:spPr>
        <a:xfrm>
          <a:off x="0" y="10410"/>
          <a:ext cx="6155267" cy="1367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While</a:t>
          </a:r>
        </a:p>
      </dsp:txBody>
      <dsp:txXfrm>
        <a:off x="66738" y="77148"/>
        <a:ext cx="6021791" cy="1233668"/>
      </dsp:txXfrm>
    </dsp:sp>
    <dsp:sp modelId="{013677FD-6541-49D1-9295-17B0DBECC2F4}">
      <dsp:nvSpPr>
        <dsp:cNvPr id="0" name=""/>
        <dsp:cNvSpPr/>
      </dsp:nvSpPr>
      <dsp:spPr>
        <a:xfrm>
          <a:off x="0" y="1541715"/>
          <a:ext cx="6155267" cy="1367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For</a:t>
          </a:r>
        </a:p>
      </dsp:txBody>
      <dsp:txXfrm>
        <a:off x="66738" y="1608453"/>
        <a:ext cx="6021791" cy="1233668"/>
      </dsp:txXfrm>
    </dsp:sp>
    <dsp:sp modelId="{4A919C8D-EC79-44D2-BDD7-45B6D83BCC53}">
      <dsp:nvSpPr>
        <dsp:cNvPr id="0" name=""/>
        <dsp:cNvSpPr/>
      </dsp:nvSpPr>
      <dsp:spPr>
        <a:xfrm>
          <a:off x="0" y="3073020"/>
          <a:ext cx="6155267" cy="1367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Loop</a:t>
          </a:r>
        </a:p>
      </dsp:txBody>
      <dsp:txXfrm>
        <a:off x="66738" y="3139758"/>
        <a:ext cx="6021791" cy="1233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3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0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5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2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154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7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3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6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2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994" y="1143000"/>
            <a:ext cx="4358472" cy="373075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700" dirty="0" err="1"/>
              <a:t>Paradigma</a:t>
            </a:r>
            <a:r>
              <a:rPr lang="en-US" sz="6700" dirty="0"/>
              <a:t> </a:t>
            </a:r>
            <a:r>
              <a:rPr lang="en-US" sz="6700" dirty="0" err="1"/>
              <a:t>Imperativo</a:t>
            </a:r>
            <a:br>
              <a:rPr lang="en-US" sz="6700" dirty="0"/>
            </a:br>
            <a:br>
              <a:rPr lang="en-US" sz="6700" dirty="0"/>
            </a:br>
            <a:r>
              <a:rPr lang="en-US" sz="6700" dirty="0"/>
              <a:t>RUST</a:t>
            </a:r>
            <a:endParaRPr lang="en-US" sz="6700" i="1" kern="1200" spc="100" baseline="0" dirty="0">
              <a:latin typeface="+mj-lt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>
            <a:extLst>
              <a:ext uri="{FF2B5EF4-FFF2-40B4-BE49-F238E27FC236}">
                <a16:creationId xmlns:a16="http://schemas.microsoft.com/office/drawing/2014/main" id="{4EDD17A8-18D7-4B75-9F12-56A5C3694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779" y="1080186"/>
            <a:ext cx="4703374" cy="4703374"/>
          </a:xfrm>
          <a:prstGeom prst="rect">
            <a:avLst/>
          </a:prstGeom>
        </p:spPr>
      </p:pic>
      <p:sp>
        <p:nvSpPr>
          <p:cNvPr id="4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DF0E-2E0E-4DAD-ACAF-C332AEA0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Read</a:t>
            </a: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0175047-47A0-4549-BBBF-8A2692B4B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Para </a:t>
            </a:r>
            <a:r>
              <a:rPr lang="en-US" dirty="0" err="1">
                <a:ea typeface="+mn-lt"/>
                <a:cs typeface="+mn-lt"/>
              </a:rPr>
              <a:t>ler</a:t>
            </a:r>
            <a:r>
              <a:rPr lang="en-US" dirty="0">
                <a:ea typeface="+mn-lt"/>
                <a:cs typeface="+mn-lt"/>
              </a:rPr>
              <a:t> algo </a:t>
            </a:r>
            <a:r>
              <a:rPr lang="en-US" dirty="0" err="1">
                <a:ea typeface="+mn-lt"/>
                <a:cs typeface="+mn-lt"/>
              </a:rPr>
              <a:t>usaremos</a:t>
            </a:r>
            <a:r>
              <a:rPr lang="en-US" dirty="0">
                <a:ea typeface="+mn-lt"/>
                <a:cs typeface="+mn-lt"/>
              </a:rPr>
              <a:t> a </a:t>
            </a:r>
            <a:r>
              <a:rPr lang="en-US" dirty="0" err="1">
                <a:ea typeface="+mn-lt"/>
                <a:cs typeface="+mn-lt"/>
              </a:rPr>
              <a:t>biblioteca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std:io</a:t>
            </a:r>
            <a:r>
              <a:rPr lang="en-US" dirty="0">
                <a:ea typeface="+mn-lt"/>
                <a:cs typeface="+mn-lt"/>
              </a:rPr>
              <a:t>. A </a:t>
            </a:r>
            <a:r>
              <a:rPr lang="en-US" dirty="0" err="1">
                <a:ea typeface="+mn-lt"/>
                <a:cs typeface="+mn-lt"/>
              </a:rPr>
              <a:t>leitura</a:t>
            </a:r>
            <a:r>
              <a:rPr lang="en-US" dirty="0">
                <a:ea typeface="+mn-lt"/>
                <a:cs typeface="+mn-lt"/>
              </a:rPr>
              <a:t> é </a:t>
            </a:r>
            <a:r>
              <a:rPr lang="en-US" dirty="0" err="1">
                <a:ea typeface="+mn-lt"/>
                <a:cs typeface="+mn-lt"/>
              </a:rPr>
              <a:t>feita</a:t>
            </a:r>
            <a:r>
              <a:rPr lang="en-US" dirty="0">
                <a:ea typeface="+mn-lt"/>
                <a:cs typeface="+mn-lt"/>
              </a:rPr>
              <a:t> dessa forma:</a:t>
            </a:r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en-US" b="1" dirty="0">
                <a:latin typeface="Consolas"/>
              </a:rPr>
              <a:t>let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latin typeface="Consolas"/>
              </a:rPr>
              <a:t>mut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</a:rPr>
              <a:t>x = String::new();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 io::stdin().</a:t>
            </a:r>
            <a:r>
              <a:rPr lang="en-US" dirty="0" err="1">
                <a:latin typeface="Consolas"/>
              </a:rPr>
              <a:t>read_line</a:t>
            </a:r>
            <a:r>
              <a:rPr lang="en-US" dirty="0">
                <a:latin typeface="Consolas"/>
              </a:rPr>
              <a:t>(&amp;</a:t>
            </a:r>
            <a:r>
              <a:rPr lang="en-US" b="1" dirty="0">
                <a:latin typeface="Consolas"/>
              </a:rPr>
              <a:t>mut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</a:rPr>
              <a:t>x).expect("failed to </a:t>
            </a:r>
            <a:r>
              <a:rPr lang="en-US" dirty="0" err="1">
                <a:latin typeface="Consolas"/>
              </a:rPr>
              <a:t>readline</a:t>
            </a:r>
            <a:r>
              <a:rPr lang="en-US" dirty="0">
                <a:latin typeface="Consolas"/>
              </a:rPr>
              <a:t>");</a:t>
            </a:r>
          </a:p>
          <a:p>
            <a:pPr marL="0" indent="0">
              <a:buNone/>
            </a:pPr>
            <a:endParaRPr lang="en-US" dirty="0">
              <a:latin typeface="Consolas"/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91CCD-97D5-4D1D-AACF-A2AF7B67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Casting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58DD5509-9D90-4636-BB83-05F70B8C2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fazer</a:t>
            </a:r>
            <a:r>
              <a:rPr lang="en-US" dirty="0"/>
              <a:t> casting </a:t>
            </a:r>
            <a:r>
              <a:rPr lang="en-US" dirty="0" err="1"/>
              <a:t>fazemos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dos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b="1" dirty="0"/>
              <a:t>trim()</a:t>
            </a:r>
            <a:r>
              <a:rPr lang="en-US" dirty="0"/>
              <a:t>, </a:t>
            </a:r>
            <a:r>
              <a:rPr lang="en-US" b="1" dirty="0"/>
              <a:t>parse()</a:t>
            </a:r>
            <a:r>
              <a:rPr lang="en-US" dirty="0"/>
              <a:t>, </a:t>
            </a:r>
            <a:r>
              <a:rPr lang="en-US" b="1" dirty="0"/>
              <a:t>unwrap()</a:t>
            </a:r>
            <a:r>
              <a:rPr lang="en-US" dirty="0"/>
              <a:t> ;</a:t>
            </a:r>
            <a:endParaRPr lang="en-US" b="1" dirty="0"/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Exemplo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let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: i32 =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string</a:t>
            </a:r>
            <a:r>
              <a:rPr lang="en-US" dirty="0" err="1">
                <a:ea typeface="+mn-lt"/>
                <a:cs typeface="+mn-lt"/>
              </a:rPr>
              <a:t>.trim</a:t>
            </a:r>
            <a:r>
              <a:rPr lang="en-US" dirty="0">
                <a:ea typeface="+mn-lt"/>
                <a:cs typeface="+mn-lt"/>
              </a:rPr>
              <a:t>().parse().unwrap();</a:t>
            </a:r>
            <a:endParaRPr lang="en-US" dirty="0"/>
          </a:p>
        </p:txBody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59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5315DA55-0C0D-4292-B5CC-A920CF36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429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C809B-6E84-45AA-A617-AB393EDC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52044"/>
            <a:ext cx="10671048" cy="2724912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Concatenamento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A8A7C28-3F57-4C6B-90F2-2ADC7B9D9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3750732"/>
            <a:ext cx="8412480" cy="20328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concatenar</a:t>
            </a:r>
            <a:r>
              <a:rPr lang="en-US" dirty="0"/>
              <a:t> strings,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simplesmente</a:t>
            </a:r>
            <a:r>
              <a:rPr lang="en-US" dirty="0"/>
              <a:t> usar o</a:t>
            </a:r>
            <a:r>
              <a:rPr lang="en-US" b="1" dirty="0"/>
              <a:t> format!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let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concatenar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b="1" dirty="0">
                <a:ea typeface="+mn-lt"/>
                <a:cs typeface="+mn-lt"/>
              </a:rPr>
              <a:t>format!</a:t>
            </a:r>
            <a:r>
              <a:rPr lang="en-US" dirty="0">
                <a:ea typeface="+mn-lt"/>
                <a:cs typeface="+mn-lt"/>
              </a:rPr>
              <a:t>("{}{}", x, guess);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9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13230-F5AA-4CEF-B85E-22D9D236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8321040" cy="1952716"/>
          </a:xfrm>
        </p:spPr>
        <p:txBody>
          <a:bodyPr anchor="ctr">
            <a:normAutofit/>
          </a:bodyPr>
          <a:lstStyle/>
          <a:p>
            <a:r>
              <a:rPr lang="en-US" dirty="0"/>
              <a:t>If e Else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36674"/>
            <a:ext cx="83652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AC0B-74CB-425C-90F8-9FF527EBE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054" y="3161680"/>
            <a:ext cx="8364709" cy="333886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let n = 1;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b="1" dirty="0">
                <a:ea typeface="+mn-lt"/>
                <a:cs typeface="+mn-lt"/>
              </a:rPr>
              <a:t>if</a:t>
            </a:r>
            <a:r>
              <a:rPr lang="en-US" dirty="0">
                <a:ea typeface="+mn-lt"/>
                <a:cs typeface="+mn-lt"/>
              </a:rPr>
              <a:t> n &lt; 0 {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print!("{} = </a:t>
            </a:r>
            <a:r>
              <a:rPr lang="en-US" dirty="0" err="1">
                <a:ea typeface="+mn-lt"/>
                <a:cs typeface="+mn-lt"/>
              </a:rPr>
              <a:t>negativo</a:t>
            </a:r>
            <a:r>
              <a:rPr lang="en-US" dirty="0">
                <a:ea typeface="+mn-lt"/>
                <a:cs typeface="+mn-lt"/>
              </a:rPr>
              <a:t>", n);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}</a:t>
            </a:r>
            <a:r>
              <a:rPr lang="en-US" b="1" dirty="0">
                <a:ea typeface="+mn-lt"/>
                <a:cs typeface="+mn-lt"/>
              </a:rPr>
              <a:t> else if</a:t>
            </a:r>
            <a:r>
              <a:rPr lang="en-US" dirty="0">
                <a:ea typeface="+mn-lt"/>
                <a:cs typeface="+mn-lt"/>
              </a:rPr>
              <a:t> n &gt; 0 {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print!("{} = </a:t>
            </a:r>
            <a:r>
              <a:rPr lang="en-US" dirty="0" err="1">
                <a:ea typeface="+mn-lt"/>
                <a:cs typeface="+mn-lt"/>
              </a:rPr>
              <a:t>positivo</a:t>
            </a:r>
            <a:r>
              <a:rPr lang="en-US" dirty="0">
                <a:ea typeface="+mn-lt"/>
                <a:cs typeface="+mn-lt"/>
              </a:rPr>
              <a:t>", n);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} </a:t>
            </a:r>
            <a:r>
              <a:rPr lang="en-US" b="1" dirty="0">
                <a:ea typeface="+mn-lt"/>
                <a:cs typeface="+mn-lt"/>
              </a:rPr>
              <a:t>else</a:t>
            </a:r>
            <a:r>
              <a:rPr lang="en-US" dirty="0">
                <a:ea typeface="+mn-lt"/>
                <a:cs typeface="+mn-lt"/>
              </a:rPr>
              <a:t> {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print!("{} = 0", n);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5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4CDC4-DD31-4D4E-8C32-9783CAA2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1063256"/>
            <a:ext cx="3866215" cy="4450575"/>
          </a:xfrm>
        </p:spPr>
        <p:txBody>
          <a:bodyPr>
            <a:normAutofit/>
          </a:bodyPr>
          <a:lstStyle/>
          <a:p>
            <a:r>
              <a:rPr lang="en-US" dirty="0" err="1"/>
              <a:t>Estruturas</a:t>
            </a:r>
            <a:br>
              <a:rPr lang="en-US" dirty="0"/>
            </a:br>
            <a:r>
              <a:rPr lang="en-US" dirty="0"/>
              <a:t>De</a:t>
            </a:r>
            <a:br>
              <a:rPr lang="en-US" dirty="0"/>
            </a:br>
            <a:r>
              <a:rPr lang="en-US" dirty="0" err="1"/>
              <a:t>Repetição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29AF8A-C09C-4B6F-B505-26D1FD0FB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2998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BD873EF-0EA1-46CF-8C2C-8BE1AF9573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74732" y="1063256"/>
          <a:ext cx="6155267" cy="4450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60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7B4C6-EB05-414A-9845-C4E701C2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While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C4F52-BF24-414B-B8A2-E32A0776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1877476"/>
            <a:ext cx="7055280" cy="48969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  </a:t>
            </a:r>
            <a:r>
              <a:rPr lang="en-US" sz="4000" dirty="0">
                <a:ea typeface="+mn-lt"/>
                <a:cs typeface="+mn-lt"/>
              </a:rPr>
              <a:t>  let mut n = 3;</a:t>
            </a:r>
            <a:endParaRPr lang="en-US" sz="4000" dirty="0"/>
          </a:p>
          <a:p>
            <a:pPr>
              <a:buNone/>
            </a:pPr>
            <a:r>
              <a:rPr lang="en-US" sz="4000" b="1" dirty="0">
                <a:ea typeface="+mn-lt"/>
                <a:cs typeface="+mn-lt"/>
              </a:rPr>
              <a:t>    while </a:t>
            </a:r>
            <a:r>
              <a:rPr lang="en-US" sz="4000" dirty="0">
                <a:ea typeface="+mn-lt"/>
                <a:cs typeface="+mn-lt"/>
              </a:rPr>
              <a:t>n &lt; 101 {</a:t>
            </a:r>
            <a:endParaRPr lang="en-US" sz="4000"/>
          </a:p>
          <a:p>
            <a:pPr>
              <a:buNone/>
            </a:pPr>
            <a:r>
              <a:rPr lang="en-US" sz="4000" dirty="0">
                <a:ea typeface="+mn-lt"/>
                <a:cs typeface="+mn-lt"/>
              </a:rPr>
              <a:t>     </a:t>
            </a:r>
            <a:r>
              <a:rPr lang="en-US" sz="4000" dirty="0" err="1">
                <a:solidFill>
                  <a:srgbClr val="FF0000"/>
                </a:solidFill>
                <a:ea typeface="+mn-lt"/>
                <a:cs typeface="+mn-lt"/>
              </a:rPr>
              <a:t>println</a:t>
            </a:r>
            <a:r>
              <a:rPr lang="en-US" sz="4000" dirty="0">
                <a:solidFill>
                  <a:srgbClr val="FF0000"/>
                </a:solidFill>
                <a:ea typeface="+mn-lt"/>
                <a:cs typeface="+mn-lt"/>
              </a:rPr>
              <a:t>!</a:t>
            </a:r>
            <a:r>
              <a:rPr lang="en-US" sz="4000" dirty="0">
                <a:ea typeface="+mn-lt"/>
                <a:cs typeface="+mn-lt"/>
              </a:rPr>
              <a:t>("{}", n);</a:t>
            </a:r>
          </a:p>
          <a:p>
            <a:pPr>
              <a:buNone/>
            </a:pPr>
            <a:r>
              <a:rPr lang="en-US" sz="4000" dirty="0">
                <a:ea typeface="+mn-lt"/>
                <a:cs typeface="+mn-lt"/>
              </a:rPr>
              <a:t>     n += 1;</a:t>
            </a:r>
            <a:endParaRPr lang="en-US" sz="4000"/>
          </a:p>
          <a:p>
            <a:pPr marL="0" indent="0">
              <a:buNone/>
            </a:pPr>
            <a:r>
              <a:rPr lang="en-US" sz="4000" dirty="0">
                <a:ea typeface="+mn-lt"/>
                <a:cs typeface="+mn-lt"/>
              </a:rPr>
              <a:t>    }</a:t>
            </a:r>
            <a:endParaRPr lang="en-US" sz="4000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8D545-BF7D-4BD1-B98D-8220BE83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For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E525-8590-49C4-BA6B-F0418B309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160505"/>
            <a:ext cx="7055280" cy="454863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4000" dirty="0">
                <a:ea typeface="+mn-lt"/>
                <a:cs typeface="+mn-lt"/>
              </a:rPr>
              <a:t>  </a:t>
            </a:r>
            <a:r>
              <a:rPr lang="en-US" sz="4000" b="1" dirty="0">
                <a:ea typeface="+mn-lt"/>
                <a:cs typeface="+mn-lt"/>
              </a:rPr>
              <a:t>for</a:t>
            </a:r>
            <a:r>
              <a:rPr lang="en-US" sz="4000" dirty="0">
                <a:ea typeface="+mn-lt"/>
                <a:cs typeface="+mn-lt"/>
              </a:rPr>
              <a:t> n </a:t>
            </a:r>
            <a:r>
              <a:rPr lang="en-US" sz="4000" b="1" dirty="0">
                <a:ea typeface="+mn-lt"/>
                <a:cs typeface="+mn-lt"/>
              </a:rPr>
              <a:t>in</a:t>
            </a:r>
            <a:r>
              <a:rPr lang="en-US" sz="4000" dirty="0">
                <a:ea typeface="+mn-lt"/>
                <a:cs typeface="+mn-lt"/>
              </a:rPr>
              <a:t> 1..101 {</a:t>
            </a:r>
          </a:p>
          <a:p>
            <a:pPr>
              <a:buNone/>
            </a:pPr>
            <a:r>
              <a:rPr lang="en-US" sz="4000" dirty="0">
                <a:ea typeface="+mn-lt"/>
                <a:cs typeface="+mn-lt"/>
              </a:rPr>
              <a:t>        </a:t>
            </a:r>
            <a:r>
              <a:rPr lang="en-US" sz="4000" dirty="0" err="1">
                <a:solidFill>
                  <a:srgbClr val="FF0000"/>
                </a:solidFill>
                <a:ea typeface="+mn-lt"/>
                <a:cs typeface="+mn-lt"/>
              </a:rPr>
              <a:t>println</a:t>
            </a:r>
            <a:r>
              <a:rPr lang="en-US" sz="4000" dirty="0">
                <a:solidFill>
                  <a:srgbClr val="FF0000"/>
                </a:solidFill>
                <a:ea typeface="+mn-lt"/>
                <a:cs typeface="+mn-lt"/>
              </a:rPr>
              <a:t>!</a:t>
            </a:r>
            <a:r>
              <a:rPr lang="en-US" sz="4000" dirty="0">
                <a:ea typeface="+mn-lt"/>
                <a:cs typeface="+mn-lt"/>
              </a:rPr>
              <a:t>("{}", n);</a:t>
            </a:r>
          </a:p>
          <a:p>
            <a:pPr marL="0" indent="0">
              <a:buNone/>
            </a:pPr>
            <a:r>
              <a:rPr lang="en-US" sz="4000" dirty="0">
                <a:ea typeface="+mn-lt"/>
                <a:cs typeface="+mn-lt"/>
              </a:rPr>
              <a:t>    }</a:t>
            </a:r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Para </a:t>
            </a:r>
            <a:r>
              <a:rPr lang="en-US" sz="3200" dirty="0" err="1">
                <a:ea typeface="+mn-lt"/>
                <a:cs typeface="+mn-lt"/>
              </a:rPr>
              <a:t>acréscimos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maiores</a:t>
            </a:r>
            <a:r>
              <a:rPr lang="en-US" sz="3200" dirty="0">
                <a:ea typeface="+mn-lt"/>
                <a:cs typeface="+mn-lt"/>
              </a:rPr>
              <a:t> que 1 </a:t>
            </a:r>
            <a:r>
              <a:rPr lang="en-US" sz="3200" dirty="0" err="1">
                <a:ea typeface="+mn-lt"/>
                <a:cs typeface="+mn-lt"/>
              </a:rPr>
              <a:t>usamos</a:t>
            </a:r>
            <a:r>
              <a:rPr lang="en-US" sz="3200" dirty="0">
                <a:ea typeface="+mn-lt"/>
                <a:cs typeface="+mn-lt"/>
              </a:rPr>
              <a:t>: (</a:t>
            </a:r>
            <a:r>
              <a:rPr lang="en-US" sz="3200" dirty="0" err="1">
                <a:ea typeface="+mn-lt"/>
                <a:cs typeface="+mn-lt"/>
              </a:rPr>
              <a:t>inicial</a:t>
            </a:r>
            <a:r>
              <a:rPr lang="en-US" sz="3200" dirty="0">
                <a:ea typeface="+mn-lt"/>
                <a:cs typeface="+mn-lt"/>
              </a:rPr>
              <a:t>..final)</a:t>
            </a:r>
            <a:r>
              <a:rPr lang="en-US" sz="3200" dirty="0">
                <a:latin typeface="Consolas"/>
                <a:ea typeface="+mn-lt"/>
                <a:cs typeface="+mn-lt"/>
              </a:rPr>
              <a:t>.</a:t>
            </a:r>
            <a:r>
              <a:rPr lang="en-US" sz="3200" dirty="0" err="1">
                <a:latin typeface="Consolas"/>
                <a:ea typeface="+mn-lt"/>
                <a:cs typeface="+mn-lt"/>
              </a:rPr>
              <a:t>step_by</a:t>
            </a:r>
            <a:r>
              <a:rPr lang="en-US" sz="3200" dirty="0">
                <a:latin typeface="Consolas"/>
                <a:ea typeface="+mn-lt"/>
                <a:cs typeface="+mn-lt"/>
              </a:rPr>
              <a:t>(</a:t>
            </a:r>
            <a:r>
              <a:rPr lang="en-US" sz="3200" dirty="0" err="1">
                <a:latin typeface="Consolas"/>
                <a:ea typeface="+mn-lt"/>
                <a:cs typeface="+mn-lt"/>
              </a:rPr>
              <a:t>acréscimo</a:t>
            </a:r>
            <a:r>
              <a:rPr lang="en-US" sz="3200" dirty="0">
                <a:latin typeface="Consolas"/>
                <a:ea typeface="+mn-lt"/>
                <a:cs typeface="+mn-lt"/>
              </a:rPr>
              <a:t>)</a:t>
            </a:r>
            <a:endParaRPr lang="en-US" sz="3200" dirty="0">
              <a:ea typeface="+mn-lt"/>
              <a:cs typeface="+mn-lt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6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F42FF-2E97-4D6F-AEA9-711CB6F6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Loop</a:t>
            </a: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88F8-13D1-4209-A2B7-6A6E09A7A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4000" dirty="0">
                <a:ea typeface="+mn-lt"/>
                <a:cs typeface="+mn-lt"/>
              </a:rPr>
              <a:t>   </a:t>
            </a:r>
            <a:r>
              <a:rPr lang="en-US" sz="4000" b="1" dirty="0">
                <a:ea typeface="+mn-lt"/>
                <a:cs typeface="+mn-lt"/>
              </a:rPr>
              <a:t>loop</a:t>
            </a:r>
            <a:r>
              <a:rPr lang="en-US" sz="4000" dirty="0">
                <a:ea typeface="+mn-lt"/>
                <a:cs typeface="+mn-lt"/>
              </a:rPr>
              <a:t> {</a:t>
            </a:r>
          </a:p>
          <a:p>
            <a:pPr>
              <a:buNone/>
            </a:pPr>
            <a:r>
              <a:rPr lang="en-US" sz="4000" dirty="0">
                <a:ea typeface="+mn-lt"/>
                <a:cs typeface="+mn-lt"/>
              </a:rPr>
              <a:t>  </a:t>
            </a:r>
            <a:r>
              <a:rPr lang="en-US" sz="4000" b="1" dirty="0">
                <a:ea typeface="+mn-lt"/>
                <a:cs typeface="+mn-lt"/>
              </a:rPr>
              <a:t> break</a:t>
            </a:r>
            <a:r>
              <a:rPr lang="en-US" sz="4000" dirty="0">
                <a:ea typeface="+mn-lt"/>
                <a:cs typeface="+mn-lt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ea typeface="+mn-lt"/>
                <a:cs typeface="+mn-lt"/>
              </a:rPr>
              <a:t>    }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86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9265-649D-4730-A058-2CE2655C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8321040" cy="1952716"/>
          </a:xfrm>
        </p:spPr>
        <p:txBody>
          <a:bodyPr anchor="ctr">
            <a:normAutofit/>
          </a:bodyPr>
          <a:lstStyle/>
          <a:p>
            <a:r>
              <a:rPr lang="en-US" dirty="0" err="1"/>
              <a:t>Funções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36674"/>
            <a:ext cx="83652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04FA-1E29-4C10-9C45-F7F4C7E33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5" y="3161680"/>
            <a:ext cx="8321167" cy="26204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fn</a:t>
            </a:r>
            <a:r>
              <a:rPr lang="en-US" dirty="0">
                <a:ea typeface="+mn-lt"/>
                <a:cs typeface="+mn-lt"/>
              </a:rPr>
              <a:t> function(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x: i32</a:t>
            </a:r>
            <a:r>
              <a:rPr lang="en-US" dirty="0">
                <a:ea typeface="+mn-lt"/>
                <a:cs typeface="+mn-lt"/>
              </a:rPr>
              <a:t>) { 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println</a:t>
            </a:r>
            <a:r>
              <a:rPr lang="en-US" dirty="0">
                <a:ea typeface="+mn-lt"/>
                <a:cs typeface="+mn-lt"/>
              </a:rPr>
              <a:t>!("Valor de x: {}",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x</a:t>
            </a:r>
            <a:r>
              <a:rPr lang="en-US" dirty="0">
                <a:ea typeface="+mn-lt"/>
                <a:cs typeface="+mn-lt"/>
              </a:rPr>
              <a:t>);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}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fn</a:t>
            </a:r>
            <a:r>
              <a:rPr lang="en-US" dirty="0">
                <a:ea typeface="+mn-lt"/>
                <a:cs typeface="+mn-lt"/>
              </a:rPr>
              <a:t> main() { 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function</a:t>
            </a:r>
            <a:r>
              <a:rPr lang="en-US" dirty="0">
                <a:ea typeface="+mn-lt"/>
                <a:cs typeface="+mn-lt"/>
              </a:rPr>
              <a:t>(5);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98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46B0D-A80E-404E-8B09-248438B0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8321040" cy="1952716"/>
          </a:xfrm>
        </p:spPr>
        <p:txBody>
          <a:bodyPr anchor="ctr">
            <a:normAutofit/>
          </a:bodyPr>
          <a:lstStyle/>
          <a:p>
            <a:r>
              <a:rPr lang="en-US" dirty="0"/>
              <a:t>Arrays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36674"/>
            <a:ext cx="83652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C07D-8C89-4199-AA80-C45320841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5" y="3161680"/>
            <a:ext cx="8321167" cy="262040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 let </a:t>
            </a:r>
            <a:r>
              <a:rPr lang="en-US" b="1" dirty="0" err="1">
                <a:solidFill>
                  <a:srgbClr val="FF0000"/>
                </a:solidFill>
                <a:ea typeface="+mn-lt"/>
                <a:cs typeface="+mn-lt"/>
              </a:rPr>
              <a:t>arr</a:t>
            </a:r>
            <a:r>
              <a:rPr lang="en-US" dirty="0">
                <a:ea typeface="+mn-lt"/>
                <a:cs typeface="+mn-lt"/>
              </a:rPr>
              <a:t>:[i32;3] = [0;3]; </a:t>
            </a:r>
            <a:r>
              <a:rPr lang="en-US" dirty="0" err="1">
                <a:ea typeface="+mn-lt"/>
                <a:cs typeface="+mn-lt"/>
              </a:rPr>
              <a:t>Inicializa</a:t>
            </a:r>
            <a:r>
              <a:rPr lang="en-US" dirty="0">
                <a:ea typeface="+mn-lt"/>
                <a:cs typeface="+mn-lt"/>
              </a:rPr>
              <a:t> a array de </a:t>
            </a:r>
            <a:r>
              <a:rPr lang="en-US" dirty="0" err="1">
                <a:ea typeface="+mn-lt"/>
                <a:cs typeface="+mn-lt"/>
              </a:rPr>
              <a:t>tipo</a:t>
            </a:r>
            <a:r>
              <a:rPr lang="en-US" dirty="0">
                <a:ea typeface="+mn-lt"/>
                <a:cs typeface="+mn-lt"/>
              </a:rPr>
              <a:t> i32 de </a:t>
            </a:r>
            <a:r>
              <a:rPr lang="en-US" dirty="0" err="1">
                <a:ea typeface="+mn-lt"/>
                <a:cs typeface="+mn-lt"/>
              </a:rPr>
              <a:t>tamanho</a:t>
            </a:r>
            <a:r>
              <a:rPr lang="en-US" dirty="0">
                <a:ea typeface="+mn-lt"/>
                <a:cs typeface="+mn-lt"/>
              </a:rPr>
              <a:t> 3.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</a:t>
            </a:r>
            <a:r>
              <a:rPr lang="en-US" b="1" dirty="0" err="1">
                <a:ea typeface="+mn-lt"/>
                <a:cs typeface="+mn-lt"/>
              </a:rPr>
              <a:t>arr.len</a:t>
            </a:r>
            <a:r>
              <a:rPr lang="en-US" b="1" dirty="0">
                <a:ea typeface="+mn-lt"/>
                <a:cs typeface="+mn-lt"/>
              </a:rPr>
              <a:t>() -&gt; </a:t>
            </a:r>
            <a:r>
              <a:rPr lang="en-US" b="1" dirty="0" err="1">
                <a:ea typeface="+mn-lt"/>
                <a:cs typeface="+mn-lt"/>
              </a:rPr>
              <a:t>usamos</a:t>
            </a:r>
            <a:r>
              <a:rPr lang="en-US" b="1" dirty="0">
                <a:ea typeface="+mn-lt"/>
                <a:cs typeface="+mn-lt"/>
              </a:rPr>
              <a:t> para </a:t>
            </a:r>
            <a:r>
              <a:rPr lang="en-US" b="1" dirty="0" err="1">
                <a:ea typeface="+mn-lt"/>
                <a:cs typeface="+mn-lt"/>
              </a:rPr>
              <a:t>pegar</a:t>
            </a:r>
            <a:r>
              <a:rPr lang="en-US" b="1" dirty="0">
                <a:ea typeface="+mn-lt"/>
                <a:cs typeface="+mn-lt"/>
              </a:rPr>
              <a:t> o </a:t>
            </a:r>
            <a:r>
              <a:rPr lang="en-US" b="1" dirty="0" err="1">
                <a:ea typeface="+mn-lt"/>
                <a:cs typeface="+mn-lt"/>
              </a:rPr>
              <a:t>tamanho</a:t>
            </a:r>
            <a:r>
              <a:rPr lang="en-US" b="1" dirty="0">
                <a:ea typeface="+mn-lt"/>
                <a:cs typeface="+mn-lt"/>
              </a:rPr>
              <a:t> da array.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3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0D97E-7FDC-457C-B321-7B984A31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err="1"/>
              <a:t>Sobre</a:t>
            </a:r>
            <a:r>
              <a:rPr lang="en-US"/>
              <a:t> a linguagem </a:t>
            </a:r>
          </a:p>
        </p:txBody>
      </p:sp>
      <p:cxnSp>
        <p:nvCxnSpPr>
          <p:cNvPr id="24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E7902-D0B4-4CB7-BB08-0AC3F516A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Criada pela Mozilla</a:t>
            </a:r>
          </a:p>
          <a:p>
            <a:r>
              <a:rPr lang="en-US" dirty="0" err="1"/>
              <a:t>Extremamente</a:t>
            </a:r>
            <a:r>
              <a:rPr lang="en-US" dirty="0"/>
              <a:t> </a:t>
            </a:r>
            <a:r>
              <a:rPr lang="en-US" dirty="0" err="1"/>
              <a:t>segura</a:t>
            </a:r>
            <a:r>
              <a:rPr lang="en-US" dirty="0"/>
              <a:t> e </a:t>
            </a:r>
            <a:r>
              <a:rPr lang="en-US" dirty="0" err="1"/>
              <a:t>rápida</a:t>
            </a:r>
            <a:endParaRPr lang="en-US" dirty="0"/>
          </a:p>
          <a:p>
            <a:r>
              <a:rPr lang="en-US" dirty="0" err="1"/>
              <a:t>Diversos</a:t>
            </a:r>
            <a:r>
              <a:rPr lang="en-US" dirty="0"/>
              <a:t> frameworks</a:t>
            </a:r>
          </a:p>
          <a:p>
            <a:r>
              <a:rPr lang="en-US" dirty="0"/>
              <a:t>Boa para </a:t>
            </a: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jogos</a:t>
            </a:r>
            <a:r>
              <a:rPr lang="en-US" dirty="0"/>
              <a:t>,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operacionais</a:t>
            </a:r>
            <a:r>
              <a:rPr lang="en-US" dirty="0"/>
              <a:t>, web development, entre outros.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18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15270-31F9-410C-B4BB-9E89A519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 err="1"/>
              <a:t>Exercícios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FA329-EFBF-426D-93A1-37C3F2B85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1- </a:t>
            </a:r>
            <a:r>
              <a:rPr lang="en-US" dirty="0" err="1"/>
              <a:t>Crie</a:t>
            </a:r>
            <a:r>
              <a:rPr lang="en-US" dirty="0"/>
              <a:t> um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a </a:t>
            </a:r>
            <a:r>
              <a:rPr lang="en-US" dirty="0" err="1"/>
              <a:t>estrutura</a:t>
            </a:r>
            <a:r>
              <a:rPr lang="en-US" dirty="0"/>
              <a:t> de </a:t>
            </a:r>
            <a:r>
              <a:rPr lang="en-US" dirty="0" err="1"/>
              <a:t>repetição</a:t>
            </a:r>
            <a:r>
              <a:rPr lang="en-US" dirty="0"/>
              <a:t> de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escolha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o </a:t>
            </a:r>
            <a:r>
              <a:rPr lang="en-US" dirty="0" err="1"/>
              <a:t>usuário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entrar</a:t>
            </a:r>
            <a:r>
              <a:rPr lang="en-US" dirty="0"/>
              <a:t> com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numeros</a:t>
            </a:r>
            <a:r>
              <a:rPr lang="en-US" dirty="0"/>
              <a:t>, e </a:t>
            </a:r>
            <a:r>
              <a:rPr lang="en-US" dirty="0" err="1"/>
              <a:t>então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 entre </a:t>
            </a:r>
            <a:r>
              <a:rPr lang="en-US" dirty="0" err="1"/>
              <a:t>multiplicar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somar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. </a:t>
            </a:r>
          </a:p>
          <a:p>
            <a:pPr marL="0" indent="0">
              <a:buNone/>
            </a:pPr>
            <a:r>
              <a:rPr lang="en-US" dirty="0"/>
              <a:t>2- </a:t>
            </a: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que </a:t>
            </a:r>
            <a:r>
              <a:rPr lang="en-US" dirty="0" err="1"/>
              <a:t>preencha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array de 10 </a:t>
            </a:r>
            <a:r>
              <a:rPr lang="en-US" dirty="0" err="1"/>
              <a:t>números</a:t>
            </a:r>
            <a:r>
              <a:rPr lang="en-US" dirty="0"/>
              <a:t> com o valor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entrar</a:t>
            </a:r>
            <a:r>
              <a:rPr lang="en-US" dirty="0"/>
              <a:t> 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multiplicados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do index </a:t>
            </a:r>
            <a:r>
              <a:rPr lang="en-US" dirty="0" err="1"/>
              <a:t>atual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array.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 =</a:t>
            </a:r>
          </a:p>
          <a:p>
            <a:pPr marL="0" indent="0">
              <a:buNone/>
            </a:pPr>
            <a:r>
              <a:rPr lang="en-US" dirty="0"/>
              <a:t>array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 =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* 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valordafunção</a:t>
            </a:r>
            <a:endParaRPr lang="en-US" dirty="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4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CFCDB-BBD4-4334-8602-4BF47D17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 err="1"/>
              <a:t>Empresas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Rust</a:t>
            </a:r>
          </a:p>
        </p:txBody>
      </p:sp>
      <p:cxnSp>
        <p:nvCxnSpPr>
          <p:cNvPr id="23" name="Straight Connector 1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8D124AF-0B0E-4C9A-96C3-A2AACECF4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Dropbox – </a:t>
            </a:r>
            <a:r>
              <a:rPr lang="en-US" dirty="0" err="1"/>
              <a:t>Usado</a:t>
            </a:r>
            <a:r>
              <a:rPr lang="en-US" dirty="0"/>
              <a:t> no </a:t>
            </a:r>
            <a:r>
              <a:rPr lang="en-US" dirty="0" err="1"/>
              <a:t>sincronizamento</a:t>
            </a:r>
            <a:r>
              <a:rPr lang="en-US" dirty="0"/>
              <a:t> de </a:t>
            </a:r>
            <a:r>
              <a:rPr lang="en-US" dirty="0" err="1"/>
              <a:t>arquivos</a:t>
            </a:r>
            <a:endParaRPr lang="en-US"/>
          </a:p>
          <a:p>
            <a:r>
              <a:rPr lang="en-US" dirty="0"/>
              <a:t>Figma –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multiplayer</a:t>
            </a:r>
          </a:p>
          <a:p>
            <a:r>
              <a:rPr lang="en-US" dirty="0"/>
              <a:t>Discord – Server e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escritos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Rust</a:t>
            </a:r>
          </a:p>
          <a:p>
            <a:r>
              <a:rPr lang="en-US" dirty="0"/>
              <a:t>Amazon – Web Services </a:t>
            </a:r>
            <a:r>
              <a:rPr lang="en-US" dirty="0" err="1"/>
              <a:t>usa</a:t>
            </a:r>
            <a:r>
              <a:rPr lang="en-US" dirty="0"/>
              <a:t> Rust</a:t>
            </a:r>
          </a:p>
          <a:p>
            <a:r>
              <a:rPr lang="en-US" dirty="0"/>
              <a:t>NMP - </a:t>
            </a:r>
            <a:r>
              <a:rPr lang="en-US" dirty="0" err="1"/>
              <a:t>Começou</a:t>
            </a:r>
            <a:r>
              <a:rPr lang="en-US" dirty="0"/>
              <a:t> a usar Rust </a:t>
            </a:r>
            <a:r>
              <a:rPr lang="en-US" dirty="0" err="1"/>
              <a:t>recentemente</a:t>
            </a:r>
          </a:p>
          <a:p>
            <a:endParaRPr lang="en-US" dirty="0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4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5A44C-0F7B-457A-845E-04B04D7B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Características</a:t>
            </a:r>
            <a:r>
              <a:rPr lang="en-US" dirty="0">
                <a:solidFill>
                  <a:schemeClr val="bg1"/>
                </a:solidFill>
              </a:rPr>
              <a:t> da </a:t>
            </a:r>
            <a:r>
              <a:rPr lang="en-US" dirty="0" err="1">
                <a:solidFill>
                  <a:schemeClr val="bg1"/>
                </a:solidFill>
              </a:rPr>
              <a:t>Linguagem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2F67-3383-4C94-B61B-9E53E851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Não</a:t>
            </a:r>
            <a:r>
              <a:rPr lang="en-US"/>
              <a:t> possui um Garbage Collector</a:t>
            </a:r>
          </a:p>
          <a:p>
            <a:r>
              <a:rPr lang="en-US" dirty="0">
                <a:ea typeface="+mn-lt"/>
                <a:cs typeface="+mn-lt"/>
              </a:rPr>
              <a:t>Case sensitive (</a:t>
            </a:r>
            <a:r>
              <a:rPr lang="en-US" dirty="0" err="1">
                <a:ea typeface="+mn-lt"/>
                <a:cs typeface="+mn-lt"/>
              </a:rPr>
              <a:t>maiúsculas≠minúsculas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dirty="0" err="1"/>
              <a:t>Tipagem</a:t>
            </a:r>
            <a:r>
              <a:rPr lang="en-US"/>
              <a:t> estática</a:t>
            </a:r>
            <a:endParaRPr lang="en-US" dirty="0"/>
          </a:p>
          <a:p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/>
              <a:t>ponteiros</a:t>
            </a:r>
          </a:p>
          <a:p>
            <a:r>
              <a:rPr lang="en-US" dirty="0" err="1"/>
              <a:t>Compilador</a:t>
            </a:r>
            <a:r>
              <a:rPr lang="en-US" dirty="0"/>
              <a:t> </a:t>
            </a:r>
            <a:r>
              <a:rPr lang="en-US" dirty="0" err="1"/>
              <a:t>extremamente</a:t>
            </a:r>
            <a:r>
              <a:rPr lang="en-US" dirty="0"/>
              <a:t> </a:t>
            </a:r>
            <a:r>
              <a:rPr lang="en-US" dirty="0" err="1"/>
              <a:t>inteligente</a:t>
            </a:r>
            <a:r>
              <a:rPr lang="en-US"/>
              <a:t> e documentação ampla</a:t>
            </a:r>
            <a:endParaRPr lang="en-US" dirty="0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5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6482C-4AF6-4BC4-BA39-8A1B333E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8321040" cy="1952716"/>
          </a:xfrm>
        </p:spPr>
        <p:txBody>
          <a:bodyPr anchor="ctr">
            <a:normAutofit/>
          </a:bodyPr>
          <a:lstStyle/>
          <a:p>
            <a:r>
              <a:rPr lang="en-US" dirty="0" err="1"/>
              <a:t>Declaração</a:t>
            </a:r>
            <a:r>
              <a:rPr lang="en-US" dirty="0"/>
              <a:t> de </a:t>
            </a:r>
            <a:r>
              <a:rPr lang="en-US" dirty="0" err="1"/>
              <a:t>variáveis</a:t>
            </a:r>
          </a:p>
        </p:txBody>
      </p:sp>
      <p:cxnSp>
        <p:nvCxnSpPr>
          <p:cNvPr id="57" name="Straight Connector 9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36674"/>
            <a:ext cx="83652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01FBE750-61C2-4553-B584-BB6E627F5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054" y="3161680"/>
            <a:ext cx="8919880" cy="34477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Usamos</a:t>
            </a:r>
            <a:r>
              <a:rPr lang="en-US" dirty="0"/>
              <a:t> </a:t>
            </a:r>
            <a:r>
              <a:rPr lang="en-US" b="1" dirty="0"/>
              <a:t>let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nomedavaríavel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para </a:t>
            </a:r>
            <a:r>
              <a:rPr lang="en-US" dirty="0" err="1">
                <a:solidFill>
                  <a:schemeClr val="tx1"/>
                </a:solidFill>
              </a:rPr>
              <a:t>declaramos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varíavel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    let x = 2.0; 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E803AF-F1F2-4CF2-B18E-954124E8DFD1}"/>
              </a:ext>
            </a:extLst>
          </p:cNvPr>
          <p:cNvSpPr txBox="1">
            <a:spLocks/>
          </p:cNvSpPr>
          <p:nvPr/>
        </p:nvSpPr>
        <p:spPr>
          <a:xfrm>
            <a:off x="758825" y="4467966"/>
            <a:ext cx="8919880" cy="34477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Podemos </a:t>
            </a:r>
            <a:r>
              <a:rPr lang="en-US" dirty="0" err="1">
                <a:solidFill>
                  <a:schemeClr val="tx1"/>
                </a:solidFill>
              </a:rPr>
              <a:t>também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declarar</a:t>
            </a:r>
            <a:r>
              <a:rPr lang="en-US" dirty="0">
                <a:solidFill>
                  <a:schemeClr val="tx1"/>
                </a:solidFill>
              </a:rPr>
              <a:t> um </a:t>
            </a:r>
            <a:r>
              <a:rPr lang="en-US" dirty="0" err="1">
                <a:solidFill>
                  <a:schemeClr val="tx1"/>
                </a:solidFill>
              </a:rPr>
              <a:t>tipo</a:t>
            </a:r>
            <a:r>
              <a:rPr lang="en-US" dirty="0">
                <a:solidFill>
                  <a:schemeClr val="tx1"/>
                </a:solidFill>
              </a:rPr>
              <a:t> para a </a:t>
            </a:r>
            <a:r>
              <a:rPr lang="en-US" dirty="0" err="1">
                <a:solidFill>
                  <a:schemeClr val="tx1"/>
                </a:solidFill>
              </a:rPr>
              <a:t>variável</a:t>
            </a:r>
            <a:r>
              <a:rPr lang="en-US" dirty="0">
                <a:solidFill>
                  <a:schemeClr val="tx1"/>
                </a:solidFill>
              </a:rPr>
              <a:t> antes de </a:t>
            </a:r>
            <a:r>
              <a:rPr lang="en-US" dirty="0" err="1">
                <a:solidFill>
                  <a:schemeClr val="tx1"/>
                </a:solidFill>
              </a:rPr>
              <a:t>declará</a:t>
            </a:r>
            <a:r>
              <a:rPr lang="en-US" dirty="0">
                <a:solidFill>
                  <a:schemeClr val="tx1"/>
                </a:solidFill>
              </a:rPr>
              <a:t>-la: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Exemplo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    let y: bool = false; 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2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DB1EC-9124-498F-84AF-71C46242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numéricos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2A894233-EA41-4DA7-BE57-21EC5DB07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316" y="2893895"/>
            <a:ext cx="5855277" cy="3361747"/>
          </a:xfrm>
        </p:spPr>
      </p:pic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4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17B9B-EBD2-429C-A5BA-BC97E7E0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Bibliotecas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B9874-D71B-4AA3-B280-7691E7B1B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Para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bibliotecas</a:t>
            </a:r>
            <a:r>
              <a:rPr lang="en-US" dirty="0"/>
              <a:t>, </a:t>
            </a:r>
            <a:r>
              <a:rPr lang="en-US" dirty="0" err="1"/>
              <a:t>usamos</a:t>
            </a:r>
            <a:r>
              <a:rPr lang="en-US" dirty="0"/>
              <a:t> o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</a:t>
            </a:r>
            <a:r>
              <a:rPr lang="en-US" b="1" dirty="0" err="1">
                <a:solidFill>
                  <a:srgbClr val="FF0000"/>
                </a:solidFill>
              </a:rPr>
              <a:t>sua:biblioteca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 use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std:io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84BE1-0C66-4B10-91EC-820CC39B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Varíaveis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mutáveis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1240E-23A1-4AE3-9D39-B05E47E5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pretende</a:t>
            </a:r>
            <a:r>
              <a:rPr lang="en-US" dirty="0"/>
              <a:t> mudar o valor de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varíavel</a:t>
            </a:r>
            <a:r>
              <a:rPr lang="en-US" dirty="0"/>
              <a:t>, </a:t>
            </a:r>
            <a:r>
              <a:rPr lang="en-US" dirty="0" err="1"/>
              <a:t>inclui</a:t>
            </a:r>
            <a:r>
              <a:rPr lang="en-US" dirty="0"/>
              <a:t>-se "mut"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declaração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     let mut x = 3;</a:t>
            </a:r>
          </a:p>
          <a:p>
            <a:pPr marL="0" indent="0">
              <a:buNone/>
            </a:pPr>
            <a:r>
              <a:rPr lang="en-US" dirty="0"/>
              <a:t>      x = 4; 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AE833-86CB-48EF-AF36-D11A1703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6" y="1063256"/>
            <a:ext cx="10355403" cy="1540106"/>
          </a:xfrm>
        </p:spPr>
        <p:txBody>
          <a:bodyPr>
            <a:normAutofit/>
          </a:bodyPr>
          <a:lstStyle/>
          <a:p>
            <a:r>
              <a:rPr lang="en-US" dirty="0"/>
              <a:t>Print 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BEBD4-D53F-40A4-8044-90E998B5D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6" y="2933390"/>
            <a:ext cx="7055280" cy="28613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Printamos</a:t>
            </a:r>
            <a:r>
              <a:rPr lang="en-US" dirty="0"/>
              <a:t> algo com o </a:t>
            </a:r>
            <a:r>
              <a:rPr lang="en-US" dirty="0" err="1"/>
              <a:t>comando</a:t>
            </a:r>
            <a:r>
              <a:rPr lang="en-US" dirty="0"/>
              <a:t> 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println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!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(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coisaaserprintada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Exemplo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println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! </a:t>
            </a:r>
            <a:r>
              <a:rPr lang="en-US" dirty="0">
                <a:ea typeface="+mn-lt"/>
                <a:cs typeface="+mn-lt"/>
              </a:rPr>
              <a:t>("Valor de x: 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{}</a:t>
            </a:r>
            <a:r>
              <a:rPr lang="en-US" dirty="0">
                <a:ea typeface="+mn-lt"/>
                <a:cs typeface="+mn-lt"/>
              </a:rPr>
              <a:t>", x);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A47DDD-67EC-48DC-8C69-E217BC68CAEF}"/>
              </a:ext>
            </a:extLst>
          </p:cNvPr>
          <p:cNvSpPr txBox="1">
            <a:spLocks/>
          </p:cNvSpPr>
          <p:nvPr/>
        </p:nvSpPr>
        <p:spPr>
          <a:xfrm>
            <a:off x="970525" y="4620676"/>
            <a:ext cx="7055280" cy="28613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 É </a:t>
            </a:r>
            <a:r>
              <a:rPr lang="en-US" dirty="0" err="1">
                <a:solidFill>
                  <a:srgbClr val="00B050"/>
                </a:solidFill>
              </a:rPr>
              <a:t>necessário</a:t>
            </a:r>
            <a:r>
              <a:rPr lang="en-US" dirty="0">
                <a:solidFill>
                  <a:srgbClr val="00B050"/>
                </a:solidFill>
              </a:rPr>
              <a:t> o </a:t>
            </a:r>
            <a:r>
              <a:rPr lang="en-US" dirty="0" err="1">
                <a:solidFill>
                  <a:srgbClr val="00B050"/>
                </a:solidFill>
              </a:rPr>
              <a:t>uso</a:t>
            </a:r>
            <a:r>
              <a:rPr lang="en-US" dirty="0">
                <a:solidFill>
                  <a:srgbClr val="00B050"/>
                </a:solidFill>
              </a:rPr>
              <a:t> de 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{} </a:t>
            </a:r>
            <a:r>
              <a:rPr lang="en-US" dirty="0" err="1">
                <a:solidFill>
                  <a:srgbClr val="00B050"/>
                </a:solidFill>
                <a:ea typeface="+mn-lt"/>
                <a:cs typeface="+mn-lt"/>
              </a:rPr>
              <a:t>ao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 se usar </a:t>
            </a:r>
            <a:r>
              <a:rPr lang="en-US" dirty="0" err="1">
                <a:solidFill>
                  <a:srgbClr val="00B050"/>
                </a:solidFill>
                <a:ea typeface="+mn-lt"/>
                <a:cs typeface="+mn-lt"/>
              </a:rPr>
              <a:t>uma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B050"/>
                </a:solidFill>
                <a:ea typeface="+mn-lt"/>
                <a:cs typeface="+mn-lt"/>
              </a:rPr>
              <a:t>variável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 no print.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5468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8766416B661B64D95ACEB6088F4B3A2" ma:contentTypeVersion="2" ma:contentTypeDescription="Crie um novo documento." ma:contentTypeScope="" ma:versionID="3dd4d57b8f703d80a370c076b71bd65f">
  <xsd:schema xmlns:xsd="http://www.w3.org/2001/XMLSchema" xmlns:xs="http://www.w3.org/2001/XMLSchema" xmlns:p="http://schemas.microsoft.com/office/2006/metadata/properties" xmlns:ns2="5c09ccc7-d5f4-41b3-9c7a-df8d030cf18e" targetNamespace="http://schemas.microsoft.com/office/2006/metadata/properties" ma:root="true" ma:fieldsID="7c0ba9a10ee06ce4284b3fa4a4acf61b" ns2:_="">
    <xsd:import namespace="5c09ccc7-d5f4-41b3-9c7a-df8d030cf1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9ccc7-d5f4-41b3-9c7a-df8d030cf1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F80300-2922-4107-8068-EFC971D95CBE}"/>
</file>

<file path=customXml/itemProps2.xml><?xml version="1.0" encoding="utf-8"?>
<ds:datastoreItem xmlns:ds="http://schemas.openxmlformats.org/officeDocument/2006/customXml" ds:itemID="{1C2A5556-E667-49C2-B998-DBEDAC1F9F14}"/>
</file>

<file path=customXml/itemProps3.xml><?xml version="1.0" encoding="utf-8"?>
<ds:datastoreItem xmlns:ds="http://schemas.openxmlformats.org/officeDocument/2006/customXml" ds:itemID="{C725362D-F14D-4EBF-9D59-A7D566779A6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HeadlinesVTI</vt:lpstr>
      <vt:lpstr>Paradigma Imperativo  RUST</vt:lpstr>
      <vt:lpstr>Sobre a linguagem </vt:lpstr>
      <vt:lpstr>Empresas usando Rust</vt:lpstr>
      <vt:lpstr>Características da Linguagem</vt:lpstr>
      <vt:lpstr>Declaração de variáveis</vt:lpstr>
      <vt:lpstr>Tipos numéricos</vt:lpstr>
      <vt:lpstr>Bibliotecas</vt:lpstr>
      <vt:lpstr>Varíaveis mutáveis</vt:lpstr>
      <vt:lpstr>Print </vt:lpstr>
      <vt:lpstr>Read</vt:lpstr>
      <vt:lpstr>Casting</vt:lpstr>
      <vt:lpstr>Concatenamento</vt:lpstr>
      <vt:lpstr>If e Else</vt:lpstr>
      <vt:lpstr>Estruturas De Repetição</vt:lpstr>
      <vt:lpstr>While</vt:lpstr>
      <vt:lpstr>For</vt:lpstr>
      <vt:lpstr>Loop</vt:lpstr>
      <vt:lpstr>Funções</vt:lpstr>
      <vt:lpstr>Arrays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420</cp:revision>
  <dcterms:created xsi:type="dcterms:W3CDTF">2022-03-06T22:49:51Z</dcterms:created>
  <dcterms:modified xsi:type="dcterms:W3CDTF">2022-03-07T19:48:47Z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0x01010088766416B661B64D95ACEB6088F4B3A2</vt:lpwstr>
  </property>
</Properties>
</file>