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C144DC-4E96-DB3E-65DC-8CB27E361679}" v="1928" dt="2022-04-04T20:14:01.901"/>
    <p1510:client id="{559BAB1D-42BE-FFA2-9053-E9A11DA8B06D}" v="193" dt="2022-04-04T17:39:13.881"/>
    <p1510:client id="{85AE3BD7-9812-4525-BA62-4BA7B8133EB9}" v="353" dt="2022-04-04T08:37:46.0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28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Monday, April 4,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57645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Monday, April 4,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205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Monday, April 4,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954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Monday, April 4,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288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Monday, April 4,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158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Monday, April 4,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531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Monday, April 4, 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650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Monday, April 4, 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06568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Monday, April 4, 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532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Monday, April 4,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123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Monday, April 4,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657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Monday, April 4,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6964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3" r:id="rId1"/>
    <p:sldLayoutId id="2147483682" r:id="rId2"/>
    <p:sldLayoutId id="2147483681" r:id="rId3"/>
    <p:sldLayoutId id="2147483680" r:id="rId4"/>
    <p:sldLayoutId id="2147483679" r:id="rId5"/>
    <p:sldLayoutId id="2147483678" r:id="rId6"/>
    <p:sldLayoutId id="2147483677" r:id="rId7"/>
    <p:sldLayoutId id="2147483676" r:id="rId8"/>
    <p:sldLayoutId id="2147483675" r:id="rId9"/>
    <p:sldLayoutId id="2147483674" r:id="rId10"/>
    <p:sldLayoutId id="2147483673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8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0864" y="1051551"/>
            <a:ext cx="3565524" cy="2384898"/>
          </a:xfrm>
        </p:spPr>
        <p:txBody>
          <a:bodyPr anchor="b">
            <a:normAutofit/>
          </a:bodyPr>
          <a:lstStyle/>
          <a:p>
            <a:r>
              <a:rPr lang="en-US" sz="4800" dirty="0">
                <a:cs typeface="Calibri Light"/>
              </a:rPr>
              <a:t>Scala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0863" y="3569008"/>
            <a:ext cx="3565525" cy="1731656"/>
          </a:xfrm>
        </p:spPr>
        <p:txBody>
          <a:bodyPr vert="horz" wrap="square" lIns="0" tIns="0" rIns="0" bIns="0" rtlCol="0" anchor="t">
            <a:normAutofit/>
          </a:bodyPr>
          <a:lstStyle/>
          <a:p>
            <a:r>
              <a:rPr lang="en-US" sz="2000" dirty="0" err="1">
                <a:solidFill>
                  <a:schemeClr val="tx1">
                    <a:alpha val="60000"/>
                  </a:schemeClr>
                </a:solidFill>
                <a:ea typeface="Source Sans Pro"/>
              </a:rPr>
              <a:t>Paradigma</a:t>
            </a:r>
            <a:r>
              <a:rPr lang="en-US" sz="2000" dirty="0">
                <a:solidFill>
                  <a:schemeClr val="tx1">
                    <a:alpha val="60000"/>
                  </a:schemeClr>
                </a:solidFill>
                <a:ea typeface="Source Sans Pro"/>
              </a:rPr>
              <a:t> </a:t>
            </a:r>
            <a:r>
              <a:rPr lang="en-US" sz="2000" dirty="0" err="1">
                <a:solidFill>
                  <a:schemeClr val="tx1">
                    <a:alpha val="60000"/>
                  </a:schemeClr>
                </a:solidFill>
                <a:ea typeface="Source Sans Pro"/>
              </a:rPr>
              <a:t>orientado</a:t>
            </a:r>
            <a:r>
              <a:rPr lang="en-US" sz="2000" dirty="0">
                <a:solidFill>
                  <a:schemeClr val="tx1">
                    <a:alpha val="60000"/>
                  </a:schemeClr>
                </a:solidFill>
                <a:ea typeface="Source Sans Pro"/>
              </a:rPr>
              <a:t> a </a:t>
            </a:r>
            <a:r>
              <a:rPr lang="en-US" sz="2000" dirty="0" err="1">
                <a:solidFill>
                  <a:schemeClr val="tx1">
                    <a:alpha val="60000"/>
                  </a:schemeClr>
                </a:solidFill>
                <a:ea typeface="Source Sans Pro"/>
              </a:rPr>
              <a:t>objetos</a:t>
            </a:r>
            <a:endParaRPr lang="en-US" dirty="0" err="1">
              <a:solidFill>
                <a:schemeClr val="tx1">
                  <a:alpha val="60000"/>
                </a:schemeClr>
              </a:solidFill>
            </a:endParaRPr>
          </a:p>
        </p:txBody>
      </p:sp>
      <p:grpSp>
        <p:nvGrpSpPr>
          <p:cNvPr id="18" name="Group 10">
            <a:extLst>
              <a:ext uri="{FF2B5EF4-FFF2-40B4-BE49-F238E27FC236}">
                <a16:creationId xmlns:a16="http://schemas.microsoft.com/office/drawing/2014/main" id="{4592A8CB-0B0A-43A5-86F4-712B0C4696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41850" y="444676"/>
            <a:ext cx="667802" cy="631474"/>
            <a:chOff x="10478914" y="1506691"/>
            <a:chExt cx="667802" cy="631474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C63B2AC-3D19-416D-A37F-2DDA8A365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Oval 12">
              <a:extLst>
                <a:ext uri="{FF2B5EF4-FFF2-40B4-BE49-F238E27FC236}">
                  <a16:creationId xmlns:a16="http://schemas.microsoft.com/office/drawing/2014/main" id="{8A474391-1271-45F9-A39C-8641371ABC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20" name="Picture 3">
            <a:extLst>
              <a:ext uri="{FF2B5EF4-FFF2-40B4-BE49-F238E27FC236}">
                <a16:creationId xmlns:a16="http://schemas.microsoft.com/office/drawing/2014/main" id="{8C17B4DE-887D-14A0-2110-EF3F3C38B6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929"/>
          <a:stretch/>
        </p:blipFill>
        <p:spPr>
          <a:xfrm>
            <a:off x="4743450" y="10"/>
            <a:ext cx="7448551" cy="6857990"/>
          </a:xfrm>
          <a:custGeom>
            <a:avLst/>
            <a:gdLst/>
            <a:ahLst/>
            <a:cxnLst/>
            <a:rect l="l" t="t" r="r" b="b"/>
            <a:pathLst>
              <a:path w="7448551" h="6858000">
                <a:moveTo>
                  <a:pt x="0" y="0"/>
                </a:moveTo>
                <a:lnTo>
                  <a:pt x="7448551" y="0"/>
                </a:lnTo>
                <a:lnTo>
                  <a:pt x="7448551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41AC6C06-99FE-4BA1-BC82-8406A424CD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AEC842D-C905-4DEA-B1C3-CA51995C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21219" y="5433223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4BBD8-E952-647D-03A4-6ECE1B5DA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FB3BA-4881-DE43-69C3-5E98EA2393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wrap="square" lIns="0" tIns="0" rIns="0" bIns="0" rtlCol="0" anchor="t">
            <a:normAutofit fontScale="92500" lnSpcReduction="20000"/>
          </a:bodyPr>
          <a:lstStyle/>
          <a:p>
            <a:pPr marL="0" indent="0">
              <a:buNone/>
            </a:pPr>
            <a:r>
              <a:rPr lang="en-US" sz="4800" dirty="0" err="1">
                <a:solidFill>
                  <a:srgbClr val="FFFFFF">
                    <a:alpha val="60000"/>
                  </a:srgbClr>
                </a:solidFill>
                <a:ea typeface="+mn-lt"/>
                <a:cs typeface="+mn-lt"/>
              </a:rPr>
              <a:t>Usamos</a:t>
            </a:r>
            <a:r>
              <a:rPr lang="en-US" sz="4800" dirty="0">
                <a:solidFill>
                  <a:srgbClr val="FFFFFF">
                    <a:alpha val="60000"/>
                  </a:srgbClr>
                </a:solidFill>
                <a:ea typeface="+mn-lt"/>
                <a:cs typeface="+mn-lt"/>
              </a:rPr>
              <a:t> </a:t>
            </a:r>
            <a:r>
              <a:rPr lang="en-US" sz="4800" b="1" dirty="0">
                <a:solidFill>
                  <a:srgbClr val="FFFFFF">
                    <a:alpha val="60000"/>
                  </a:srgbClr>
                </a:solidFill>
                <a:ea typeface="+mn-lt"/>
                <a:cs typeface="+mn-lt"/>
              </a:rPr>
              <a:t>&lt;-</a:t>
            </a:r>
            <a:r>
              <a:rPr lang="en-US" sz="4800" dirty="0">
                <a:solidFill>
                  <a:srgbClr val="FFFFFF">
                    <a:alpha val="60000"/>
                  </a:srgbClr>
                </a:solidFill>
                <a:ea typeface="+mn-lt"/>
                <a:cs typeface="+mn-lt"/>
              </a:rPr>
              <a:t> para </a:t>
            </a:r>
            <a:r>
              <a:rPr lang="en-US" sz="4800" dirty="0" err="1">
                <a:solidFill>
                  <a:srgbClr val="FFFFFF">
                    <a:alpha val="60000"/>
                  </a:srgbClr>
                </a:solidFill>
                <a:ea typeface="+mn-lt"/>
                <a:cs typeface="+mn-lt"/>
              </a:rPr>
              <a:t>definir</a:t>
            </a:r>
            <a:r>
              <a:rPr lang="en-US" sz="4800" dirty="0">
                <a:solidFill>
                  <a:srgbClr val="FFFFFF">
                    <a:alpha val="60000"/>
                  </a:srgbClr>
                </a:solidFill>
                <a:ea typeface="+mn-lt"/>
                <a:cs typeface="+mn-lt"/>
              </a:rPr>
              <a:t> o </a:t>
            </a:r>
            <a:r>
              <a:rPr lang="en-US" sz="4800" dirty="0" err="1">
                <a:solidFill>
                  <a:srgbClr val="FFFFFF">
                    <a:alpha val="60000"/>
                  </a:srgbClr>
                </a:solidFill>
                <a:ea typeface="+mn-lt"/>
                <a:cs typeface="+mn-lt"/>
              </a:rPr>
              <a:t>intervalo</a:t>
            </a:r>
            <a:r>
              <a:rPr lang="en-US" sz="4800" dirty="0">
                <a:solidFill>
                  <a:srgbClr val="FFFFFF">
                    <a:alpha val="60000"/>
                  </a:srgbClr>
                </a:solidFill>
                <a:ea typeface="+mn-lt"/>
                <a:cs typeface="+mn-lt"/>
              </a:rPr>
              <a:t> e </a:t>
            </a:r>
            <a:r>
              <a:rPr lang="en-US" sz="4800" b="1" dirty="0">
                <a:solidFill>
                  <a:srgbClr val="FFFFFF">
                    <a:alpha val="60000"/>
                  </a:srgbClr>
                </a:solidFill>
                <a:ea typeface="+mn-lt"/>
                <a:cs typeface="+mn-lt"/>
              </a:rPr>
              <a:t>by</a:t>
            </a:r>
            <a:r>
              <a:rPr lang="en-US" sz="4800" dirty="0">
                <a:solidFill>
                  <a:srgbClr val="FFFFFF">
                    <a:alpha val="60000"/>
                  </a:srgbClr>
                </a:solidFill>
                <a:ea typeface="+mn-lt"/>
                <a:cs typeface="+mn-lt"/>
              </a:rPr>
              <a:t> para </a:t>
            </a:r>
            <a:r>
              <a:rPr lang="en-US" sz="4800" dirty="0" err="1">
                <a:solidFill>
                  <a:srgbClr val="FFFFFF">
                    <a:alpha val="60000"/>
                  </a:srgbClr>
                </a:solidFill>
                <a:ea typeface="+mn-lt"/>
                <a:cs typeface="+mn-lt"/>
              </a:rPr>
              <a:t>definir</a:t>
            </a:r>
            <a:r>
              <a:rPr lang="en-US" sz="4800" dirty="0">
                <a:solidFill>
                  <a:srgbClr val="FFFFFF">
                    <a:alpha val="60000"/>
                  </a:srgbClr>
                </a:solidFill>
                <a:ea typeface="+mn-lt"/>
                <a:cs typeface="+mn-lt"/>
              </a:rPr>
              <a:t> o </a:t>
            </a:r>
            <a:r>
              <a:rPr lang="en-US" sz="4800" dirty="0" err="1">
                <a:solidFill>
                  <a:srgbClr val="FFFFFF">
                    <a:alpha val="60000"/>
                  </a:srgbClr>
                </a:solidFill>
                <a:ea typeface="+mn-lt"/>
                <a:cs typeface="+mn-lt"/>
              </a:rPr>
              <a:t>número</a:t>
            </a:r>
            <a:r>
              <a:rPr lang="en-US" sz="4800" dirty="0">
                <a:solidFill>
                  <a:srgbClr val="FFFFFF">
                    <a:alpha val="60000"/>
                  </a:srgbClr>
                </a:solidFill>
                <a:ea typeface="+mn-lt"/>
                <a:cs typeface="+mn-lt"/>
              </a:rPr>
              <a:t> de casas a se </a:t>
            </a:r>
            <a:r>
              <a:rPr lang="en-US" sz="4800" dirty="0" err="1">
                <a:solidFill>
                  <a:srgbClr val="FFFFFF">
                    <a:alpha val="60000"/>
                  </a:srgbClr>
                </a:solidFill>
                <a:ea typeface="+mn-lt"/>
                <a:cs typeface="+mn-lt"/>
              </a:rPr>
              <a:t>pular</a:t>
            </a:r>
            <a:r>
              <a:rPr lang="en-US" sz="4800" dirty="0">
                <a:solidFill>
                  <a:srgbClr val="FFFFFF">
                    <a:alpha val="60000"/>
                  </a:srgbClr>
                </a:solidFill>
                <a:ea typeface="+mn-lt"/>
                <a:cs typeface="+mn-lt"/>
              </a:rPr>
              <a:t>.</a:t>
            </a:r>
            <a:endParaRPr lang="en-US" sz="48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4800" dirty="0">
                <a:ea typeface="+mn-lt"/>
                <a:cs typeface="+mn-lt"/>
              </a:rPr>
              <a:t>for (</a:t>
            </a:r>
            <a:r>
              <a:rPr lang="en-US" sz="4800" dirty="0" err="1">
                <a:ea typeface="+mn-lt"/>
                <a:cs typeface="+mn-lt"/>
              </a:rPr>
              <a:t>i</a:t>
            </a:r>
            <a:r>
              <a:rPr lang="en-US" sz="4800" dirty="0">
                <a:ea typeface="+mn-lt"/>
                <a:cs typeface="+mn-lt"/>
              </a:rPr>
              <a:t> &lt;- 1 to 10 by 2) {</a:t>
            </a:r>
            <a:endParaRPr lang="en-US" sz="4800">
              <a:solidFill>
                <a:srgbClr val="FFFFFF">
                  <a:alpha val="60000"/>
                </a:srgbClr>
              </a:solidFill>
              <a:ea typeface="Source Sans Pro"/>
            </a:endParaRPr>
          </a:p>
          <a:p>
            <a:pPr marL="0" indent="0">
              <a:buNone/>
            </a:pPr>
            <a:r>
              <a:rPr lang="en-US" sz="4800" dirty="0">
                <a:ea typeface="+mn-lt"/>
                <a:cs typeface="+mn-lt"/>
              </a:rPr>
              <a:t>       </a:t>
            </a:r>
            <a:r>
              <a:rPr lang="en-US" sz="4800" dirty="0" err="1">
                <a:ea typeface="+mn-lt"/>
                <a:cs typeface="+mn-lt"/>
              </a:rPr>
              <a:t>println</a:t>
            </a:r>
            <a:r>
              <a:rPr lang="en-US" sz="4800" dirty="0">
                <a:ea typeface="+mn-lt"/>
                <a:cs typeface="+mn-lt"/>
              </a:rPr>
              <a:t>(</a:t>
            </a:r>
            <a:r>
              <a:rPr lang="en-US" sz="4800" dirty="0" err="1">
                <a:ea typeface="+mn-lt"/>
                <a:cs typeface="+mn-lt"/>
              </a:rPr>
              <a:t>i</a:t>
            </a:r>
            <a:r>
              <a:rPr lang="en-US" sz="4800" dirty="0">
                <a:ea typeface="+mn-lt"/>
                <a:cs typeface="+mn-lt"/>
              </a:rPr>
              <a:t>)</a:t>
            </a:r>
            <a:endParaRPr lang="en-US" sz="4800">
              <a:solidFill>
                <a:srgbClr val="FFFFFF">
                  <a:alpha val="60000"/>
                </a:srgbClr>
              </a:solidFill>
              <a:ea typeface="Source Sans Pro"/>
            </a:endParaRPr>
          </a:p>
          <a:p>
            <a:pPr marL="0" indent="0">
              <a:buNone/>
            </a:pPr>
            <a:r>
              <a:rPr lang="en-US" sz="4800" dirty="0">
                <a:ea typeface="+mn-lt"/>
                <a:cs typeface="+mn-lt"/>
              </a:rPr>
              <a:t>  }</a:t>
            </a:r>
            <a:endParaRPr lang="en-US" sz="4800" dirty="0">
              <a:solidFill>
                <a:srgbClr val="FFFFFF">
                  <a:alpha val="60000"/>
                </a:srgbClr>
              </a:solidFill>
              <a:ea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18453173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D7218-1DAF-99E6-5F8F-6B4E9DD0F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Funções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E82C50-99A5-5AE7-39D7-F60AB7380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1386369"/>
            <a:ext cx="11090274" cy="5128485"/>
          </a:xfrm>
        </p:spPr>
        <p:txBody>
          <a:bodyPr vert="horz" wrap="square" lIns="0" tIns="0" rIns="0" bIns="0" rtlCol="0" anchor="t">
            <a:no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Para </a:t>
            </a:r>
            <a:r>
              <a:rPr lang="en-US" sz="1800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criar</a:t>
            </a:r>
            <a:r>
              <a:rPr lang="en-US" sz="1800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n-US" sz="1800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uma</a:t>
            </a:r>
            <a:r>
              <a:rPr lang="en-US" sz="1800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n-US" sz="1800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função</a:t>
            </a:r>
            <a:r>
              <a:rPr lang="en-US" sz="1800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n-US" sz="1800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devemos</a:t>
            </a:r>
            <a:r>
              <a:rPr lang="en-US" sz="1800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n-US" sz="1800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declarar</a:t>
            </a:r>
            <a:r>
              <a:rPr lang="en-US" sz="1800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o </a:t>
            </a:r>
            <a:r>
              <a:rPr lang="en-US" sz="1800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tipo</a:t>
            </a:r>
            <a:r>
              <a:rPr lang="en-US" sz="1800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do </a:t>
            </a:r>
            <a:r>
              <a:rPr lang="en-US" sz="1800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parâmetro</a:t>
            </a:r>
            <a:r>
              <a:rPr lang="en-US" sz="1800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n-US" sz="1800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dentro</a:t>
            </a:r>
            <a:r>
              <a:rPr lang="en-US" sz="1800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dos </a:t>
            </a:r>
            <a:r>
              <a:rPr lang="en-US" sz="1800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parantêses</a:t>
            </a:r>
            <a:r>
              <a:rPr lang="en-US" sz="1800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 e  </a:t>
            </a:r>
            <a:r>
              <a:rPr lang="en-US" sz="1800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devemos</a:t>
            </a:r>
            <a:r>
              <a:rPr lang="en-US" sz="1800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  </a:t>
            </a:r>
            <a:r>
              <a:rPr lang="en-US" sz="1800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setar</a:t>
            </a:r>
            <a:r>
              <a:rPr lang="en-US" sz="1800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o </a:t>
            </a:r>
            <a:r>
              <a:rPr lang="en-US" sz="1800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tipo</a:t>
            </a:r>
            <a:r>
              <a:rPr lang="en-US" sz="1800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do </a:t>
            </a:r>
            <a:r>
              <a:rPr lang="en-US" sz="1800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retorno</a:t>
            </a:r>
            <a:r>
              <a:rPr lang="en-US" sz="1800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da </a:t>
            </a:r>
            <a:r>
              <a:rPr lang="en-US" sz="1800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função</a:t>
            </a:r>
            <a:r>
              <a:rPr lang="en-US" sz="1800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n-US" sz="1800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usando</a:t>
            </a:r>
            <a:r>
              <a:rPr lang="en-US" sz="1800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":". </a:t>
            </a:r>
            <a:r>
              <a:rPr lang="en-US" sz="1800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Também</a:t>
            </a:r>
            <a:r>
              <a:rPr lang="en-US" sz="1800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n-US" sz="1800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devemos</a:t>
            </a:r>
            <a:r>
              <a:rPr lang="en-US" sz="1800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usar "=" no final da </a:t>
            </a:r>
            <a:r>
              <a:rPr lang="en-US" sz="1800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definição</a:t>
            </a:r>
            <a:r>
              <a:rPr lang="en-US" sz="1800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da </a:t>
            </a:r>
            <a:r>
              <a:rPr lang="en-US" sz="1800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função</a:t>
            </a:r>
            <a:r>
              <a:rPr lang="en-US" sz="1800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. Para </a:t>
            </a:r>
            <a:r>
              <a:rPr lang="en-US" sz="1800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fazermos</a:t>
            </a:r>
            <a:r>
              <a:rPr lang="en-US" sz="1800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n-US" sz="1800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uma</a:t>
            </a:r>
            <a:r>
              <a:rPr lang="en-US" sz="1800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f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Exemplo</a:t>
            </a:r>
            <a:r>
              <a:rPr lang="en-US" sz="1800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:</a:t>
            </a:r>
          </a:p>
          <a:p>
            <a:pPr>
              <a:buNone/>
            </a:pPr>
            <a:r>
              <a:rPr lang="en-US" sz="1800" dirty="0">
                <a:ea typeface="+mn-lt"/>
                <a:cs typeface="+mn-lt"/>
              </a:rPr>
              <a:t>    </a:t>
            </a:r>
            <a:r>
              <a:rPr lang="en-US" sz="1800" b="1" dirty="0">
                <a:ea typeface="+mn-lt"/>
                <a:cs typeface="+mn-lt"/>
              </a:rPr>
              <a:t>def</a:t>
            </a:r>
            <a:r>
              <a:rPr lang="en-US" sz="1800" dirty="0">
                <a:ea typeface="+mn-lt"/>
                <a:cs typeface="+mn-lt"/>
              </a:rPr>
              <a:t> sum(</a:t>
            </a:r>
            <a:r>
              <a:rPr lang="en-US" sz="1800" dirty="0" err="1">
                <a:ea typeface="+mn-lt"/>
                <a:cs typeface="+mn-lt"/>
              </a:rPr>
              <a:t>x:Int,y:Int</a:t>
            </a:r>
            <a:r>
              <a:rPr lang="en-US" sz="1800" dirty="0">
                <a:ea typeface="+mn-lt"/>
                <a:cs typeface="+mn-lt"/>
              </a:rPr>
              <a:t>):</a:t>
            </a:r>
            <a:r>
              <a:rPr lang="en-US" sz="1800" b="1" dirty="0">
                <a:ea typeface="+mn-lt"/>
                <a:cs typeface="+mn-lt"/>
              </a:rPr>
              <a:t>Int </a:t>
            </a:r>
            <a:r>
              <a:rPr lang="en-US" sz="1800" dirty="0">
                <a:ea typeface="+mn-lt"/>
                <a:cs typeface="+mn-lt"/>
              </a:rPr>
              <a:t>= {</a:t>
            </a:r>
            <a:endParaRPr lang="en-US" sz="1800">
              <a:solidFill>
                <a:srgbClr val="FFFFFF">
                  <a:alpha val="60000"/>
                </a:srgbClr>
              </a:solidFill>
              <a:ea typeface="Source Sans Pro"/>
            </a:endParaRPr>
          </a:p>
          <a:p>
            <a:pPr>
              <a:buNone/>
            </a:pPr>
            <a:r>
              <a:rPr lang="en-US" sz="1800" dirty="0">
                <a:ea typeface="+mn-lt"/>
                <a:cs typeface="+mn-lt"/>
              </a:rPr>
              <a:t>        return </a:t>
            </a:r>
            <a:r>
              <a:rPr lang="en-US" sz="1800" dirty="0" err="1">
                <a:ea typeface="+mn-lt"/>
                <a:cs typeface="+mn-lt"/>
              </a:rPr>
              <a:t>x+y</a:t>
            </a:r>
            <a:endParaRPr lang="en-US" sz="1800" dirty="0" err="1">
              <a:solidFill>
                <a:srgbClr val="FFFFFF">
                  <a:alpha val="60000"/>
                </a:srgbClr>
              </a:solidFill>
              <a:ea typeface="Source Sans Pro"/>
            </a:endParaRPr>
          </a:p>
          <a:p>
            <a:pPr>
              <a:buNone/>
            </a:pPr>
            <a:r>
              <a:rPr lang="en-US" sz="1800" dirty="0">
                <a:ea typeface="+mn-lt"/>
                <a:cs typeface="+mn-lt"/>
              </a:rPr>
              <a:t>    }</a:t>
            </a:r>
            <a:endParaRPr lang="en-US" sz="1800">
              <a:solidFill>
                <a:srgbClr val="FFFFFF">
                  <a:alpha val="60000"/>
                </a:srgbClr>
              </a:solidFill>
              <a:ea typeface="Source Sans Pro"/>
            </a:endParaRPr>
          </a:p>
          <a:p>
            <a:pPr>
              <a:buNone/>
            </a:pPr>
            <a:r>
              <a:rPr lang="en-US" sz="1800" dirty="0">
                <a:ea typeface="+mn-lt"/>
                <a:cs typeface="+mn-lt"/>
              </a:rPr>
              <a:t>   </a:t>
            </a:r>
            <a:endParaRPr lang="en-US" sz="1800">
              <a:solidFill>
                <a:srgbClr val="FFFFFF">
                  <a:alpha val="60000"/>
                </a:srgbClr>
              </a:solidFill>
              <a:ea typeface="Source Sans Pro"/>
            </a:endParaRPr>
          </a:p>
          <a:p>
            <a:pPr>
              <a:buNone/>
            </a:pPr>
            <a:r>
              <a:rPr lang="en-US" sz="1800" dirty="0">
                <a:ea typeface="+mn-lt"/>
                <a:cs typeface="+mn-lt"/>
              </a:rPr>
              <a:t>   </a:t>
            </a:r>
            <a:r>
              <a:rPr lang="en-US" sz="1800" b="1" dirty="0">
                <a:ea typeface="+mn-lt"/>
                <a:cs typeface="+mn-lt"/>
              </a:rPr>
              <a:t> def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printString</a:t>
            </a:r>
            <a:r>
              <a:rPr lang="en-US" sz="1800" dirty="0">
                <a:ea typeface="+mn-lt"/>
                <a:cs typeface="+mn-lt"/>
              </a:rPr>
              <a:t>(</a:t>
            </a:r>
            <a:r>
              <a:rPr lang="en-US" sz="1800" dirty="0" err="1">
                <a:ea typeface="+mn-lt"/>
                <a:cs typeface="+mn-lt"/>
              </a:rPr>
              <a:t>x:String</a:t>
            </a:r>
            <a:r>
              <a:rPr lang="en-US" sz="1800" dirty="0">
                <a:ea typeface="+mn-lt"/>
                <a:cs typeface="+mn-lt"/>
              </a:rPr>
              <a:t>):</a:t>
            </a:r>
            <a:r>
              <a:rPr lang="en-US" sz="1800" b="1" dirty="0">
                <a:ea typeface="+mn-lt"/>
                <a:cs typeface="+mn-lt"/>
              </a:rPr>
              <a:t>Unit</a:t>
            </a:r>
            <a:r>
              <a:rPr lang="en-US" sz="1800" dirty="0">
                <a:ea typeface="+mn-lt"/>
                <a:cs typeface="+mn-lt"/>
              </a:rPr>
              <a:t> = {</a:t>
            </a:r>
            <a:endParaRPr lang="en-US" sz="1800">
              <a:solidFill>
                <a:srgbClr val="FFFFFF">
                  <a:alpha val="60000"/>
                </a:srgbClr>
              </a:solidFill>
              <a:ea typeface="Source Sans Pro"/>
            </a:endParaRPr>
          </a:p>
          <a:p>
            <a:pPr>
              <a:buNone/>
            </a:pPr>
            <a:r>
              <a:rPr lang="en-US" sz="1800" dirty="0">
                <a:ea typeface="+mn-lt"/>
                <a:cs typeface="+mn-lt"/>
              </a:rPr>
              <a:t>        </a:t>
            </a:r>
            <a:r>
              <a:rPr lang="en-US" sz="1800" dirty="0" err="1">
                <a:ea typeface="+mn-lt"/>
                <a:cs typeface="+mn-lt"/>
              </a:rPr>
              <a:t>println</a:t>
            </a:r>
            <a:r>
              <a:rPr lang="en-US" sz="1800" dirty="0">
                <a:ea typeface="+mn-lt"/>
                <a:cs typeface="+mn-lt"/>
              </a:rPr>
              <a:t>(x)</a:t>
            </a:r>
            <a:endParaRPr lang="en-US" sz="1800">
              <a:solidFill>
                <a:srgbClr val="FFFFFF">
                  <a:alpha val="60000"/>
                </a:srgbClr>
              </a:solidFill>
              <a:ea typeface="Source Sans Pro"/>
            </a:endParaRPr>
          </a:p>
          <a:p>
            <a:pPr>
              <a:buNone/>
            </a:pPr>
            <a:r>
              <a:rPr lang="en-US" sz="1800" dirty="0">
                <a:ea typeface="+mn-lt"/>
                <a:cs typeface="+mn-lt"/>
              </a:rPr>
              <a:t>  }</a:t>
            </a:r>
            <a:endParaRPr lang="en-US" sz="1800" dirty="0"/>
          </a:p>
          <a:p>
            <a:pPr>
              <a:buNone/>
            </a:pPr>
            <a:br>
              <a:rPr lang="en-US" sz="1600" dirty="0"/>
            </a:br>
            <a:endParaRPr lang="en-US" sz="1600" dirty="0"/>
          </a:p>
          <a:p>
            <a:pPr marL="0" indent="0">
              <a:buNone/>
            </a:pPr>
            <a:endParaRPr lang="en-US" sz="1600" dirty="0">
              <a:solidFill>
                <a:srgbClr val="FFFFFF">
                  <a:alpha val="60000"/>
                </a:srgbClr>
              </a:solidFill>
              <a:ea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22874683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9CD2E-8D85-5C9C-0417-B8ADFA451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37C808-4A45-24C4-D017-BC8C003FE3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wrap="square" lIns="0" tIns="0" rIns="0" bIns="0" rtlCol="0" anchor="t">
            <a:normAutofit fontScale="77500" lnSpcReduction="20000"/>
          </a:bodyPr>
          <a:lstStyle/>
          <a:p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Para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criarmos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uma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array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definimos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uma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variável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com </a:t>
            </a:r>
            <a:r>
              <a:rPr lang="en-US" b="1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new Array</a:t>
            </a:r>
            <a:r>
              <a:rPr lang="en-US" b="1" dirty="0">
                <a:solidFill>
                  <a:srgbClr val="FF0000">
                    <a:alpha val="60000"/>
                  </a:srgbClr>
                </a:solidFill>
                <a:ea typeface="Source Sans Pro"/>
              </a:rPr>
              <a:t>[Tipo</a:t>
            </a:r>
            <a:r>
              <a:rPr lang="en-US" dirty="0">
                <a:solidFill>
                  <a:srgbClr val="FF0000">
                    <a:alpha val="60000"/>
                  </a:srgbClr>
                </a:solidFill>
                <a:ea typeface="Source Sans Pro"/>
              </a:rPr>
              <a:t>](</a:t>
            </a:r>
            <a:r>
              <a:rPr lang="en-US" dirty="0" err="1">
                <a:solidFill>
                  <a:srgbClr val="FF0000">
                    <a:alpha val="60000"/>
                  </a:srgbClr>
                </a:solidFill>
                <a:ea typeface="Source Sans Pro"/>
              </a:rPr>
              <a:t>Tamanho</a:t>
            </a:r>
            <a:r>
              <a:rPr lang="en-US" dirty="0">
                <a:solidFill>
                  <a:srgbClr val="FF0000">
                    <a:alpha val="60000"/>
                  </a:srgbClr>
                </a:solidFill>
                <a:ea typeface="Source Sans Pro"/>
              </a:rPr>
              <a:t>).  </a:t>
            </a:r>
            <a:r>
              <a:rPr lang="en-US" dirty="0">
                <a:ea typeface="+mn-lt"/>
                <a:cs typeface="+mn-lt"/>
              </a:rPr>
              <a:t>Para </a:t>
            </a:r>
            <a:r>
              <a:rPr lang="en-US" dirty="0" err="1">
                <a:ea typeface="+mn-lt"/>
                <a:cs typeface="+mn-lt"/>
              </a:rPr>
              <a:t>criarmos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uma</a:t>
            </a:r>
            <a:r>
              <a:rPr lang="en-US" dirty="0">
                <a:ea typeface="+mn-lt"/>
                <a:cs typeface="+mn-lt"/>
              </a:rPr>
              <a:t> array com </a:t>
            </a:r>
            <a:r>
              <a:rPr lang="en-US" dirty="0" err="1">
                <a:ea typeface="+mn-lt"/>
                <a:cs typeface="+mn-lt"/>
              </a:rPr>
              <a:t>intervalo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já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preenchido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usamos</a:t>
            </a:r>
            <a:r>
              <a:rPr lang="en-US" dirty="0">
                <a:ea typeface="+mn-lt"/>
                <a:cs typeface="+mn-lt"/>
              </a:rPr>
              <a:t> o </a:t>
            </a:r>
            <a:r>
              <a:rPr lang="en-US" dirty="0" err="1">
                <a:ea typeface="+mn-lt"/>
                <a:cs typeface="+mn-lt"/>
              </a:rPr>
              <a:t>método</a:t>
            </a:r>
            <a:r>
              <a:rPr lang="en-US" dirty="0">
                <a:ea typeface="+mn-lt"/>
                <a:cs typeface="+mn-lt"/>
              </a:rPr>
              <a:t> range</a:t>
            </a:r>
            <a:r>
              <a:rPr lang="en-US" dirty="0">
                <a:solidFill>
                  <a:srgbClr val="FF0000">
                    <a:alpha val="60000"/>
                  </a:srgbClr>
                </a:solidFill>
                <a:ea typeface="+mn-lt"/>
                <a:cs typeface="+mn-lt"/>
              </a:rPr>
              <a:t>(intervalo1,intervalo2). </a:t>
            </a:r>
            <a:r>
              <a:rPr lang="en-US" dirty="0">
                <a:ea typeface="+mn-lt"/>
                <a:cs typeface="+mn-lt"/>
              </a:rPr>
              <a:t>Para </a:t>
            </a:r>
            <a:r>
              <a:rPr lang="en-US" dirty="0" err="1">
                <a:ea typeface="+mn-lt"/>
                <a:cs typeface="+mn-lt"/>
              </a:rPr>
              <a:t>pegarmos</a:t>
            </a:r>
            <a:r>
              <a:rPr lang="en-US" dirty="0">
                <a:ea typeface="+mn-lt"/>
                <a:cs typeface="+mn-lt"/>
              </a:rPr>
              <a:t> o </a:t>
            </a:r>
            <a:r>
              <a:rPr lang="en-US" dirty="0" err="1">
                <a:ea typeface="+mn-lt"/>
                <a:cs typeface="+mn-lt"/>
              </a:rPr>
              <a:t>tamanho</a:t>
            </a:r>
            <a:r>
              <a:rPr lang="en-US" dirty="0">
                <a:ea typeface="+mn-lt"/>
                <a:cs typeface="+mn-lt"/>
              </a:rPr>
              <a:t> total, </a:t>
            </a:r>
            <a:r>
              <a:rPr lang="en-US" dirty="0" err="1">
                <a:ea typeface="+mn-lt"/>
                <a:cs typeface="+mn-lt"/>
              </a:rPr>
              <a:t>faremos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uso</a:t>
            </a:r>
            <a:r>
              <a:rPr lang="en-US" dirty="0">
                <a:ea typeface="+mn-lt"/>
                <a:cs typeface="+mn-lt"/>
              </a:rPr>
              <a:t> do </a:t>
            </a:r>
            <a:r>
              <a:rPr lang="en-US" dirty="0" err="1">
                <a:ea typeface="+mn-lt"/>
                <a:cs typeface="+mn-lt"/>
              </a:rPr>
              <a:t>atributo</a:t>
            </a:r>
            <a:r>
              <a:rPr lang="en-US" dirty="0">
                <a:ea typeface="+mn-lt"/>
                <a:cs typeface="+mn-lt"/>
              </a:rPr>
              <a:t> .</a:t>
            </a:r>
            <a:r>
              <a:rPr lang="en-US" dirty="0" err="1">
                <a:ea typeface="+mn-lt"/>
                <a:cs typeface="+mn-lt"/>
              </a:rPr>
              <a:t>lenght</a:t>
            </a:r>
            <a:r>
              <a:rPr lang="en-US" dirty="0">
                <a:ea typeface="+mn-lt"/>
                <a:cs typeface="+mn-lt"/>
              </a:rPr>
              <a:t> da array.</a:t>
            </a:r>
          </a:p>
          <a:p>
            <a:pPr marL="0" indent="0">
              <a:buNone/>
            </a:pP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     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Exemplo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    </a:t>
            </a:r>
            <a:r>
              <a:rPr lang="en-US" dirty="0">
                <a:ea typeface="+mn-lt"/>
                <a:cs typeface="+mn-lt"/>
              </a:rPr>
              <a:t>    </a:t>
            </a:r>
            <a:r>
              <a:rPr lang="en-US" b="1" dirty="0" err="1">
                <a:ea typeface="+mn-lt"/>
                <a:cs typeface="+mn-lt"/>
              </a:rPr>
              <a:t>val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arr</a:t>
            </a:r>
            <a:r>
              <a:rPr lang="en-US" dirty="0">
                <a:ea typeface="+mn-lt"/>
                <a:cs typeface="+mn-lt"/>
              </a:rPr>
              <a:t> = </a:t>
            </a:r>
            <a:r>
              <a:rPr lang="en-US" dirty="0" err="1">
                <a:ea typeface="+mn-lt"/>
                <a:cs typeface="+mn-lt"/>
              </a:rPr>
              <a:t>Array.range</a:t>
            </a:r>
            <a:r>
              <a:rPr lang="en-US" dirty="0">
                <a:ea typeface="+mn-lt"/>
                <a:cs typeface="+mn-lt"/>
              </a:rPr>
              <a:t>(</a:t>
            </a:r>
            <a:r>
              <a:rPr lang="en-US" dirty="0">
                <a:solidFill>
                  <a:srgbClr val="FF0000">
                    <a:alpha val="60000"/>
                  </a:srgbClr>
                </a:solidFill>
                <a:ea typeface="+mn-lt"/>
                <a:cs typeface="+mn-lt"/>
              </a:rPr>
              <a:t>1,11</a:t>
            </a:r>
            <a:r>
              <a:rPr lang="en-US" dirty="0">
                <a:ea typeface="+mn-lt"/>
                <a:cs typeface="+mn-lt"/>
              </a:rPr>
              <a:t>)</a:t>
            </a:r>
            <a:endParaRPr lang="en-US" dirty="0">
              <a:solidFill>
                <a:srgbClr val="FFFFFF">
                  <a:alpha val="60000"/>
                </a:srgbClr>
              </a:solidFill>
              <a:ea typeface="Source Sans Pro"/>
            </a:endParaRPr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        </a:t>
            </a:r>
            <a:r>
              <a:rPr lang="en-US" b="1" err="1">
                <a:solidFill>
                  <a:srgbClr val="FFFFFF">
                    <a:alpha val="60000"/>
                  </a:srgbClr>
                </a:solidFill>
                <a:ea typeface="+mn-lt"/>
                <a:cs typeface="+mn-lt"/>
              </a:rPr>
              <a:t>val</a:t>
            </a:r>
            <a:r>
              <a:rPr lang="en-US" dirty="0">
                <a:ea typeface="+mn-lt"/>
                <a:cs typeface="+mn-lt"/>
              </a:rPr>
              <a:t> arr2 =</a:t>
            </a:r>
            <a:r>
              <a:rPr lang="en-US" b="1" dirty="0">
                <a:ea typeface="+mn-lt"/>
                <a:cs typeface="+mn-lt"/>
              </a:rPr>
              <a:t> new</a:t>
            </a:r>
            <a:r>
              <a:rPr lang="en-US" dirty="0">
                <a:ea typeface="+mn-lt"/>
                <a:cs typeface="+mn-lt"/>
              </a:rPr>
              <a:t> Array[Int](</a:t>
            </a:r>
            <a:r>
              <a:rPr lang="en-US" dirty="0">
                <a:solidFill>
                  <a:srgbClr val="FF0000">
                    <a:alpha val="60000"/>
                  </a:srgbClr>
                </a:solidFill>
                <a:ea typeface="+mn-lt"/>
                <a:cs typeface="+mn-lt"/>
              </a:rPr>
              <a:t>10</a:t>
            </a:r>
            <a:r>
              <a:rPr lang="en-US" dirty="0">
                <a:ea typeface="+mn-lt"/>
                <a:cs typeface="+mn-lt"/>
              </a:rPr>
              <a:t>)</a:t>
            </a:r>
            <a:endParaRPr lang="en-US">
              <a:solidFill>
                <a:srgbClr val="FFFFFF">
                  <a:alpha val="60000"/>
                </a:srgbClr>
              </a:solidFill>
              <a:ea typeface="Source Sans Pro"/>
            </a:endParaRPr>
          </a:p>
          <a:p>
            <a:pPr>
              <a:buNone/>
            </a:pP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       </a:t>
            </a:r>
            <a:r>
              <a:rPr lang="en-US" dirty="0">
                <a:ea typeface="+mn-lt"/>
                <a:cs typeface="+mn-lt"/>
              </a:rPr>
              <a:t>arr3(7) = 2</a:t>
            </a:r>
            <a:endParaRPr lang="en-US" dirty="0">
              <a:solidFill>
                <a:srgbClr val="FFFFFF">
                  <a:alpha val="60000"/>
                </a:srgbClr>
              </a:solidFill>
              <a:ea typeface="Source Sans Pr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       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b="1" dirty="0">
                <a:ea typeface="+mn-lt"/>
                <a:cs typeface="+mn-lt"/>
              </a:rPr>
              <a:t>for </a:t>
            </a:r>
            <a:r>
              <a:rPr lang="en-US" dirty="0">
                <a:ea typeface="+mn-lt"/>
                <a:cs typeface="+mn-lt"/>
              </a:rPr>
              <a:t>(</a:t>
            </a:r>
            <a:r>
              <a:rPr lang="en-US" dirty="0" err="1">
                <a:ea typeface="+mn-lt"/>
                <a:cs typeface="+mn-lt"/>
              </a:rPr>
              <a:t>i</a:t>
            </a:r>
            <a:r>
              <a:rPr lang="en-US" dirty="0">
                <a:ea typeface="+mn-lt"/>
                <a:cs typeface="+mn-lt"/>
              </a:rPr>
              <a:t> &lt;- 0 until arr2.length) {</a:t>
            </a:r>
            <a:endParaRPr lang="en-US" dirty="0">
              <a:solidFill>
                <a:srgbClr val="FFFFFF">
                  <a:alpha val="60000"/>
                </a:srgbClr>
              </a:solidFill>
              <a:ea typeface="Source Sans Pro"/>
            </a:endParaRPr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         </a:t>
            </a:r>
            <a:r>
              <a:rPr lang="en-US" dirty="0" err="1">
                <a:ea typeface="+mn-lt"/>
                <a:cs typeface="+mn-lt"/>
              </a:rPr>
              <a:t>println</a:t>
            </a:r>
            <a:r>
              <a:rPr lang="en-US" dirty="0">
                <a:ea typeface="+mn-lt"/>
                <a:cs typeface="+mn-lt"/>
              </a:rPr>
              <a:t>("</a:t>
            </a:r>
            <a:r>
              <a:rPr lang="en-US" dirty="0" err="1">
                <a:ea typeface="+mn-lt"/>
                <a:cs typeface="+mn-lt"/>
              </a:rPr>
              <a:t>exemplo</a:t>
            </a:r>
            <a:r>
              <a:rPr lang="en-US" dirty="0">
                <a:ea typeface="+mn-lt"/>
                <a:cs typeface="+mn-lt"/>
              </a:rPr>
              <a:t>")</a:t>
            </a:r>
            <a:endParaRPr lang="en-US" dirty="0">
              <a:solidFill>
                <a:srgbClr val="FFFFFF">
                  <a:alpha val="60000"/>
                </a:srgbClr>
              </a:solidFill>
              <a:ea typeface="Source Sans Pro"/>
            </a:endParaRPr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        }</a:t>
            </a:r>
            <a:endParaRPr lang="en-US" dirty="0"/>
          </a:p>
          <a:p>
            <a:pPr>
              <a:buNone/>
            </a:pPr>
            <a:endParaRPr lang="en-US" dirty="0">
              <a:solidFill>
                <a:srgbClr val="FFFFFF">
                  <a:alpha val="60000"/>
                </a:srgbClr>
              </a:solidFill>
              <a:ea typeface="Source Sans Pro"/>
            </a:endParaRPr>
          </a:p>
          <a:p>
            <a:pPr>
              <a:buNone/>
            </a:pPr>
            <a:endParaRPr lang="en-US" dirty="0">
              <a:solidFill>
                <a:srgbClr val="FFFFFF">
                  <a:alpha val="60000"/>
                </a:srgbClr>
              </a:solidFill>
              <a:ea typeface="Source Sans Pro"/>
            </a:endParaRPr>
          </a:p>
          <a:p>
            <a:pPr marL="0" indent="0">
              <a:buNone/>
            </a:pPr>
            <a:endParaRPr lang="en-US" dirty="0">
              <a:solidFill>
                <a:srgbClr val="FFFFFF">
                  <a:alpha val="60000"/>
                </a:srgbClr>
              </a:solidFill>
              <a:ea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4055392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05081-5406-9E72-4750-4B19DD565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Exercício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611CF-C5E4-A52B-C2EA-F1C9C518B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wrap="square" lIns="0" tIns="0" rIns="0" bIns="0" rtlCol="0" anchor="t">
            <a:noAutofit/>
          </a:bodyPr>
          <a:lstStyle/>
          <a:p>
            <a:r>
              <a:rPr lang="en-US" sz="3200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Leia </a:t>
            </a:r>
            <a:r>
              <a:rPr lang="en-US" sz="3200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dois</a:t>
            </a:r>
            <a:r>
              <a:rPr lang="en-US" sz="3200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n-US" sz="3200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números</a:t>
            </a:r>
            <a:r>
              <a:rPr lang="en-US" sz="3200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, e </a:t>
            </a:r>
            <a:r>
              <a:rPr lang="en-US" sz="3200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depois</a:t>
            </a:r>
            <a:r>
              <a:rPr lang="en-US" sz="3200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n-US" sz="3200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preencha</a:t>
            </a:r>
            <a:r>
              <a:rPr lang="en-US" sz="3200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n-US" sz="3200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uma</a:t>
            </a:r>
            <a:r>
              <a:rPr lang="en-US" sz="3200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array de 20 </a:t>
            </a:r>
            <a:r>
              <a:rPr lang="en-US" sz="3200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caracteres</a:t>
            </a:r>
            <a:r>
              <a:rPr lang="en-US" sz="3200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com o </a:t>
            </a:r>
            <a:r>
              <a:rPr lang="en-US" sz="3200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número</a:t>
            </a:r>
            <a:r>
              <a:rPr lang="en-US" sz="3200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do index da array </a:t>
            </a:r>
            <a:r>
              <a:rPr lang="en-US" sz="3200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multiplicado</a:t>
            </a:r>
            <a:r>
              <a:rPr lang="en-US" sz="3200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n-US" sz="3200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pelo</a:t>
            </a:r>
            <a:r>
              <a:rPr lang="en-US" sz="3200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n-US" sz="3200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primeiro</a:t>
            </a:r>
            <a:r>
              <a:rPr lang="en-US" sz="3200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n-US" sz="3200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número</a:t>
            </a:r>
            <a:r>
              <a:rPr lang="en-US" sz="3200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n-US" sz="3200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caso</a:t>
            </a:r>
            <a:r>
              <a:rPr lang="en-US" sz="3200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n-US" sz="3200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seja</a:t>
            </a:r>
            <a:r>
              <a:rPr lang="en-US" sz="3200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par, e </a:t>
            </a:r>
            <a:r>
              <a:rPr lang="en-US" sz="3200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multiplicado</a:t>
            </a:r>
            <a:r>
              <a:rPr lang="en-US" sz="3200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n-US" sz="3200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pelo</a:t>
            </a:r>
            <a:r>
              <a:rPr lang="en-US" sz="3200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n-US" sz="3200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segundo</a:t>
            </a:r>
            <a:r>
              <a:rPr lang="en-US" sz="3200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n-US" sz="3200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número</a:t>
            </a:r>
            <a:r>
              <a:rPr lang="en-US" sz="3200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n-US" sz="3200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caso</a:t>
            </a:r>
            <a:r>
              <a:rPr lang="en-US" sz="3200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n-US" sz="3200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seja</a:t>
            </a:r>
            <a:r>
              <a:rPr lang="en-US" sz="3200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impar.</a:t>
            </a:r>
          </a:p>
          <a:p>
            <a:r>
              <a:rPr lang="en-US" sz="3200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Dica</a:t>
            </a:r>
            <a:r>
              <a:rPr lang="en-US" sz="3200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: Usar </a:t>
            </a:r>
            <a:r>
              <a:rPr lang="en-US" sz="3200" dirty="0">
                <a:latin typeface="Consolas"/>
                <a:ea typeface="Source Sans Pro"/>
              </a:rPr>
              <a:t>%.</a:t>
            </a:r>
            <a:endParaRPr lang="en-US" sz="3200" dirty="0">
              <a:solidFill>
                <a:srgbClr val="FFFFFF">
                  <a:alpha val="60000"/>
                </a:srgbClr>
              </a:solidFill>
              <a:ea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38451665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7E535-861A-24AD-1B5F-017E1AB73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BE1179-CA27-F975-8111-861BF72718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wrap="square" lIns="0" tIns="0" rIns="0" bIns="0" rtlCol="0" anchor="t">
            <a:normAutofit/>
          </a:bodyPr>
          <a:lstStyle/>
          <a:p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Para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criarmos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uma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classe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,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usaremos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n-US" b="1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class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n-US" dirty="0" err="1">
                <a:solidFill>
                  <a:srgbClr val="FF0000">
                    <a:alpha val="60000"/>
                  </a:srgbClr>
                </a:solidFill>
                <a:ea typeface="Source Sans Pro"/>
              </a:rPr>
              <a:t>nomedaclasse</a:t>
            </a:r>
            <a:r>
              <a:rPr lang="en-US" dirty="0">
                <a:solidFill>
                  <a:srgbClr val="00B0F0">
                    <a:alpha val="60000"/>
                  </a:srgbClr>
                </a:solidFill>
                <a:ea typeface="Source Sans Pro"/>
              </a:rPr>
              <a:t>(</a:t>
            </a:r>
            <a:r>
              <a:rPr lang="en-US" dirty="0" err="1">
                <a:solidFill>
                  <a:srgbClr val="00B0F0">
                    <a:alpha val="60000"/>
                  </a:srgbClr>
                </a:solidFill>
                <a:ea typeface="Source Sans Pro"/>
              </a:rPr>
              <a:t>val</a:t>
            </a:r>
            <a:r>
              <a:rPr lang="en-US" dirty="0">
                <a:solidFill>
                  <a:srgbClr val="00B0F0">
                    <a:alpha val="60000"/>
                  </a:srgbClr>
                </a:solidFill>
                <a:ea typeface="Source Sans Pro"/>
              </a:rPr>
              <a:t> </a:t>
            </a:r>
            <a:r>
              <a:rPr lang="en-US" dirty="0" err="1">
                <a:solidFill>
                  <a:srgbClr val="00B0F0">
                    <a:alpha val="60000"/>
                  </a:srgbClr>
                </a:solidFill>
                <a:ea typeface="Source Sans Pro"/>
              </a:rPr>
              <a:t>nomedavariavel</a:t>
            </a:r>
            <a:r>
              <a:rPr lang="en-US" dirty="0">
                <a:solidFill>
                  <a:srgbClr val="00B0F0">
                    <a:alpha val="60000"/>
                  </a:srgbClr>
                </a:solidFill>
                <a:ea typeface="Source Sans Pro"/>
              </a:rPr>
              <a:t>: </a:t>
            </a:r>
            <a:r>
              <a:rPr lang="en-US" dirty="0" err="1">
                <a:solidFill>
                  <a:srgbClr val="00B0F0">
                    <a:alpha val="60000"/>
                  </a:srgbClr>
                </a:solidFill>
                <a:ea typeface="Source Sans Pro"/>
              </a:rPr>
              <a:t>tipo</a:t>
            </a:r>
            <a:r>
              <a:rPr lang="en-US" dirty="0">
                <a:solidFill>
                  <a:srgbClr val="00B0F0">
                    <a:alpha val="60000"/>
                  </a:srgbClr>
                </a:solidFill>
                <a:ea typeface="Source Sans Pro"/>
              </a:rPr>
              <a:t>) .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>
                    <a:alpha val="60000"/>
                  </a:srgbClr>
                </a:solidFill>
                <a:ea typeface="Source Sans Pro"/>
              </a:rPr>
              <a:t>  </a:t>
            </a:r>
            <a:r>
              <a:rPr lang="en-US" dirty="0" err="1">
                <a:solidFill>
                  <a:srgbClr val="FFFFFF"/>
                </a:solidFill>
                <a:ea typeface="Source Sans Pro"/>
              </a:rPr>
              <a:t>Exemplo</a:t>
            </a:r>
            <a:r>
              <a:rPr lang="en-US" dirty="0">
                <a:solidFill>
                  <a:srgbClr val="FFFFFF"/>
                </a:solidFill>
                <a:ea typeface="Source Sans Pro"/>
              </a:rPr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   </a:t>
            </a:r>
            <a:r>
              <a:rPr lang="en-US" dirty="0">
                <a:ea typeface="+mn-lt"/>
                <a:cs typeface="+mn-lt"/>
              </a:rPr>
              <a:t>class Carro (</a:t>
            </a:r>
            <a:r>
              <a:rPr lang="en-US" dirty="0" err="1">
                <a:ea typeface="+mn-lt"/>
                <a:cs typeface="+mn-lt"/>
              </a:rPr>
              <a:t>val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fabricante</a:t>
            </a:r>
            <a:r>
              <a:rPr lang="en-US" dirty="0">
                <a:ea typeface="+mn-lt"/>
                <a:cs typeface="+mn-lt"/>
              </a:rPr>
              <a:t>: String, </a:t>
            </a:r>
            <a:r>
              <a:rPr lang="en-US" dirty="0" err="1">
                <a:ea typeface="+mn-lt"/>
                <a:cs typeface="+mn-lt"/>
              </a:rPr>
              <a:t>marca</a:t>
            </a:r>
            <a:r>
              <a:rPr lang="en-US" dirty="0">
                <a:ea typeface="+mn-lt"/>
                <a:cs typeface="+mn-lt"/>
              </a:rPr>
              <a:t>: String, var </a:t>
            </a:r>
            <a:r>
              <a:rPr lang="en-US" dirty="0" err="1">
                <a:ea typeface="+mn-lt"/>
                <a:cs typeface="+mn-lt"/>
              </a:rPr>
              <a:t>modelo</a:t>
            </a:r>
            <a:r>
              <a:rPr lang="en-US" dirty="0">
                <a:ea typeface="+mn-lt"/>
                <a:cs typeface="+mn-lt"/>
              </a:rPr>
              <a:t>: String) {</a:t>
            </a:r>
            <a:endParaRPr lang="en-US" dirty="0">
              <a:solidFill>
                <a:srgbClr val="FFFFFF">
                  <a:alpha val="60000"/>
                </a:srgbClr>
              </a:solidFill>
              <a:ea typeface="Source Sans Pro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}</a:t>
            </a:r>
            <a:endParaRPr lang="en-US" dirty="0"/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Para </a:t>
            </a:r>
            <a:r>
              <a:rPr lang="en-US" dirty="0" err="1">
                <a:ea typeface="+mn-lt"/>
                <a:cs typeface="+mn-lt"/>
              </a:rPr>
              <a:t>criarmos</a:t>
            </a:r>
            <a:r>
              <a:rPr lang="en-US" dirty="0">
                <a:ea typeface="+mn-lt"/>
                <a:cs typeface="+mn-lt"/>
              </a:rPr>
              <a:t> um </a:t>
            </a:r>
            <a:r>
              <a:rPr lang="en-US" dirty="0" err="1">
                <a:ea typeface="+mn-lt"/>
                <a:cs typeface="+mn-lt"/>
              </a:rPr>
              <a:t>objeto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usamos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b="1" dirty="0">
                <a:ea typeface="+mn-lt"/>
                <a:cs typeface="+mn-lt"/>
              </a:rPr>
              <a:t>new</a:t>
            </a:r>
            <a:r>
              <a:rPr lang="en-US" dirty="0">
                <a:solidFill>
                  <a:srgbClr val="FF0000">
                    <a:alpha val="60000"/>
                  </a:srgbClr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FF0000">
                    <a:alpha val="60000"/>
                  </a:srgbClr>
                </a:solidFill>
                <a:ea typeface="+mn-lt"/>
                <a:cs typeface="+mn-lt"/>
              </a:rPr>
              <a:t>Nomedoobjeto</a:t>
            </a:r>
            <a:endParaRPr lang="en-US">
              <a:solidFill>
                <a:srgbClr val="FF0000">
                  <a:alpha val="60000"/>
                </a:srgbClr>
              </a:solidFill>
              <a:ea typeface="+mn-lt"/>
              <a:cs typeface="+mn-lt"/>
            </a:endParaRPr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  </a:t>
            </a:r>
            <a:r>
              <a:rPr lang="en-US" dirty="0" err="1">
                <a:ea typeface="+mn-lt"/>
                <a:cs typeface="+mn-lt"/>
              </a:rPr>
              <a:t>val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carro</a:t>
            </a:r>
            <a:r>
              <a:rPr lang="en-US" dirty="0">
                <a:ea typeface="+mn-lt"/>
                <a:cs typeface="+mn-lt"/>
              </a:rPr>
              <a:t> = new Car("Ford", "Focus", "S")</a:t>
            </a: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FFFFFF">
                  <a:alpha val="60000"/>
                </a:srgbClr>
              </a:solidFill>
              <a:ea typeface="Source Sans Pro"/>
            </a:endParaRPr>
          </a:p>
          <a:p>
            <a:pPr marL="0" indent="0">
              <a:buNone/>
            </a:pPr>
            <a:endParaRPr lang="en-US" dirty="0">
              <a:solidFill>
                <a:srgbClr val="FFFFFF"/>
              </a:solidFill>
              <a:ea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23176910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A565D-C504-D7B8-B436-822D7007D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7C5D4B-4A19-0314-6A07-9CD69F2813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wrap="square" lIns="0" tIns="0" rIns="0" bIns="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 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Criamos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novas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variáveis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dentro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da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classe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definindo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elas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normalmente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.</a:t>
            </a:r>
            <a:endParaRPr lang="en-US"/>
          </a:p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  <a:ea typeface="Source Sans Pro"/>
              </a:rPr>
              <a:t> </a:t>
            </a:r>
            <a:r>
              <a:rPr lang="en-US" dirty="0">
                <a:ea typeface="Source Sans Pro"/>
              </a:rPr>
              <a:t>class Carro (</a:t>
            </a:r>
            <a:r>
              <a:rPr lang="en-US" dirty="0" err="1">
                <a:ea typeface="Source Sans Pro"/>
              </a:rPr>
              <a:t>val</a:t>
            </a:r>
            <a:r>
              <a:rPr lang="en-US" dirty="0">
                <a:ea typeface="Source Sans Pro"/>
              </a:rPr>
              <a:t> </a:t>
            </a:r>
            <a:r>
              <a:rPr lang="en-US" dirty="0" err="1">
                <a:ea typeface="Source Sans Pro"/>
              </a:rPr>
              <a:t>fabricante</a:t>
            </a:r>
            <a:r>
              <a:rPr lang="en-US" dirty="0">
                <a:ea typeface="Source Sans Pro"/>
              </a:rPr>
              <a:t>: String, </a:t>
            </a:r>
            <a:r>
              <a:rPr lang="en-US" dirty="0" err="1">
                <a:ea typeface="Source Sans Pro"/>
              </a:rPr>
              <a:t>marca</a:t>
            </a:r>
            <a:r>
              <a:rPr lang="en-US" dirty="0">
                <a:ea typeface="Source Sans Pro"/>
              </a:rPr>
              <a:t>: String, var </a:t>
            </a:r>
            <a:r>
              <a:rPr lang="en-US" dirty="0" err="1">
                <a:ea typeface="Source Sans Pro"/>
              </a:rPr>
              <a:t>modelo</a:t>
            </a:r>
            <a:r>
              <a:rPr lang="en-US" dirty="0">
                <a:ea typeface="Source Sans Pro"/>
              </a:rPr>
              <a:t>: String) {</a:t>
            </a: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 var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velocidade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= 3</a:t>
            </a:r>
            <a:endParaRPr lang="en-US" dirty="0">
              <a:ea typeface="Source Sans Pro"/>
            </a:endParaRPr>
          </a:p>
          <a:p>
            <a:pPr marL="0" indent="0">
              <a:buNone/>
            </a:pPr>
            <a:r>
              <a:rPr lang="en-US" dirty="0">
                <a:ea typeface="Source Sans Pro"/>
              </a:rPr>
              <a:t>}</a:t>
            </a: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endParaRPr lang="en-US" dirty="0">
              <a:solidFill>
                <a:srgbClr val="FFFFFF">
                  <a:alpha val="60000"/>
                </a:srgbClr>
              </a:solidFill>
              <a:ea typeface="Source Sans Pro"/>
            </a:endParaRPr>
          </a:p>
          <a:p>
            <a:pPr marL="0" indent="0">
              <a:buNone/>
            </a:pPr>
            <a:endParaRPr lang="en-US" dirty="0">
              <a:solidFill>
                <a:srgbClr val="FFFFFF">
                  <a:alpha val="60000"/>
                </a:srgbClr>
              </a:solidFill>
              <a:ea typeface="Source Sans Pro"/>
            </a:endParaRPr>
          </a:p>
          <a:p>
            <a:endParaRPr lang="en-US"/>
          </a:p>
          <a:p>
            <a:endParaRPr lang="en-US" dirty="0">
              <a:solidFill>
                <a:srgbClr val="FFFFFF">
                  <a:alpha val="60000"/>
                </a:srgbClr>
              </a:solidFill>
              <a:ea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42083947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A72A9-5611-6010-A423-718C9E6FA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Métodos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05060-ABEA-FC9A-CE0E-61549B2753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wrap="square" lIns="0" tIns="0" rIns="0" bIns="0" rtlCol="0" anchor="t">
            <a:normAutofit/>
          </a:bodyPr>
          <a:lstStyle/>
          <a:p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Para usar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os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métodos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, basta usar </a:t>
            </a:r>
            <a:r>
              <a:rPr lang="en-US" b="1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def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n-US" dirty="0" err="1">
                <a:solidFill>
                  <a:srgbClr val="FF0000">
                    <a:alpha val="60000"/>
                  </a:srgbClr>
                </a:solidFill>
                <a:ea typeface="Source Sans Pro"/>
              </a:rPr>
              <a:t>nomedométodo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: </a:t>
            </a:r>
            <a:r>
              <a:rPr lang="en-US" b="1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Tipo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= .</a:t>
            </a:r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  def stop(): Unit = {</a:t>
            </a:r>
            <a:endParaRPr lang="en-US"/>
          </a:p>
          <a:p>
            <a:pPr>
              <a:buNone/>
            </a:pP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 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println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("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carro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parado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")</a:t>
            </a:r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  }</a:t>
            </a:r>
            <a:endParaRPr lang="en-US" dirty="0"/>
          </a:p>
          <a:p>
            <a:pPr>
              <a:buNone/>
            </a:pPr>
            <a:r>
              <a:rPr lang="en-US" dirty="0" err="1">
                <a:solidFill>
                  <a:srgbClr val="FF0000">
                    <a:alpha val="60000"/>
                  </a:srgbClr>
                </a:solidFill>
                <a:ea typeface="Source Sans Pro"/>
              </a:rPr>
              <a:t>carro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.</a:t>
            </a:r>
            <a:r>
              <a:rPr lang="en-US" b="1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stop</a:t>
            </a:r>
            <a:r>
              <a:rPr lang="en-US" b="1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()</a:t>
            </a:r>
          </a:p>
          <a:p>
            <a:pPr>
              <a:buNone/>
            </a:pPr>
            <a:br>
              <a:rPr lang="en-US" dirty="0"/>
            </a:b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FFFFFF">
                  <a:alpha val="60000"/>
                </a:srgbClr>
              </a:solidFill>
              <a:ea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37520149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F177C-3FCB-042C-BE0A-08412D804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Encapsulamento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133DB-1FD8-3364-42BE-B89EEA97B1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wrap="square" lIns="0" tIns="0" rIns="0" bIns="0" rtlCol="0" anchor="t">
            <a:normAutofit fontScale="85000" lnSpcReduction="10000"/>
          </a:bodyPr>
          <a:lstStyle/>
          <a:p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Setamos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um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atributo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como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privado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usando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n-US" b="1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private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. Para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pegar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e mudar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seus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valores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usamos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getters and setters.</a:t>
            </a: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   private double weight;</a:t>
            </a:r>
            <a:endParaRPr lang="en-US" dirty="0">
              <a:solidFill>
                <a:srgbClr val="FFFFFF">
                  <a:alpha val="60000"/>
                </a:srgbClr>
              </a:solidFill>
              <a:ea typeface="+mn-lt"/>
              <a:cs typeface="+mn-lt"/>
            </a:endParaRPr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     def </a:t>
            </a:r>
            <a:r>
              <a:rPr lang="en-US" dirty="0" err="1">
                <a:ea typeface="+mn-lt"/>
                <a:cs typeface="+mn-lt"/>
              </a:rPr>
              <a:t>setWeight</a:t>
            </a:r>
            <a:r>
              <a:rPr lang="en-US" dirty="0">
                <a:ea typeface="+mn-lt"/>
                <a:cs typeface="+mn-lt"/>
              </a:rPr>
              <a:t>(double weight): Unit {</a:t>
            </a:r>
            <a:endParaRPr lang="en-US" dirty="0">
              <a:solidFill>
                <a:srgbClr val="FFFFFF">
                  <a:alpha val="60000"/>
                </a:srgbClr>
              </a:solidFill>
              <a:ea typeface="Source Sans Pro"/>
            </a:endParaRPr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        </a:t>
            </a:r>
            <a:r>
              <a:rPr lang="en-US" dirty="0" err="1">
                <a:ea typeface="+mn-lt"/>
                <a:cs typeface="+mn-lt"/>
              </a:rPr>
              <a:t>this.weight</a:t>
            </a:r>
            <a:r>
              <a:rPr lang="en-US" dirty="0">
                <a:ea typeface="+mn-lt"/>
                <a:cs typeface="+mn-lt"/>
              </a:rPr>
              <a:t> = weight;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    }</a:t>
            </a:r>
            <a:endParaRPr lang="en-US" dirty="0"/>
          </a:p>
          <a:p>
            <a:pPr>
              <a:buNone/>
            </a:pPr>
            <a:r>
              <a:rPr lang="en-US" dirty="0">
                <a:ea typeface="Source Sans Pro"/>
              </a:rPr>
              <a:t>    def </a:t>
            </a:r>
            <a:r>
              <a:rPr lang="en-US" dirty="0" err="1">
                <a:ea typeface="Source Sans Pro"/>
              </a:rPr>
              <a:t>getWeight</a:t>
            </a:r>
            <a:r>
              <a:rPr lang="en-US" dirty="0">
                <a:ea typeface="Source Sans Pro"/>
              </a:rPr>
              <a:t>(): Double {</a:t>
            </a:r>
            <a:endParaRPr lang="en-US" dirty="0">
              <a:ea typeface="+mn-lt"/>
              <a:cs typeface="+mn-lt"/>
            </a:endParaRPr>
          </a:p>
          <a:p>
            <a:pPr>
              <a:buNone/>
            </a:pPr>
            <a:r>
              <a:rPr lang="en-US" dirty="0">
                <a:ea typeface="Source Sans Pro"/>
              </a:rPr>
              <a:t>        return weight </a:t>
            </a:r>
            <a:endParaRPr lang="en-US" dirty="0">
              <a:ea typeface="+mn-lt"/>
              <a:cs typeface="+mn-lt"/>
            </a:endParaRPr>
          </a:p>
          <a:p>
            <a:pPr>
              <a:buNone/>
            </a:pPr>
            <a:r>
              <a:rPr lang="en-US" dirty="0">
                <a:ea typeface="Source Sans Pro"/>
              </a:rPr>
              <a:t>    }</a:t>
            </a:r>
            <a:endParaRPr lang="en-US" dirty="0"/>
          </a:p>
          <a:p>
            <a:pPr>
              <a:buNone/>
            </a:pPr>
            <a:endParaRPr lang="en-US" dirty="0">
              <a:solidFill>
                <a:srgbClr val="FFFFFF">
                  <a:alpha val="60000"/>
                </a:srgbClr>
              </a:solidFill>
              <a:ea typeface="Source Sans Pro"/>
            </a:endParaRPr>
          </a:p>
          <a:p>
            <a:pPr>
              <a:buNone/>
            </a:pPr>
            <a:endParaRPr lang="en-US" dirty="0">
              <a:solidFill>
                <a:srgbClr val="FFFFFF">
                  <a:alpha val="60000"/>
                </a:srgbClr>
              </a:solidFill>
              <a:ea typeface="Source Sans Pro"/>
            </a:endParaRPr>
          </a:p>
          <a:p>
            <a:pPr>
              <a:buNone/>
            </a:pPr>
            <a:endParaRPr lang="en-US" dirty="0">
              <a:solidFill>
                <a:srgbClr val="FFFFFF">
                  <a:alpha val="60000"/>
                </a:srgbClr>
              </a:solidFill>
              <a:ea typeface="Source Sans Pro"/>
            </a:endParaRPr>
          </a:p>
          <a:p>
            <a:pPr marL="0" indent="0">
              <a:buNone/>
            </a:pPr>
            <a:endParaRPr lang="en-US" dirty="0">
              <a:solidFill>
                <a:srgbClr val="FFFFFF">
                  <a:alpha val="60000"/>
                </a:srgbClr>
              </a:solidFill>
              <a:ea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21260745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D9DFF-CA5D-83FA-1EC4-77DC050DB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Herança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1C4956-B6B2-F02F-12D9-C8A62EBD0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4268261"/>
          </a:xfrm>
        </p:spPr>
        <p:txBody>
          <a:bodyPr vert="horz" wrap="square" lIns="0" tIns="0" rIns="0" bIns="0" rtlCol="0" anchor="t">
            <a:normAutofit/>
          </a:bodyPr>
          <a:lstStyle/>
          <a:p>
            <a:r>
              <a:rPr lang="en-US" dirty="0">
                <a:solidFill>
                  <a:srgbClr val="FFFFFF">
                    <a:alpha val="60000"/>
                  </a:srgbClr>
                </a:solidFill>
                <a:ea typeface="+mn-lt"/>
                <a:cs typeface="+mn-lt"/>
              </a:rPr>
              <a:t>O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+mn-lt"/>
                <a:cs typeface="+mn-lt"/>
              </a:rPr>
              <a:t>conceito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+mn-lt"/>
                <a:cs typeface="+mn-lt"/>
              </a:rPr>
              <a:t> de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+mn-lt"/>
                <a:cs typeface="+mn-lt"/>
              </a:rPr>
              <a:t>herança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+mn-lt"/>
                <a:cs typeface="+mn-lt"/>
              </a:rPr>
              <a:t> é simples, basta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+mn-lt"/>
                <a:cs typeface="+mn-lt"/>
              </a:rPr>
              <a:t>usarmos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+mn-lt"/>
                <a:cs typeface="+mn-lt"/>
              </a:rPr>
              <a:t> </a:t>
            </a:r>
            <a:r>
              <a:rPr lang="en-US" dirty="0" err="1">
                <a:solidFill>
                  <a:srgbClr val="FF0000">
                    <a:alpha val="60000"/>
                  </a:srgbClr>
                </a:solidFill>
                <a:ea typeface="+mn-lt"/>
                <a:cs typeface="+mn-lt"/>
              </a:rPr>
              <a:t>classefilho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+mn-lt"/>
                <a:cs typeface="+mn-lt"/>
              </a:rPr>
              <a:t> </a:t>
            </a:r>
            <a:r>
              <a:rPr lang="en-US" b="1" dirty="0">
                <a:solidFill>
                  <a:srgbClr val="FFFFFF">
                    <a:alpha val="60000"/>
                  </a:srgbClr>
                </a:solidFill>
                <a:ea typeface="+mn-lt"/>
                <a:cs typeface="+mn-lt"/>
              </a:rPr>
              <a:t>extends </a:t>
            </a:r>
            <a:r>
              <a:rPr lang="en-US" dirty="0" err="1">
                <a:solidFill>
                  <a:srgbClr val="FF0000"/>
                </a:solidFill>
                <a:ea typeface="+mn-lt"/>
                <a:cs typeface="+mn-lt"/>
              </a:rPr>
              <a:t>classepai</a:t>
            </a:r>
            <a:r>
              <a:rPr lang="en-US" dirty="0">
                <a:solidFill>
                  <a:srgbClr val="FF0000"/>
                </a:solidFill>
                <a:ea typeface="+mn-lt"/>
                <a:cs typeface="+mn-lt"/>
              </a:rPr>
              <a:t>.</a:t>
            </a:r>
            <a:endParaRPr lang="en-US" b="1" dirty="0" err="1">
              <a:solidFill>
                <a:srgbClr val="FF0000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 </a:t>
            </a:r>
            <a:r>
              <a:rPr lang="en-US" dirty="0" err="1">
                <a:solidFill>
                  <a:schemeClr val="tx1"/>
                </a:solidFill>
                <a:ea typeface="+mn-lt"/>
                <a:cs typeface="+mn-lt"/>
              </a:rPr>
              <a:t>Exemplo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:</a:t>
            </a:r>
          </a:p>
          <a:p>
            <a:pPr marL="0" indent="0">
              <a:buNone/>
            </a:pPr>
            <a:r>
              <a:rPr lang="en-US" b="1" dirty="0">
                <a:ea typeface="+mn-lt"/>
                <a:cs typeface="+mn-lt"/>
              </a:rPr>
              <a:t> class </a:t>
            </a:r>
            <a:r>
              <a:rPr lang="en-US" dirty="0">
                <a:solidFill>
                  <a:srgbClr val="FF0000">
                    <a:alpha val="60000"/>
                  </a:srgbClr>
                </a:solidFill>
                <a:ea typeface="+mn-lt"/>
                <a:cs typeface="+mn-lt"/>
              </a:rPr>
              <a:t>Yorkshire </a:t>
            </a:r>
            <a:r>
              <a:rPr lang="en-US" b="1" dirty="0">
                <a:ea typeface="+mn-lt"/>
                <a:cs typeface="+mn-lt"/>
              </a:rPr>
              <a:t>extends</a:t>
            </a:r>
            <a:r>
              <a:rPr lang="en-US" b="1" dirty="0">
                <a:solidFill>
                  <a:srgbClr val="FF0000">
                    <a:alpha val="60000"/>
                  </a:srgbClr>
                </a:solidFill>
                <a:ea typeface="+mn-lt"/>
                <a:cs typeface="+mn-lt"/>
              </a:rPr>
              <a:t> </a:t>
            </a:r>
            <a:r>
              <a:rPr lang="en-US" dirty="0">
                <a:solidFill>
                  <a:srgbClr val="FF0000">
                    <a:alpha val="60000"/>
                  </a:srgbClr>
                </a:solidFill>
                <a:ea typeface="+mn-lt"/>
                <a:cs typeface="+mn-lt"/>
              </a:rPr>
              <a:t>Dog</a:t>
            </a:r>
            <a:r>
              <a:rPr lang="en-US" dirty="0">
                <a:ea typeface="+mn-lt"/>
                <a:cs typeface="+mn-lt"/>
              </a:rPr>
              <a:t> {</a:t>
            </a:r>
            <a:endParaRPr lang="en-US" dirty="0">
              <a:solidFill>
                <a:srgbClr val="FFFFFF">
                  <a:alpha val="60000"/>
                </a:srgbClr>
              </a:solidFill>
              <a:ea typeface="Source Sans Pro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   public Yorkshire(String name, String breed, int age, double weight) {</a:t>
            </a:r>
            <a:endParaRPr lang="en-US" dirty="0">
              <a:solidFill>
                <a:srgbClr val="FFFFFF">
                  <a:alpha val="60000"/>
                </a:srgbClr>
              </a:solidFill>
              <a:ea typeface="Source Sans Pro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       super(name, breed, age, weight);</a:t>
            </a:r>
            <a:endParaRPr lang="en-US" dirty="0">
              <a:solidFill>
                <a:srgbClr val="FFFFFF">
                  <a:alpha val="60000"/>
                </a:srgbClr>
              </a:solidFill>
              <a:ea typeface="Source Sans Pro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   }</a:t>
            </a:r>
            <a:endParaRPr lang="en-US">
              <a:solidFill>
                <a:srgbClr val="FFFFFF">
                  <a:alpha val="60000"/>
                </a:srgbClr>
              </a:solidFill>
              <a:ea typeface="Source Sans Pro"/>
            </a:endParaRPr>
          </a:p>
          <a:p>
            <a:pPr marL="0" indent="0">
              <a:buNone/>
            </a:pPr>
            <a:r>
              <a:rPr lang="en-US" dirty="0">
                <a:ea typeface="Source Sans Pro"/>
              </a:rPr>
              <a:t>  }</a:t>
            </a: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FFFFFF">
                  <a:alpha val="60000"/>
                </a:srgbClr>
              </a:solidFill>
              <a:ea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42139477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E4D49-BCC2-BBE9-5425-14C4174E0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Polimorfismo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1217D9-9DE4-F2D6-5104-133679C602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4649261"/>
          </a:xfrm>
        </p:spPr>
        <p:txBody>
          <a:bodyPr vert="horz" wrap="square" lIns="0" tIns="0" rIns="0" bIns="0" rtlCol="0" anchor="t">
            <a:normAutofit fontScale="70000" lnSpcReduction="20000"/>
          </a:bodyPr>
          <a:lstStyle/>
          <a:p>
            <a:pPr>
              <a:buNone/>
            </a:pPr>
            <a:r>
              <a:rPr lang="en-US" b="1" dirty="0">
                <a:latin typeface="Consolas"/>
                <a:ea typeface="Source Sans Pro"/>
              </a:rPr>
              <a:t>    def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latin typeface="Consolas"/>
                <a:ea typeface="Source Sans Pro"/>
              </a:rPr>
              <a:t>func</a:t>
            </a:r>
            <a:r>
              <a:rPr lang="en-US" dirty="0">
                <a:latin typeface="Consolas"/>
                <a:ea typeface="Source Sans Pro"/>
              </a:rPr>
              <a:t>(</a:t>
            </a:r>
            <a:r>
              <a:rPr lang="en-US" dirty="0" err="1">
                <a:solidFill>
                  <a:srgbClr val="FF0000">
                    <a:alpha val="60000"/>
                  </a:srgbClr>
                </a:solidFill>
                <a:latin typeface="Consolas"/>
                <a:ea typeface="Source Sans Pro"/>
              </a:rPr>
              <a:t>a</a:t>
            </a:r>
            <a:r>
              <a:rPr lang="en-US" b="1" dirty="0" err="1">
                <a:solidFill>
                  <a:srgbClr val="FF0000">
                    <a:alpha val="60000"/>
                  </a:srgbClr>
                </a:solidFill>
                <a:latin typeface="Consolas"/>
                <a:ea typeface="Source Sans Pro"/>
              </a:rPr>
              <a:t>:</a:t>
            </a:r>
            <a:r>
              <a:rPr lang="en-US" dirty="0" err="1">
                <a:solidFill>
                  <a:srgbClr val="FF0000">
                    <a:alpha val="60000"/>
                  </a:srgbClr>
                </a:solidFill>
                <a:latin typeface="Consolas"/>
                <a:ea typeface="Source Sans Pro"/>
              </a:rPr>
              <a:t>Int</a:t>
            </a:r>
            <a:r>
              <a:rPr lang="en-US" dirty="0">
                <a:latin typeface="Consolas"/>
                <a:ea typeface="Source Sans Pro"/>
              </a:rPr>
              <a:t>) </a:t>
            </a:r>
            <a:endParaRPr lang="en-US">
              <a:solidFill>
                <a:srgbClr val="FFFFFF">
                  <a:alpha val="60000"/>
                </a:srgbClr>
              </a:solidFill>
              <a:ea typeface="Source Sans Pro"/>
            </a:endParaRPr>
          </a:p>
          <a:p>
            <a:pPr>
              <a:buNone/>
            </a:pPr>
            <a:r>
              <a:rPr lang="en-US" dirty="0">
                <a:latin typeface="Consolas"/>
                <a:ea typeface="Source Sans Pro"/>
              </a:rPr>
              <a:t>    { </a:t>
            </a:r>
            <a:endParaRPr lang="en-US" dirty="0"/>
          </a:p>
          <a:p>
            <a:pPr>
              <a:buNone/>
            </a:pPr>
            <a:r>
              <a:rPr lang="en-US" dirty="0">
                <a:latin typeface="Consolas"/>
                <a:ea typeface="Source Sans Pro"/>
              </a:rPr>
              <a:t>        </a:t>
            </a:r>
            <a:r>
              <a:rPr lang="en-US" dirty="0" err="1">
                <a:latin typeface="Consolas"/>
                <a:ea typeface="Source Sans Pro"/>
              </a:rPr>
              <a:t>println</a:t>
            </a:r>
            <a:r>
              <a:rPr lang="en-US" dirty="0">
                <a:latin typeface="Consolas"/>
                <a:ea typeface="Source Sans Pro"/>
              </a:rPr>
              <a:t>("</a:t>
            </a:r>
            <a:r>
              <a:rPr lang="en-US" dirty="0" err="1">
                <a:latin typeface="Consolas"/>
                <a:ea typeface="Source Sans Pro"/>
              </a:rPr>
              <a:t>Primeira</a:t>
            </a:r>
            <a:r>
              <a:rPr lang="en-US" dirty="0">
                <a:latin typeface="Consolas"/>
                <a:ea typeface="Source Sans Pro"/>
              </a:rPr>
              <a:t> :"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>
                <a:latin typeface="Consolas"/>
                <a:ea typeface="Source Sans Pro"/>
              </a:rPr>
              <a:t>+ a); </a:t>
            </a:r>
            <a:endParaRPr lang="en-US" dirty="0"/>
          </a:p>
          <a:p>
            <a:pPr>
              <a:buNone/>
            </a:pPr>
            <a:r>
              <a:rPr lang="en-US" dirty="0">
                <a:latin typeface="Consolas"/>
                <a:ea typeface="Source Sans Pro"/>
              </a:rPr>
              <a:t>    } </a:t>
            </a:r>
            <a:endParaRPr lang="en-US" dirty="0"/>
          </a:p>
          <a:p>
            <a:pPr>
              <a:buNone/>
            </a:pPr>
            <a:r>
              <a:rPr lang="en-US" dirty="0">
                <a:latin typeface="Consolas"/>
                <a:ea typeface="Source Sans Pro"/>
              </a:rPr>
              <a:t>    </a:t>
            </a:r>
            <a:r>
              <a:rPr lang="en-US" b="1" dirty="0">
                <a:latin typeface="Consolas"/>
                <a:ea typeface="Source Sans Pro"/>
              </a:rPr>
              <a:t>def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latin typeface="Consolas"/>
                <a:ea typeface="Source Sans Pro"/>
              </a:rPr>
              <a:t>func</a:t>
            </a:r>
            <a:r>
              <a:rPr lang="en-US" dirty="0">
                <a:latin typeface="Consolas"/>
                <a:ea typeface="Source Sans Pro"/>
              </a:rPr>
              <a:t>(</a:t>
            </a:r>
            <a:r>
              <a:rPr lang="en-US" dirty="0" err="1">
                <a:solidFill>
                  <a:srgbClr val="FF0000">
                    <a:alpha val="60000"/>
                  </a:srgbClr>
                </a:solidFill>
                <a:latin typeface="Consolas"/>
                <a:ea typeface="Source Sans Pro"/>
              </a:rPr>
              <a:t>a</a:t>
            </a:r>
            <a:r>
              <a:rPr lang="en-US" b="1" dirty="0" err="1">
                <a:solidFill>
                  <a:srgbClr val="FF0000">
                    <a:alpha val="60000"/>
                  </a:srgbClr>
                </a:solidFill>
                <a:latin typeface="Consolas"/>
                <a:ea typeface="Source Sans Pro"/>
              </a:rPr>
              <a:t>:</a:t>
            </a:r>
            <a:r>
              <a:rPr lang="en-US" dirty="0" err="1">
                <a:solidFill>
                  <a:srgbClr val="FF0000">
                    <a:alpha val="60000"/>
                  </a:srgbClr>
                </a:solidFill>
                <a:latin typeface="Consolas"/>
                <a:ea typeface="Source Sans Pro"/>
              </a:rPr>
              <a:t>Int</a:t>
            </a:r>
            <a:r>
              <a:rPr lang="en-US" dirty="0">
                <a:solidFill>
                  <a:srgbClr val="FF0000">
                    <a:alpha val="60000"/>
                  </a:srgbClr>
                </a:solidFill>
                <a:latin typeface="Consolas"/>
                <a:ea typeface="Source Sans Pro"/>
              </a:rPr>
              <a:t>, </a:t>
            </a:r>
            <a:r>
              <a:rPr lang="en-US" dirty="0" err="1">
                <a:solidFill>
                  <a:srgbClr val="FF0000">
                    <a:alpha val="60000"/>
                  </a:srgbClr>
                </a:solidFill>
                <a:latin typeface="Consolas"/>
                <a:ea typeface="Source Sans Pro"/>
              </a:rPr>
              <a:t>b</a:t>
            </a:r>
            <a:r>
              <a:rPr lang="en-US" b="1" dirty="0" err="1">
                <a:solidFill>
                  <a:srgbClr val="FF0000">
                    <a:alpha val="60000"/>
                  </a:srgbClr>
                </a:solidFill>
                <a:latin typeface="Consolas"/>
                <a:ea typeface="Source Sans Pro"/>
              </a:rPr>
              <a:t>:</a:t>
            </a:r>
            <a:r>
              <a:rPr lang="en-US" dirty="0" err="1">
                <a:solidFill>
                  <a:srgbClr val="FF0000">
                    <a:alpha val="60000"/>
                  </a:srgbClr>
                </a:solidFill>
                <a:latin typeface="Consolas"/>
                <a:ea typeface="Source Sans Pro"/>
              </a:rPr>
              <a:t>Int</a:t>
            </a:r>
            <a:r>
              <a:rPr lang="en-US" dirty="0">
                <a:latin typeface="Consolas"/>
                <a:ea typeface="Source Sans Pro"/>
              </a:rPr>
              <a:t>) </a:t>
            </a:r>
            <a:endParaRPr lang="en-US" dirty="0"/>
          </a:p>
          <a:p>
            <a:pPr>
              <a:buNone/>
            </a:pPr>
            <a:r>
              <a:rPr lang="en-US" dirty="0">
                <a:latin typeface="Consolas"/>
                <a:ea typeface="Source Sans Pro"/>
              </a:rPr>
              <a:t>    { </a:t>
            </a:r>
            <a:endParaRPr lang="en-US" dirty="0"/>
          </a:p>
          <a:p>
            <a:pPr>
              <a:buNone/>
            </a:pPr>
            <a:r>
              <a:rPr lang="en-US" dirty="0">
                <a:latin typeface="Consolas"/>
                <a:ea typeface="Source Sans Pro"/>
              </a:rPr>
              <a:t>        </a:t>
            </a:r>
            <a:r>
              <a:rPr lang="en-US" b="1" dirty="0">
                <a:latin typeface="Consolas"/>
                <a:ea typeface="Source Sans Pro"/>
              </a:rPr>
              <a:t>var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>
                <a:latin typeface="Consolas"/>
                <a:ea typeface="Source Sans Pro"/>
              </a:rPr>
              <a:t>sum </a:t>
            </a:r>
            <a:r>
              <a:rPr lang="en-US" b="1" dirty="0">
                <a:latin typeface="Consolas"/>
                <a:ea typeface="Source Sans Pro"/>
              </a:rPr>
              <a:t>=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>
                <a:latin typeface="Consolas"/>
                <a:ea typeface="Source Sans Pro"/>
              </a:rPr>
              <a:t>a + b; </a:t>
            </a:r>
            <a:endParaRPr lang="en-US" dirty="0"/>
          </a:p>
          <a:p>
            <a:pPr>
              <a:buNone/>
            </a:pPr>
            <a:r>
              <a:rPr lang="en-US" dirty="0">
                <a:latin typeface="Consolas"/>
                <a:ea typeface="Source Sans Pro"/>
              </a:rPr>
              <a:t>        </a:t>
            </a:r>
            <a:r>
              <a:rPr lang="en-US" dirty="0" err="1">
                <a:latin typeface="Consolas"/>
                <a:ea typeface="Source Sans Pro"/>
              </a:rPr>
              <a:t>println</a:t>
            </a:r>
            <a:r>
              <a:rPr lang="en-US" dirty="0">
                <a:latin typeface="Consolas"/>
                <a:ea typeface="Source Sans Pro"/>
              </a:rPr>
              <a:t>("Segunda:"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>
                <a:latin typeface="Consolas"/>
                <a:ea typeface="Source Sans Pro"/>
              </a:rPr>
              <a:t>+ sum); </a:t>
            </a:r>
            <a:endParaRPr lang="en-US" dirty="0"/>
          </a:p>
          <a:p>
            <a:pPr>
              <a:buNone/>
            </a:pPr>
            <a:r>
              <a:rPr lang="en-US" dirty="0">
                <a:latin typeface="Consolas"/>
                <a:ea typeface="Source Sans Pro"/>
              </a:rPr>
              <a:t>    } </a:t>
            </a:r>
            <a:endParaRPr lang="en-US" dirty="0">
              <a:solidFill>
                <a:srgbClr val="FFFFFF">
                  <a:alpha val="60000"/>
                </a:srgbClr>
              </a:solidFill>
              <a:ea typeface="Source Sans Pr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FFFFF">
                    <a:alpha val="60000"/>
                  </a:srgbClr>
                </a:solidFill>
                <a:latin typeface="Consolas"/>
                <a:ea typeface="Source Sans Pro"/>
              </a:rPr>
              <a:t>  </a:t>
            </a:r>
            <a:r>
              <a:rPr lang="en-US" dirty="0">
                <a:latin typeface="Consolas"/>
                <a:ea typeface="Source Sans Pro"/>
              </a:rPr>
              <a:t> </a:t>
            </a:r>
            <a:r>
              <a:rPr lang="en-US" dirty="0" err="1">
                <a:latin typeface="Consolas"/>
                <a:ea typeface="Source Sans Pro"/>
              </a:rPr>
              <a:t>ob.func</a:t>
            </a:r>
            <a:r>
              <a:rPr lang="en-US" dirty="0">
                <a:latin typeface="Consolas"/>
                <a:ea typeface="Source Sans Pro"/>
              </a:rPr>
              <a:t>(</a:t>
            </a:r>
            <a:r>
              <a:rPr lang="en-US" dirty="0">
                <a:solidFill>
                  <a:srgbClr val="FF0000">
                    <a:alpha val="60000"/>
                  </a:srgbClr>
                </a:solidFill>
                <a:latin typeface="Consolas"/>
                <a:ea typeface="Source Sans Pro"/>
              </a:rPr>
              <a:t>120</a:t>
            </a:r>
            <a:r>
              <a:rPr lang="en-US" dirty="0">
                <a:latin typeface="Consolas"/>
                <a:ea typeface="Source Sans Pro"/>
              </a:rPr>
              <a:t>); </a:t>
            </a:r>
            <a:endParaRPr lang="en-US" dirty="0">
              <a:solidFill>
                <a:srgbClr val="FFFFFF">
                  <a:alpha val="60000"/>
                </a:srgbClr>
              </a:solidFill>
              <a:latin typeface="Consolas"/>
              <a:ea typeface="Source Sans Pro"/>
            </a:endParaRPr>
          </a:p>
          <a:p>
            <a:pPr>
              <a:buNone/>
            </a:pPr>
            <a:r>
              <a:rPr lang="en-US" dirty="0">
                <a:latin typeface="Consolas"/>
                <a:ea typeface="Source Sans Pro"/>
              </a:rPr>
              <a:t>   </a:t>
            </a:r>
            <a:r>
              <a:rPr lang="en-US" dirty="0" err="1">
                <a:latin typeface="Consolas"/>
                <a:ea typeface="Source Sans Pro"/>
              </a:rPr>
              <a:t>ob.func</a:t>
            </a:r>
            <a:r>
              <a:rPr lang="en-US" dirty="0">
                <a:latin typeface="Consolas"/>
                <a:ea typeface="Source Sans Pro"/>
              </a:rPr>
              <a:t>(</a:t>
            </a:r>
            <a:r>
              <a:rPr lang="en-US" dirty="0">
                <a:solidFill>
                  <a:srgbClr val="FF0000">
                    <a:alpha val="60000"/>
                  </a:srgbClr>
                </a:solidFill>
                <a:latin typeface="Consolas"/>
                <a:ea typeface="Source Sans Pro"/>
              </a:rPr>
              <a:t>50, 70</a:t>
            </a:r>
            <a:r>
              <a:rPr lang="en-US" dirty="0">
                <a:latin typeface="Consolas"/>
                <a:ea typeface="Source Sans Pro"/>
              </a:rPr>
              <a:t>);</a:t>
            </a:r>
            <a:endParaRPr lang="en-US" dirty="0"/>
          </a:p>
          <a:p>
            <a:pPr>
              <a:buNone/>
            </a:pPr>
            <a:endParaRPr lang="en-US" dirty="0">
              <a:solidFill>
                <a:srgbClr val="FFFFFF">
                  <a:alpha val="60000"/>
                </a:srgbClr>
              </a:solidFill>
              <a:latin typeface="Consolas"/>
              <a:ea typeface="Source Sans Pro"/>
            </a:endParaRPr>
          </a:p>
          <a:p>
            <a:pPr marL="0" indent="0">
              <a:buNone/>
            </a:pPr>
            <a:endParaRPr lang="en-US" dirty="0">
              <a:solidFill>
                <a:srgbClr val="FFFFFF">
                  <a:alpha val="60000"/>
                </a:srgbClr>
              </a:solidFill>
              <a:latin typeface="Source Sans Pro"/>
              <a:ea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986345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CED3A-B7E3-4F33-B09D-A8094950D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Sobre a linguagem</a:t>
            </a:r>
            <a:br>
              <a:rPr lang="en-US"/>
            </a:b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38136-9C11-B93C-C4E9-D5C0E36403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wrap="square" lIns="0" tIns="0" rIns="0" bIns="0" rtlCol="0" anchor="t">
            <a:normAutofit/>
          </a:bodyPr>
          <a:lstStyle/>
          <a:p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Tipagem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forte</a:t>
            </a:r>
          </a:p>
          <a:p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Baseado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no Java</a:t>
            </a:r>
          </a:p>
          <a:p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Roda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na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JVM</a:t>
            </a:r>
          </a:p>
          <a:p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Inferência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de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tipos</a:t>
            </a:r>
            <a:endParaRPr lang="en-US" dirty="0">
              <a:solidFill>
                <a:srgbClr val="FFFFFF">
                  <a:alpha val="60000"/>
                </a:srgbClr>
              </a:solidFill>
              <a:ea typeface="Source Sans Pro"/>
            </a:endParaRPr>
          </a:p>
          <a:p>
            <a:r>
              <a:rPr lang="en-US" b="1" dirty="0" err="1">
                <a:ea typeface="+mn-lt"/>
                <a:cs typeface="+mn-lt"/>
              </a:rPr>
              <a:t>Funções</a:t>
            </a:r>
            <a:r>
              <a:rPr lang="en-US" b="1" dirty="0">
                <a:ea typeface="+mn-lt"/>
                <a:cs typeface="+mn-lt"/>
              </a:rPr>
              <a:t> de Alta </a:t>
            </a:r>
            <a:r>
              <a:rPr lang="en-US" b="1" dirty="0" err="1">
                <a:ea typeface="+mn-lt"/>
                <a:cs typeface="+mn-lt"/>
              </a:rPr>
              <a:t>Ordem</a:t>
            </a:r>
            <a:endParaRPr lang="en-US" b="1">
              <a:solidFill>
                <a:srgbClr val="FFFFFF">
                  <a:alpha val="60000"/>
                </a:srgbClr>
              </a:solidFill>
              <a:ea typeface="+mn-lt"/>
              <a:cs typeface="+mn-lt"/>
            </a:endParaRPr>
          </a:p>
          <a:p>
            <a:r>
              <a:rPr lang="en-US" dirty="0">
                <a:solidFill>
                  <a:srgbClr val="FFFFFF">
                    <a:alpha val="60000"/>
                  </a:srgbClr>
                </a:solidFill>
                <a:ea typeface="+mn-lt"/>
                <a:cs typeface="+mn-lt"/>
              </a:rPr>
              <a:t>Pattern Matching</a:t>
            </a:r>
            <a:endParaRPr lang="en-US" b="1" dirty="0">
              <a:solidFill>
                <a:srgbClr val="FFFFFF">
                  <a:alpha val="60000"/>
                </a:srgbClr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02166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1863B-1091-D642-1A32-23DAA40F1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Exercício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E41AAF-A46A-D7BA-5186-026C28B33D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wrap="square" lIns="0" tIns="0" rIns="0" bIns="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-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Crie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uma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classe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Veículo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que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contenha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os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atributos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nome,marca,fabricante,gasolina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.</a:t>
            </a:r>
            <a:endParaRPr lang="en-US"/>
          </a:p>
          <a:p>
            <a:pPr marL="0" indent="0">
              <a:buNone/>
            </a:pP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 -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Crie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também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um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método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chamado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 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printInfo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para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imprimir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o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nome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e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marca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do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veículo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juntos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. </a:t>
            </a:r>
          </a:p>
          <a:p>
            <a:pPr marL="0" indent="0">
              <a:buNone/>
            </a:pP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  - 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Crie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outro 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método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também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chamado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printInfo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que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recebe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como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parâmetro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o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nome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do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carro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e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então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imprime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o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fabricante,a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gasolina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.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-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Crie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uma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classe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carro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e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uma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avião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que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herdam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da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classe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Veículo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.</a:t>
            </a:r>
          </a:p>
          <a:p>
            <a:pPr marL="0" indent="0">
              <a:buNone/>
            </a:pP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.- 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Crie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um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atributo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privado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chamado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velocidade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em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ambos.</a:t>
            </a:r>
            <a:endParaRPr lang="en-US"/>
          </a:p>
          <a:p>
            <a:pPr marL="0" indent="0">
              <a:buNone/>
            </a:pP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- Por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fim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 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crie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3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objetos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, um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sendo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 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avião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, outro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sendo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carro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e outro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sendo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simplesmente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um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veículo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.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Depois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imprima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os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métodos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e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atributos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de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cada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um.</a:t>
            </a:r>
          </a:p>
          <a:p>
            <a:pPr marL="0" indent="0">
              <a:buNone/>
            </a:pPr>
            <a:endParaRPr lang="en-US" dirty="0">
              <a:solidFill>
                <a:srgbClr val="FFFFFF">
                  <a:alpha val="60000"/>
                </a:srgbClr>
              </a:solidFill>
              <a:ea typeface="Source Sans Pro"/>
            </a:endParaRPr>
          </a:p>
          <a:p>
            <a:pPr marL="0" indent="0">
              <a:buNone/>
            </a:pPr>
            <a:endParaRPr lang="en-US" dirty="0">
              <a:solidFill>
                <a:srgbClr val="FFFFFF">
                  <a:alpha val="60000"/>
                </a:srgbClr>
              </a:solidFill>
              <a:ea typeface="Source Sans Pro"/>
            </a:endParaRPr>
          </a:p>
          <a:p>
            <a:pPr marL="0" indent="0">
              <a:buNone/>
            </a:pPr>
            <a:endParaRPr lang="en-US" dirty="0">
              <a:solidFill>
                <a:srgbClr val="FFFFFF">
                  <a:alpha val="60000"/>
                </a:srgbClr>
              </a:solidFill>
              <a:ea typeface="Source Sans Pro"/>
            </a:endParaRPr>
          </a:p>
          <a:p>
            <a:pPr marL="0" indent="0">
              <a:buNone/>
            </a:pPr>
            <a:endParaRPr lang="en-US" dirty="0">
              <a:solidFill>
                <a:srgbClr val="FFFFFF">
                  <a:alpha val="60000"/>
                </a:srgbClr>
              </a:solidFill>
              <a:ea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4099295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EC10C-9610-9C5B-FAD1-EB3445052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Declaração de variáveis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682B5-E57F-7F15-E434-82D0AEC5A6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wrap="square" lIns="0" tIns="0" rIns="0" bIns="0" rtlCol="0" anchor="t">
            <a:normAutofit/>
          </a:bodyPr>
          <a:lstStyle/>
          <a:p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Para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declarmos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variáveis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,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usamos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n-US" b="1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var 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para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mutáveis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ou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n-US" b="1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val</a:t>
            </a:r>
            <a:r>
              <a:rPr lang="en-US" b="1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para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imutáveis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. O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compilador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infere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por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padrão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o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tipo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da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variável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, mas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também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podemos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definí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-las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manualmente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caso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necessário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FFFF">
                    <a:alpha val="60000"/>
                  </a:srgbClr>
                </a:solidFill>
                <a:ea typeface="+mn-lt"/>
                <a:cs typeface="+mn-lt"/>
              </a:rPr>
              <a:t>     </a:t>
            </a:r>
            <a:r>
              <a:rPr lang="en-US" b="1" dirty="0" err="1">
                <a:solidFill>
                  <a:srgbClr val="FFFFFF">
                    <a:alpha val="60000"/>
                  </a:srgbClr>
                </a:solidFill>
                <a:ea typeface="+mn-lt"/>
                <a:cs typeface="+mn-lt"/>
              </a:rPr>
              <a:t>Exemplo</a:t>
            </a:r>
            <a:r>
              <a:rPr lang="en-US" b="1" dirty="0">
                <a:solidFill>
                  <a:srgbClr val="FFFFFF">
                    <a:alpha val="60000"/>
                  </a:srgbClr>
                </a:solidFill>
                <a:ea typeface="+mn-lt"/>
                <a:cs typeface="+mn-lt"/>
              </a:rPr>
              <a:t> 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FFFF">
                    <a:alpha val="60000"/>
                  </a:srgbClr>
                </a:solidFill>
                <a:ea typeface="+mn-lt"/>
                <a:cs typeface="+mn-lt"/>
              </a:rPr>
              <a:t>      var 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+mn-lt"/>
                <a:cs typeface="+mn-lt"/>
              </a:rPr>
              <a:t> a = 1333</a:t>
            </a:r>
            <a:endParaRPr lang="en-US" dirty="0">
              <a:solidFill>
                <a:srgbClr val="FFFFFF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FFFFF">
                    <a:alpha val="60000"/>
                  </a:srgbClr>
                </a:solidFill>
                <a:ea typeface="+mn-lt"/>
                <a:cs typeface="+mn-lt"/>
              </a:rPr>
              <a:t>    </a:t>
            </a:r>
            <a:r>
              <a:rPr lang="en-US" b="1" dirty="0">
                <a:solidFill>
                  <a:srgbClr val="FFFFFF">
                    <a:alpha val="60000"/>
                  </a:srgbClr>
                </a:solidFill>
                <a:ea typeface="+mn-lt"/>
                <a:cs typeface="+mn-lt"/>
              </a:rPr>
              <a:t>  </a:t>
            </a:r>
            <a:r>
              <a:rPr lang="en-US" b="1" dirty="0" err="1">
                <a:solidFill>
                  <a:srgbClr val="FFFFFF">
                    <a:alpha val="60000"/>
                  </a:srgbClr>
                </a:solidFill>
                <a:ea typeface="+mn-lt"/>
                <a:cs typeface="+mn-lt"/>
              </a:rPr>
              <a:t>val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+mn-lt"/>
                <a:cs typeface="+mn-lt"/>
              </a:rPr>
              <a:t> b = "world"</a:t>
            </a: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b="1" dirty="0">
                <a:ea typeface="+mn-lt"/>
                <a:cs typeface="+mn-lt"/>
              </a:rPr>
              <a:t>     </a:t>
            </a:r>
            <a:r>
              <a:rPr lang="en-US" b="1" dirty="0" err="1">
                <a:ea typeface="+mn-lt"/>
                <a:cs typeface="+mn-lt"/>
              </a:rPr>
              <a:t>val</a:t>
            </a:r>
            <a:r>
              <a:rPr lang="en-US" dirty="0">
                <a:ea typeface="+mn-lt"/>
                <a:cs typeface="+mn-lt"/>
              </a:rPr>
              <a:t> s: </a:t>
            </a:r>
            <a:r>
              <a:rPr lang="en-US" b="1" dirty="0">
                <a:ea typeface="+mn-lt"/>
                <a:cs typeface="+mn-lt"/>
              </a:rPr>
              <a:t>String</a:t>
            </a:r>
            <a:r>
              <a:rPr lang="en-US" dirty="0">
                <a:ea typeface="+mn-lt"/>
                <a:cs typeface="+mn-lt"/>
              </a:rPr>
              <a:t> = "hello" </a:t>
            </a:r>
            <a:endParaRPr lang="en-US">
              <a:solidFill>
                <a:srgbClr val="FFFFFF">
                  <a:alpha val="60000"/>
                </a:srgbClr>
              </a:solidFill>
              <a:ea typeface="Source Sans Pro"/>
            </a:endParaRPr>
          </a:p>
          <a:p>
            <a:r>
              <a:rPr lang="en-US" b="1" dirty="0">
                <a:ea typeface="+mn-lt"/>
                <a:cs typeface="+mn-lt"/>
              </a:rPr>
              <a:t> var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</a:t>
            </a:r>
            <a:r>
              <a:rPr lang="en-US" dirty="0">
                <a:ea typeface="+mn-lt"/>
                <a:cs typeface="+mn-lt"/>
              </a:rPr>
              <a:t>: </a:t>
            </a:r>
            <a:r>
              <a:rPr lang="en-US" b="1" dirty="0">
                <a:ea typeface="+mn-lt"/>
                <a:cs typeface="+mn-lt"/>
              </a:rPr>
              <a:t>Int</a:t>
            </a:r>
            <a:r>
              <a:rPr lang="en-US" dirty="0">
                <a:ea typeface="+mn-lt"/>
                <a:cs typeface="+mn-lt"/>
              </a:rPr>
              <a:t> = 42</a:t>
            </a:r>
            <a:endParaRPr lang="en-US" dirty="0">
              <a:solidFill>
                <a:srgbClr val="FFFFFF">
                  <a:alpha val="60000"/>
                </a:srgbClr>
              </a:solidFill>
              <a:ea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1108667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3E231-3E5B-4C0F-A863-767807A80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Read/Print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9EA803-ACF7-1167-F5EF-BA9D2A2445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wrap="square" lIns="0" tIns="0" rIns="0" bIns="0" rtlCol="0" anchor="t">
            <a:normAutofit/>
          </a:bodyPr>
          <a:lstStyle/>
          <a:p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Para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ler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algo,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usaremos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 </a:t>
            </a:r>
            <a:r>
              <a:rPr lang="en-US" b="1" dirty="0" err="1">
                <a:ea typeface="Source Sans Pro"/>
              </a:rPr>
              <a:t>scala.io.StdIn.readInt</a:t>
            </a:r>
            <a:r>
              <a:rPr lang="en-US" b="1" dirty="0">
                <a:ea typeface="Source Sans Pro"/>
              </a:rPr>
              <a:t>() </a:t>
            </a:r>
            <a:r>
              <a:rPr lang="en-US" dirty="0">
                <a:ea typeface="Source Sans Pro"/>
              </a:rPr>
              <a:t> </a:t>
            </a:r>
            <a:r>
              <a:rPr lang="en-US" dirty="0" err="1">
                <a:ea typeface="Source Sans Pro"/>
              </a:rPr>
              <a:t>ou</a:t>
            </a:r>
            <a:r>
              <a:rPr lang="en-US" dirty="0">
                <a:ea typeface="Source Sans Pro"/>
              </a:rPr>
              <a:t> </a:t>
            </a:r>
            <a:r>
              <a:rPr lang="en-US" b="1" dirty="0" err="1">
                <a:ea typeface="Source Sans Pro"/>
              </a:rPr>
              <a:t>scala.io.StdIn.readLine</a:t>
            </a:r>
            <a:r>
              <a:rPr lang="en-US" b="1" dirty="0">
                <a:ea typeface="Source Sans Pro"/>
              </a:rPr>
              <a:t>()</a:t>
            </a:r>
            <a:r>
              <a:rPr lang="en-US" dirty="0">
                <a:ea typeface="Source Sans Pro"/>
              </a:rPr>
              <a:t>. Para </a:t>
            </a:r>
            <a:r>
              <a:rPr lang="en-US" dirty="0" err="1">
                <a:ea typeface="Source Sans Pro"/>
              </a:rPr>
              <a:t>printar</a:t>
            </a:r>
            <a:r>
              <a:rPr lang="en-US" dirty="0">
                <a:ea typeface="Source Sans Pro"/>
              </a:rPr>
              <a:t> </a:t>
            </a:r>
            <a:r>
              <a:rPr lang="en-US" dirty="0" err="1">
                <a:ea typeface="Source Sans Pro"/>
              </a:rPr>
              <a:t>usaremos</a:t>
            </a:r>
            <a:r>
              <a:rPr lang="en-US" dirty="0">
                <a:ea typeface="Source Sans Pro"/>
              </a:rPr>
              <a:t> </a:t>
            </a:r>
            <a:r>
              <a:rPr lang="en-US" b="1" dirty="0" err="1">
                <a:ea typeface="Source Sans Pro"/>
              </a:rPr>
              <a:t>println</a:t>
            </a:r>
            <a:r>
              <a:rPr lang="en-US" b="1" dirty="0">
                <a:ea typeface="Source Sans Pro"/>
              </a:rPr>
              <a:t>()</a:t>
            </a:r>
            <a:r>
              <a:rPr lang="en-US" dirty="0">
                <a:ea typeface="Source Sans Pro"/>
              </a:rPr>
              <a:t>.</a:t>
            </a:r>
            <a:endParaRPr lang="en-US" dirty="0">
              <a:solidFill>
                <a:srgbClr val="FFFFFF">
                  <a:alpha val="60000"/>
                </a:srgbClr>
              </a:solidFill>
              <a:ea typeface="Source Sans Pr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     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Exemplo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: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    </a:t>
            </a:r>
            <a:r>
              <a:rPr lang="en-US" b="1" dirty="0">
                <a:ea typeface="+mn-lt"/>
                <a:cs typeface="+mn-lt"/>
              </a:rPr>
              <a:t>var</a:t>
            </a:r>
            <a:r>
              <a:rPr lang="en-US" dirty="0">
                <a:ea typeface="+mn-lt"/>
                <a:cs typeface="+mn-lt"/>
              </a:rPr>
              <a:t> name = scala.io.StdIn.readInt() </a:t>
            </a:r>
            <a:endParaRPr lang="en-US" dirty="0">
              <a:solidFill>
                <a:srgbClr val="FFFFFF">
                  <a:alpha val="60000"/>
                </a:srgbClr>
              </a:solidFill>
              <a:ea typeface="Source Sans Pro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   </a:t>
            </a:r>
            <a:r>
              <a:rPr lang="en-US" b="1" dirty="0">
                <a:ea typeface="+mn-lt"/>
                <a:cs typeface="+mn-lt"/>
              </a:rPr>
              <a:t> var</a:t>
            </a:r>
            <a:r>
              <a:rPr lang="en-US" dirty="0">
                <a:ea typeface="+mn-lt"/>
                <a:cs typeface="+mn-lt"/>
              </a:rPr>
              <a:t> name2 = </a:t>
            </a:r>
            <a:r>
              <a:rPr lang="en-US" dirty="0" err="1">
                <a:ea typeface="+mn-lt"/>
                <a:cs typeface="+mn-lt"/>
              </a:rPr>
              <a:t>scala.io.StdIn.readLine</a:t>
            </a:r>
            <a:r>
              <a:rPr lang="en-US" dirty="0">
                <a:ea typeface="+mn-lt"/>
                <a:cs typeface="+mn-lt"/>
              </a:rPr>
              <a:t>()</a:t>
            </a:r>
            <a:endParaRPr lang="en-US" dirty="0">
              <a:solidFill>
                <a:srgbClr val="FFFFFF">
                  <a:alpha val="60000"/>
                </a:srgbClr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    </a:t>
            </a:r>
            <a:r>
              <a:rPr lang="en-US" b="1" dirty="0" err="1">
                <a:ea typeface="+mn-lt"/>
                <a:cs typeface="+mn-lt"/>
              </a:rPr>
              <a:t>println</a:t>
            </a:r>
            <a:r>
              <a:rPr lang="en-US" dirty="0">
                <a:ea typeface="+mn-lt"/>
                <a:cs typeface="+mn-lt"/>
              </a:rPr>
              <a:t>(name+name2) </a:t>
            </a:r>
            <a:endParaRPr lang="en-US">
              <a:solidFill>
                <a:srgbClr val="FFFFFF">
                  <a:alpha val="60000"/>
                </a:srgbClr>
              </a:solidFill>
              <a:ea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2520902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E1A23-6D44-F8BF-CB05-23CA4B06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A9C12-6022-4068-D599-3C118489BD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wrap="square" lIns="0" tIns="0" rIns="0" bIns="0" rtlCol="0" anchor="t">
            <a:normAutofit/>
          </a:bodyPr>
          <a:lstStyle/>
          <a:p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Usamos</a:t>
            </a:r>
            <a:r>
              <a:rPr lang="en-US" dirty="0">
                <a:solidFill>
                  <a:srgbClr val="FF0000">
                    <a:alpha val="60000"/>
                  </a:srgbClr>
                </a:solidFill>
                <a:ea typeface="Source Sans Pro"/>
              </a:rPr>
              <a:t> </a:t>
            </a:r>
            <a:r>
              <a:rPr lang="en-US" dirty="0" err="1">
                <a:solidFill>
                  <a:srgbClr val="FF0000">
                    <a:alpha val="60000"/>
                  </a:srgbClr>
                </a:solidFill>
                <a:ea typeface="Source Sans Pro"/>
              </a:rPr>
              <a:t>varíavel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.</a:t>
            </a:r>
            <a:r>
              <a:rPr lang="en-US" b="1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to</a:t>
            </a:r>
            <a:r>
              <a:rPr lang="en-US" dirty="0" err="1">
                <a:solidFill>
                  <a:srgbClr val="FF0000">
                    <a:alpha val="60000"/>
                  </a:srgbClr>
                </a:solidFill>
                <a:ea typeface="Source Sans Pro"/>
              </a:rPr>
              <a:t>Tipo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para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fazer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o casting.</a:t>
            </a:r>
          </a:p>
          <a:p>
            <a:pPr marL="0" indent="0">
              <a:buNone/>
            </a:pPr>
            <a:r>
              <a:rPr lang="en-US" dirty="0">
                <a:solidFill>
                  <a:srgbClr val="FFFFFF">
                    <a:alpha val="60000"/>
                  </a:srgbClr>
                </a:solidFill>
                <a:ea typeface="+mn-lt"/>
                <a:cs typeface="+mn-lt"/>
              </a:rPr>
              <a:t>     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+mn-lt"/>
                <a:cs typeface="+mn-lt"/>
              </a:rPr>
              <a:t>Exemplo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+mn-lt"/>
                <a:cs typeface="+mn-lt"/>
              </a:rPr>
              <a:t>:</a:t>
            </a:r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      var name11 = </a:t>
            </a:r>
            <a:r>
              <a:rPr lang="en-US" dirty="0" err="1">
                <a:ea typeface="+mn-lt"/>
                <a:cs typeface="+mn-lt"/>
              </a:rPr>
              <a:t>name.toString</a:t>
            </a:r>
            <a:endParaRPr lang="en-US" dirty="0" err="1">
              <a:solidFill>
                <a:srgbClr val="FFFFFF">
                  <a:alpha val="60000"/>
                </a:srgbClr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     var name22 = name2.toInt</a:t>
            </a:r>
            <a:endParaRPr lang="en-US" dirty="0">
              <a:solidFill>
                <a:srgbClr val="FFFFFF">
                  <a:alpha val="60000"/>
                </a:srgbClr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61469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8C189-21EC-38DF-11B9-1EDD9307A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If e Else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49B43-81B0-3A8B-1B8F-E9D97E2E83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wrap="square" lIns="0" tIns="0" rIns="0" bIns="0" rtlCol="0" anchor="t">
            <a:normAutofit fontScale="92500" lnSpcReduction="20000"/>
          </a:bodyPr>
          <a:lstStyle/>
          <a:p>
            <a:r>
              <a:rPr lang="en-US" sz="4800" dirty="0">
                <a:latin typeface="Consolas"/>
              </a:rPr>
              <a:t>if(</a:t>
            </a:r>
            <a:r>
              <a:rPr lang="en-US" sz="4800" dirty="0" err="1">
                <a:latin typeface="Consolas"/>
              </a:rPr>
              <a:t>condição</a:t>
            </a:r>
            <a:r>
              <a:rPr lang="en-US" sz="4800" dirty="0">
                <a:latin typeface="Consolas"/>
              </a:rPr>
              <a:t>){
  } </a:t>
            </a:r>
            <a:endParaRPr lang="en-US" sz="4800" dirty="0">
              <a:latin typeface="Source Sans Pro"/>
              <a:ea typeface="Source Sans Pro"/>
            </a:endParaRPr>
          </a:p>
          <a:p>
            <a:r>
              <a:rPr lang="en-US" sz="4800" dirty="0">
                <a:latin typeface="Consolas"/>
              </a:rPr>
              <a:t>else{
}</a:t>
            </a:r>
            <a:endParaRPr lang="en-US" sz="4800">
              <a:solidFill>
                <a:srgbClr val="FFFFFF">
                  <a:alpha val="60000"/>
                </a:srgbClr>
              </a:solidFill>
              <a:ea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3291450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7F0CCE-0AB7-0715-AFB5-8C433DD4F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anchor="t">
            <a:normAutofit/>
          </a:bodyPr>
          <a:lstStyle/>
          <a:p>
            <a:r>
              <a:rPr lang="en-US" err="1"/>
              <a:t>Estruturas</a:t>
            </a:r>
            <a:r>
              <a:rPr lang="en-US"/>
              <a:t> de </a:t>
            </a:r>
            <a:r>
              <a:rPr lang="en-US" err="1"/>
              <a:t>Repetição</a:t>
            </a:r>
            <a:endParaRPr lang="en-US" dirty="0" err="1"/>
          </a:p>
        </p:txBody>
      </p:sp>
      <p:pic>
        <p:nvPicPr>
          <p:cNvPr id="5" name="Picture 4" descr="Arquitetura abstrata">
            <a:extLst>
              <a:ext uri="{FF2B5EF4-FFF2-40B4-BE49-F238E27FC236}">
                <a16:creationId xmlns:a16="http://schemas.microsoft.com/office/drawing/2014/main" id="{A183BDBE-5DAC-C272-0D13-5253621D46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020" r="-2" b="35015"/>
          <a:stretch/>
        </p:blipFill>
        <p:spPr>
          <a:xfrm>
            <a:off x="20" y="1"/>
            <a:ext cx="12191980" cy="3777175"/>
          </a:xfrm>
          <a:custGeom>
            <a:avLst/>
            <a:gdLst/>
            <a:ahLst/>
            <a:cxnLst/>
            <a:rect l="l" t="t" r="r" b="b"/>
            <a:pathLst>
              <a:path w="12192000" h="3777175">
                <a:moveTo>
                  <a:pt x="0" y="0"/>
                </a:moveTo>
                <a:lnTo>
                  <a:pt x="12192000" y="0"/>
                </a:lnTo>
                <a:lnTo>
                  <a:pt x="12192000" y="3777175"/>
                </a:lnTo>
                <a:lnTo>
                  <a:pt x="0" y="3777175"/>
                </a:lnTo>
                <a:close/>
              </a:path>
            </a:pathLst>
          </a:cu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C5D31EF7-7A67-43B2-8B5E-B4A6241B1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613" y="360283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FF336C-83EA-F084-96C3-C6E73839D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7325" y="4508500"/>
            <a:ext cx="6373813" cy="1562959"/>
          </a:xfrm>
        </p:spPr>
        <p:txBody>
          <a:bodyPr vert="horz" wrap="square" lIns="0" tIns="0" rIns="0" bIns="0" rtlCol="0" anchor="t">
            <a:noAutofit/>
          </a:bodyPr>
          <a:lstStyle/>
          <a:p>
            <a:pPr marL="0" indent="0">
              <a:buNone/>
            </a:pPr>
            <a:r>
              <a:rPr lang="en-US" sz="3200" dirty="0">
                <a:ea typeface="Source Sans Pro"/>
              </a:rPr>
              <a:t>While</a:t>
            </a:r>
            <a:endParaRPr lang="en-US" sz="3200" dirty="0">
              <a:solidFill>
                <a:srgbClr val="FFFFFF">
                  <a:alpha val="60000"/>
                </a:srgbClr>
              </a:solidFill>
              <a:ea typeface="Source Sans Pro"/>
            </a:endParaRPr>
          </a:p>
          <a:p>
            <a:pPr marL="0" indent="0">
              <a:buNone/>
            </a:pPr>
            <a:r>
              <a:rPr lang="en-US" sz="3200" dirty="0">
                <a:ea typeface="Source Sans Pro"/>
              </a:rPr>
              <a:t>Do While</a:t>
            </a:r>
            <a:endParaRPr lang="en-US" sz="3200" dirty="0">
              <a:solidFill>
                <a:srgbClr val="FFFFFF">
                  <a:alpha val="60000"/>
                </a:srgbClr>
              </a:solidFill>
              <a:ea typeface="Source Sans Pro"/>
            </a:endParaRPr>
          </a:p>
          <a:p>
            <a:pPr marL="0" indent="0">
              <a:buNone/>
            </a:pPr>
            <a:r>
              <a:rPr lang="en-US" sz="3200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For</a:t>
            </a:r>
          </a:p>
        </p:txBody>
      </p:sp>
    </p:spTree>
    <p:extLst>
      <p:ext uri="{BB962C8B-B14F-4D97-AF65-F5344CB8AC3E}">
        <p14:creationId xmlns:p14="http://schemas.microsoft.com/office/powerpoint/2010/main" val="12759110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090A1-8538-593D-BF53-B54A65522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951AB-5B44-D548-F399-E817EA22B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wrap="square" lIns="0" tIns="0" rIns="0" bIns="0" rtlCol="0" anchor="t">
            <a:normAutofit fontScale="92500" lnSpcReduction="20000"/>
          </a:bodyPr>
          <a:lstStyle/>
          <a:p>
            <a:pPr marL="0" indent="0">
              <a:buNone/>
            </a:pPr>
            <a:br>
              <a:rPr lang="en-US" sz="4400" dirty="0"/>
            </a:br>
            <a:r>
              <a:rPr lang="en-US" sz="4400" dirty="0">
                <a:latin typeface="Consolas"/>
              </a:rPr>
              <a:t>while(condition) {
	statement
}
</a:t>
            </a:r>
            <a:br>
              <a:rPr lang="en-US" dirty="0">
                <a:latin typeface="Consolas"/>
              </a:rPr>
            </a:br>
            <a:endParaRPr lang="en-US" dirty="0">
              <a:solidFill>
                <a:srgbClr val="FFFFFF">
                  <a:alpha val="60000"/>
                </a:srgbClr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9577559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6BDEF-AAEE-2301-4754-40378DA71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 While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A1534A-9F96-5F45-6D53-14A9F60DB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wrap="square" lIns="0" tIns="0" rIns="0" bIns="0" rtlCol="0" anchor="t">
            <a:normAutofit/>
          </a:bodyPr>
          <a:lstStyle/>
          <a:p>
            <a:pPr marL="0" indent="0">
              <a:buNone/>
            </a:pPr>
            <a:r>
              <a:rPr lang="en-US" sz="4400" dirty="0">
                <a:latin typeface="Consolas"/>
              </a:rPr>
              <a:t>do {
   statement(s);
} 
while( condition );</a:t>
            </a:r>
            <a:endParaRPr lang="en-US" sz="4400" dirty="0">
              <a:solidFill>
                <a:srgbClr val="FFFFFF">
                  <a:alpha val="60000"/>
                </a:srgbClr>
              </a:solidFill>
              <a:ea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3025480028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AnalogousFromRegularSeedRightStep">
      <a:dk1>
        <a:srgbClr val="000000"/>
      </a:dk1>
      <a:lt1>
        <a:srgbClr val="FFFFFF"/>
      </a:lt1>
      <a:dk2>
        <a:srgbClr val="3C2A22"/>
      </a:dk2>
      <a:lt2>
        <a:srgbClr val="E2E5E8"/>
      </a:lt2>
      <a:accent1>
        <a:srgbClr val="E38E24"/>
      </a:accent1>
      <a:accent2>
        <a:srgbClr val="A9A512"/>
      </a:accent2>
      <a:accent3>
        <a:srgbClr val="79B220"/>
      </a:accent3>
      <a:accent4>
        <a:srgbClr val="35B914"/>
      </a:accent4>
      <a:accent5>
        <a:srgbClr val="21BA43"/>
      </a:accent5>
      <a:accent6>
        <a:srgbClr val="14B87C"/>
      </a:accent6>
      <a:hlink>
        <a:srgbClr val="3F78BF"/>
      </a:hlink>
      <a:folHlink>
        <a:srgbClr val="7F7F7F"/>
      </a:folHlink>
    </a:clrScheme>
    <a:fontScheme name="Float">
      <a:majorFont>
        <a:latin typeface="Sitka Heading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88766416B661B64D95ACEB6088F4B3A2" ma:contentTypeVersion="2" ma:contentTypeDescription="Crie um novo documento." ma:contentTypeScope="" ma:versionID="3dd4d57b8f703d80a370c076b71bd65f">
  <xsd:schema xmlns:xsd="http://www.w3.org/2001/XMLSchema" xmlns:xs="http://www.w3.org/2001/XMLSchema" xmlns:p="http://schemas.microsoft.com/office/2006/metadata/properties" xmlns:ns2="5c09ccc7-d5f4-41b3-9c7a-df8d030cf18e" targetNamespace="http://schemas.microsoft.com/office/2006/metadata/properties" ma:root="true" ma:fieldsID="7c0ba9a10ee06ce4284b3fa4a4acf61b" ns2:_="">
    <xsd:import namespace="5c09ccc7-d5f4-41b3-9c7a-df8d030cf18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c09ccc7-d5f4-41b3-9c7a-df8d030cf18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4ECE0EE-D12D-4007-9234-2895AB9BC505}"/>
</file>

<file path=customXml/itemProps2.xml><?xml version="1.0" encoding="utf-8"?>
<ds:datastoreItem xmlns:ds="http://schemas.openxmlformats.org/officeDocument/2006/customXml" ds:itemID="{6D48F3D3-72CE-4281-A943-6C41DE79316C}"/>
</file>

<file path=customXml/itemProps3.xml><?xml version="1.0" encoding="utf-8"?>
<ds:datastoreItem xmlns:ds="http://schemas.openxmlformats.org/officeDocument/2006/customXml" ds:itemID="{563CAF75-D1E9-4054-A0A1-AA83A8365560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3DFloatVTI</vt:lpstr>
      <vt:lpstr>Scala</vt:lpstr>
      <vt:lpstr>Sobre a linguagem </vt:lpstr>
      <vt:lpstr>Declaração de variáveis</vt:lpstr>
      <vt:lpstr>Read/Print</vt:lpstr>
      <vt:lpstr>Casting</vt:lpstr>
      <vt:lpstr>If e Else</vt:lpstr>
      <vt:lpstr>Estruturas de Repetição</vt:lpstr>
      <vt:lpstr>While</vt:lpstr>
      <vt:lpstr>Do While</vt:lpstr>
      <vt:lpstr>For</vt:lpstr>
      <vt:lpstr>Funções</vt:lpstr>
      <vt:lpstr>Arrays</vt:lpstr>
      <vt:lpstr>Exercício</vt:lpstr>
      <vt:lpstr>Classes</vt:lpstr>
      <vt:lpstr>Classes</vt:lpstr>
      <vt:lpstr>Métodos</vt:lpstr>
      <vt:lpstr>Encapsulamento</vt:lpstr>
      <vt:lpstr>Herança</vt:lpstr>
      <vt:lpstr>Polimorfismo</vt:lpstr>
      <vt:lpstr>Exercício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443</cp:revision>
  <dcterms:created xsi:type="dcterms:W3CDTF">2022-04-04T04:57:46Z</dcterms:created>
  <dcterms:modified xsi:type="dcterms:W3CDTF">2022-04-04T20:15:12Z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0x01010088766416B661B64D95ACEB6088F4B3A2</vt:lpwstr>
  </property>
</Properties>
</file>