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p:regular r:id="rId20"/>
      <p:bold r:id="rId21"/>
      <p:italic r:id="rId22"/>
      <p:boldItalic r:id="rId23"/>
    </p:embeddedFon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regular.fntdata"/><Relationship Id="rId22" Type="http://schemas.openxmlformats.org/officeDocument/2006/relationships/font" Target="fonts/Roboto-italic.fntdata"/><Relationship Id="rId21" Type="http://schemas.openxmlformats.org/officeDocument/2006/relationships/font" Target="fonts/Roboto-bold.fntdata"/><Relationship Id="rId24" Type="http://schemas.openxmlformats.org/officeDocument/2006/relationships/font" Target="fonts/Montserrat-regular.fntdata"/><Relationship Id="rId23" Type="http://schemas.openxmlformats.org/officeDocument/2006/relationships/font" Target="fonts/Robo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ceb32cad6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2ceb32cad6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ceb32cad64_1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ceb32cad64_1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ceb32cad64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ceb32cad64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2ceb32cad64_2_1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2ceb32cad64_2_1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ceb32cad64_1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ceb32cad64_1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eb32cad6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eb32cad6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ceb32cad64_2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ceb32cad64_2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ceb32cad64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ceb32cad64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eb32cad64_2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eb32cad64_2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ceb32cad64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ceb32cad64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2ceb32cad64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2ceb32cad64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2ceb32cad64_1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2ceb32cad64_1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eb32cad64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eb32cad64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8.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Avaliação app Hand Talk</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pt-BR"/>
              <a:t>Por: Nicolas, João Caboclo, Thiago, Lucas, Rafael e Vitor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2"/>
          <p:cNvSpPr txBox="1"/>
          <p:nvPr>
            <p:ph type="title"/>
          </p:nvPr>
        </p:nvSpPr>
        <p:spPr>
          <a:xfrm>
            <a:off x="1297500" y="440375"/>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Opções pagas afetam a UX</a:t>
            </a:r>
            <a:endParaRPr/>
          </a:p>
          <a:p>
            <a:pPr indent="0" lvl="0" marL="0" rtl="0" algn="l">
              <a:spcBef>
                <a:spcPts val="0"/>
              </a:spcBef>
              <a:spcAft>
                <a:spcPts val="0"/>
              </a:spcAft>
              <a:buNone/>
            </a:pPr>
            <a:r>
              <a:t/>
            </a:r>
            <a:endParaRPr/>
          </a:p>
        </p:txBody>
      </p:sp>
      <p:sp>
        <p:nvSpPr>
          <p:cNvPr id="196" name="Google Shape;196;p22"/>
          <p:cNvSpPr txBox="1"/>
          <p:nvPr>
            <p:ph idx="1" type="body"/>
          </p:nvPr>
        </p:nvSpPr>
        <p:spPr>
          <a:xfrm>
            <a:off x="3892600" y="1621950"/>
            <a:ext cx="4529100" cy="3148500"/>
          </a:xfrm>
          <a:prstGeom prst="rect">
            <a:avLst/>
          </a:prstGeom>
        </p:spPr>
        <p:txBody>
          <a:bodyPr anchorCtr="0" anchor="t" bIns="91425" lIns="91425" spcFirstLastPara="1" rIns="91425" wrap="square" tIns="91425">
            <a:normAutofit/>
          </a:bodyPr>
          <a:lstStyle/>
          <a:p>
            <a:pPr indent="0" lvl="0" marL="0" rtl="0" algn="just">
              <a:spcBef>
                <a:spcPts val="0"/>
              </a:spcBef>
              <a:spcAft>
                <a:spcPts val="1200"/>
              </a:spcAft>
              <a:buNone/>
            </a:pPr>
            <a:r>
              <a:rPr lang="pt-BR" sz="1200">
                <a:latin typeface="Roboto"/>
                <a:ea typeface="Roboto"/>
                <a:cs typeface="Roboto"/>
                <a:sym typeface="Roboto"/>
              </a:rPr>
              <a:t>Ao oferecer recursos premium para realizar a tradução por fotos em um aplicativo de Libras, a experiência do usuário pode ser prejudicada. Os usuários que dependem desses recursos para comunicação eficaz podem se sentir excluídos ou incapazes de acessar conteúdo vital sem pagar. Isso cria uma barreira injusta à acessibilidade, comprometendo a missão inclusiva do aplicativo e causando impacto negativo na UX.</a:t>
            </a:r>
            <a:endParaRPr/>
          </a:p>
        </p:txBody>
      </p:sp>
      <p:pic>
        <p:nvPicPr>
          <p:cNvPr id="197" name="Google Shape;197;p22"/>
          <p:cNvPicPr preferRelativeResize="0"/>
          <p:nvPr/>
        </p:nvPicPr>
        <p:blipFill>
          <a:blip r:embed="rId3">
            <a:alphaModFix/>
          </a:blip>
          <a:stretch>
            <a:fillRect/>
          </a:stretch>
        </p:blipFill>
        <p:spPr>
          <a:xfrm>
            <a:off x="1455437" y="1113475"/>
            <a:ext cx="1749463" cy="378902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Falta de Clareza com o usuário</a:t>
            </a:r>
            <a:endParaRPr/>
          </a:p>
        </p:txBody>
      </p:sp>
      <p:sp>
        <p:nvSpPr>
          <p:cNvPr id="203" name="Google Shape;203;p23"/>
          <p:cNvSpPr txBox="1"/>
          <p:nvPr>
            <p:ph idx="1" type="body"/>
          </p:nvPr>
        </p:nvSpPr>
        <p:spPr>
          <a:xfrm>
            <a:off x="699250" y="1575300"/>
            <a:ext cx="5842800" cy="2915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04800" lvl="0" marL="457200" rtl="0" algn="l">
              <a:spcBef>
                <a:spcPts val="1200"/>
              </a:spcBef>
              <a:spcAft>
                <a:spcPts val="0"/>
              </a:spcAft>
              <a:buSzPts val="1200"/>
              <a:buFont typeface="Roboto"/>
              <a:buChar char="●"/>
            </a:pPr>
            <a:r>
              <a:rPr lang="pt-BR" sz="1200">
                <a:latin typeface="Roboto"/>
                <a:ea typeface="Roboto"/>
                <a:cs typeface="Roboto"/>
                <a:sym typeface="Roboto"/>
              </a:rPr>
              <a:t>Falta de clareza com o usuário ocorre quando as informações ou funcionalidades de um sistema não são apresentadas de forma compreensível, dificultando a interação e prejudicando a experiência do usuário.</a:t>
            </a:r>
            <a:br>
              <a:rPr lang="pt-BR" sz="1200">
                <a:latin typeface="Roboto"/>
                <a:ea typeface="Roboto"/>
                <a:cs typeface="Roboto"/>
                <a:sym typeface="Roboto"/>
              </a:rPr>
            </a:br>
            <a:r>
              <a:rPr lang="pt-BR" sz="1200">
                <a:latin typeface="Roboto"/>
                <a:ea typeface="Roboto"/>
                <a:cs typeface="Roboto"/>
                <a:sym typeface="Roboto"/>
              </a:rPr>
              <a:t>	</a:t>
            </a:r>
            <a:endParaRPr sz="1200">
              <a:latin typeface="Roboto"/>
              <a:ea typeface="Roboto"/>
              <a:cs typeface="Roboto"/>
              <a:sym typeface="Roboto"/>
            </a:endParaRPr>
          </a:p>
          <a:p>
            <a:pPr indent="-304800" lvl="0" marL="457200" rtl="0" algn="l">
              <a:spcBef>
                <a:spcPts val="0"/>
              </a:spcBef>
              <a:spcAft>
                <a:spcPts val="0"/>
              </a:spcAft>
              <a:buSzPts val="1200"/>
              <a:buFont typeface="Roboto"/>
              <a:buChar char="●"/>
            </a:pPr>
            <a:r>
              <a:rPr lang="pt-BR" sz="1200">
                <a:latin typeface="Roboto"/>
                <a:ea typeface="Roboto"/>
                <a:cs typeface="Roboto"/>
                <a:sym typeface="Roboto"/>
              </a:rPr>
              <a:t>No caso ao lado, o aplicativo não acha o que indicamos e não nos explica que não encontrou o que estava sendo buscado, nenhuma sinalização sobre esse problema é indicada, o que pode gerar desconforto no usuário.</a:t>
            </a:r>
            <a:endParaRPr sz="1200">
              <a:latin typeface="Roboto"/>
              <a:ea typeface="Roboto"/>
              <a:cs typeface="Roboto"/>
              <a:sym typeface="Roboto"/>
            </a:endParaRPr>
          </a:p>
          <a:p>
            <a:pPr indent="0" lvl="0" marL="0" rtl="0" algn="l">
              <a:spcBef>
                <a:spcPts val="1200"/>
              </a:spcBef>
              <a:spcAft>
                <a:spcPts val="1200"/>
              </a:spcAft>
              <a:buNone/>
            </a:pPr>
            <a:r>
              <a:t/>
            </a:r>
            <a:endParaRPr/>
          </a:p>
        </p:txBody>
      </p:sp>
      <p:pic>
        <p:nvPicPr>
          <p:cNvPr id="204" name="Google Shape;204;p23"/>
          <p:cNvPicPr preferRelativeResize="0"/>
          <p:nvPr/>
        </p:nvPicPr>
        <p:blipFill>
          <a:blip r:embed="rId3">
            <a:alphaModFix/>
          </a:blip>
          <a:stretch>
            <a:fillRect/>
          </a:stretch>
        </p:blipFill>
        <p:spPr>
          <a:xfrm>
            <a:off x="7002728" y="932350"/>
            <a:ext cx="1822625" cy="39392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Problemas envolvendo áudio</a:t>
            </a:r>
            <a:endParaRPr/>
          </a:p>
        </p:txBody>
      </p:sp>
      <p:sp>
        <p:nvSpPr>
          <p:cNvPr id="210" name="Google Shape;210;p24"/>
          <p:cNvSpPr txBox="1"/>
          <p:nvPr>
            <p:ph idx="1" type="body"/>
          </p:nvPr>
        </p:nvSpPr>
        <p:spPr>
          <a:xfrm>
            <a:off x="1297500" y="1505400"/>
            <a:ext cx="4436400" cy="3016500"/>
          </a:xfrm>
          <a:prstGeom prst="rect">
            <a:avLst/>
          </a:prstGeom>
        </p:spPr>
        <p:txBody>
          <a:bodyPr anchorCtr="0" anchor="t" bIns="91425" lIns="91425" spcFirstLastPara="1" rIns="91425" wrap="square" tIns="91425">
            <a:normAutofit lnSpcReduction="10000"/>
          </a:bodyPr>
          <a:lstStyle/>
          <a:p>
            <a:pPr indent="457200" lvl="0" marL="0" rtl="0" algn="just">
              <a:spcBef>
                <a:spcPts val="0"/>
              </a:spcBef>
              <a:spcAft>
                <a:spcPts val="0"/>
              </a:spcAft>
              <a:buNone/>
            </a:pPr>
            <a:r>
              <a:rPr lang="pt-BR" sz="1200">
                <a:latin typeface="Roboto"/>
                <a:ea typeface="Roboto"/>
                <a:cs typeface="Roboto"/>
                <a:sym typeface="Roboto"/>
              </a:rPr>
              <a:t>Problemas de áudio em um aplicativo para surdos, como falta de legendas ou má qualidade de reprodução, comprometem a UX. Os usuários dependem de recursos visuais e precisam de acessibilidade adequada para compreender conteúdos. Falhas no áudio prejudicam a comunicação eficaz, impactando negativamente a experiência geral do usuário.</a:t>
            </a:r>
            <a:endParaRPr sz="1200">
              <a:latin typeface="Roboto"/>
              <a:ea typeface="Roboto"/>
              <a:cs typeface="Roboto"/>
              <a:sym typeface="Roboto"/>
            </a:endParaRPr>
          </a:p>
          <a:p>
            <a:pPr indent="457200" lvl="0" marL="0" rtl="0" algn="just">
              <a:spcBef>
                <a:spcPts val="1200"/>
              </a:spcBef>
              <a:spcAft>
                <a:spcPts val="0"/>
              </a:spcAft>
              <a:buNone/>
            </a:pPr>
            <a:r>
              <a:rPr lang="pt-BR" sz="1200">
                <a:latin typeface="Roboto"/>
                <a:ea typeface="Roboto"/>
                <a:cs typeface="Roboto"/>
                <a:sym typeface="Roboto"/>
              </a:rPr>
              <a:t>Um dos problemas encontrados foi que o aplicativo não indica a falta de clareza na fala do usuário, traduzindo para palavras que ele ache parecidas, mesmo quando existem apenas ruídos.</a:t>
            </a:r>
            <a:endParaRPr sz="1200">
              <a:latin typeface="Roboto"/>
              <a:ea typeface="Roboto"/>
              <a:cs typeface="Roboto"/>
              <a:sym typeface="Roboto"/>
            </a:endParaRPr>
          </a:p>
          <a:p>
            <a:pPr indent="457200" lvl="0" marL="0" rtl="0" algn="just">
              <a:spcBef>
                <a:spcPts val="1200"/>
              </a:spcBef>
              <a:spcAft>
                <a:spcPts val="1200"/>
              </a:spcAft>
              <a:buNone/>
            </a:pPr>
            <a:r>
              <a:rPr lang="pt-BR" sz="1200">
                <a:latin typeface="Roboto"/>
                <a:ea typeface="Roboto"/>
                <a:cs typeface="Roboto"/>
                <a:sym typeface="Roboto"/>
              </a:rPr>
              <a:t>O tempo de áudio não é suficiente e pode comprometer alguns diálogos mais longos.</a:t>
            </a:r>
            <a:endParaRPr sz="1200">
              <a:latin typeface="Roboto"/>
              <a:ea typeface="Roboto"/>
              <a:cs typeface="Roboto"/>
              <a:sym typeface="Roboto"/>
            </a:endParaRPr>
          </a:p>
        </p:txBody>
      </p:sp>
      <p:pic>
        <p:nvPicPr>
          <p:cNvPr id="211" name="Google Shape;211;p24"/>
          <p:cNvPicPr preferRelativeResize="0"/>
          <p:nvPr/>
        </p:nvPicPr>
        <p:blipFill>
          <a:blip r:embed="rId3">
            <a:alphaModFix/>
          </a:blip>
          <a:stretch>
            <a:fillRect/>
          </a:stretch>
        </p:blipFill>
        <p:spPr>
          <a:xfrm>
            <a:off x="6309875" y="192650"/>
            <a:ext cx="2294725" cy="4758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5"/>
          <p:cNvSpPr txBox="1"/>
          <p:nvPr>
            <p:ph type="title"/>
          </p:nvPr>
        </p:nvSpPr>
        <p:spPr>
          <a:xfrm>
            <a:off x="1297500" y="393750"/>
            <a:ext cx="52851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Falta de representatividade infantil nos avatares</a:t>
            </a:r>
            <a:endParaRPr/>
          </a:p>
        </p:txBody>
      </p:sp>
      <p:sp>
        <p:nvSpPr>
          <p:cNvPr id="217" name="Google Shape;217;p25"/>
          <p:cNvSpPr txBox="1"/>
          <p:nvPr>
            <p:ph idx="1" type="body"/>
          </p:nvPr>
        </p:nvSpPr>
        <p:spPr>
          <a:xfrm>
            <a:off x="1297500" y="1567550"/>
            <a:ext cx="4135200" cy="2911200"/>
          </a:xfrm>
          <a:prstGeom prst="rect">
            <a:avLst/>
          </a:prstGeom>
        </p:spPr>
        <p:txBody>
          <a:bodyPr anchorCtr="0" anchor="t" bIns="91425" lIns="91425" spcFirstLastPara="1" rIns="91425" wrap="square" tIns="91425">
            <a:normAutofit/>
          </a:bodyPr>
          <a:lstStyle/>
          <a:p>
            <a:pPr indent="-304800" lvl="0" marL="457200" rtl="0" algn="just">
              <a:spcBef>
                <a:spcPts val="0"/>
              </a:spcBef>
              <a:spcAft>
                <a:spcPts val="0"/>
              </a:spcAft>
              <a:buClr>
                <a:srgbClr val="ECECEC"/>
              </a:buClr>
              <a:buSzPts val="1200"/>
              <a:buFont typeface="Roboto"/>
              <a:buChar char="●"/>
            </a:pPr>
            <a:r>
              <a:rPr b="1" lang="pt-BR" sz="1200">
                <a:solidFill>
                  <a:srgbClr val="ECECEC"/>
                </a:solidFill>
                <a:latin typeface="Roboto"/>
                <a:ea typeface="Roboto"/>
                <a:cs typeface="Roboto"/>
                <a:sym typeface="Roboto"/>
              </a:rPr>
              <a:t>Falta de Identificação</a:t>
            </a:r>
            <a:r>
              <a:rPr lang="pt-BR" sz="1200">
                <a:solidFill>
                  <a:srgbClr val="ECECEC"/>
                </a:solidFill>
                <a:latin typeface="Roboto"/>
                <a:ea typeface="Roboto"/>
                <a:cs typeface="Roboto"/>
                <a:sym typeface="Roboto"/>
              </a:rPr>
              <a:t>: Crianças que utilizam o aplicativo podem não se identificar com os avatares disponíveis, o que pode reduzir o engajamento e a eficácia do aplicativo em atender suas necessidades específicas.</a:t>
            </a:r>
            <a:endParaRPr sz="1200">
              <a:solidFill>
                <a:srgbClr val="ECECEC"/>
              </a:solidFill>
              <a:latin typeface="Roboto"/>
              <a:ea typeface="Roboto"/>
              <a:cs typeface="Roboto"/>
              <a:sym typeface="Roboto"/>
            </a:endParaRPr>
          </a:p>
          <a:p>
            <a:pPr indent="0" lvl="0" marL="0" rtl="0" algn="just">
              <a:spcBef>
                <a:spcPts val="0"/>
              </a:spcBef>
              <a:spcAft>
                <a:spcPts val="0"/>
              </a:spcAft>
              <a:buNone/>
            </a:pPr>
            <a:r>
              <a:t/>
            </a:r>
            <a:endParaRPr/>
          </a:p>
          <a:p>
            <a:pPr indent="-304800" lvl="0" marL="457200" rtl="0" algn="just">
              <a:spcBef>
                <a:spcPts val="1200"/>
              </a:spcBef>
              <a:spcAft>
                <a:spcPts val="0"/>
              </a:spcAft>
              <a:buClr>
                <a:srgbClr val="ECECEC"/>
              </a:buClr>
              <a:buSzPts val="1200"/>
              <a:buFont typeface="Roboto"/>
              <a:buChar char="●"/>
            </a:pPr>
            <a:r>
              <a:rPr b="1" lang="pt-BR" sz="1200">
                <a:solidFill>
                  <a:srgbClr val="ECECEC"/>
                </a:solidFill>
                <a:latin typeface="Roboto"/>
                <a:ea typeface="Roboto"/>
                <a:cs typeface="Roboto"/>
                <a:sym typeface="Roboto"/>
              </a:rPr>
              <a:t>Impacto na Autoestima</a:t>
            </a:r>
            <a:r>
              <a:rPr lang="pt-BR" sz="1200">
                <a:solidFill>
                  <a:srgbClr val="ECECEC"/>
                </a:solidFill>
                <a:latin typeface="Roboto"/>
                <a:ea typeface="Roboto"/>
                <a:cs typeface="Roboto"/>
                <a:sym typeface="Roboto"/>
              </a:rPr>
              <a:t>: A ausência de avatares infantis representativos pode afetar a autoestima das crianças, especialmente aquelas que buscam se ver refletidas de forma positiva e inclusiva no ambiente digital.</a:t>
            </a:r>
            <a:endParaRPr/>
          </a:p>
        </p:txBody>
      </p:sp>
      <p:pic>
        <p:nvPicPr>
          <p:cNvPr id="218" name="Google Shape;218;p25"/>
          <p:cNvPicPr preferRelativeResize="0"/>
          <p:nvPr/>
        </p:nvPicPr>
        <p:blipFill>
          <a:blip r:embed="rId3">
            <a:alphaModFix/>
          </a:blip>
          <a:stretch>
            <a:fillRect/>
          </a:stretch>
        </p:blipFill>
        <p:spPr>
          <a:xfrm>
            <a:off x="6720275" y="939150"/>
            <a:ext cx="1772725" cy="383939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Fim</a:t>
            </a:r>
            <a:endParaRPr/>
          </a:p>
        </p:txBody>
      </p:sp>
      <p:sp>
        <p:nvSpPr>
          <p:cNvPr id="224" name="Google Shape;224;p26"/>
          <p:cNvSpPr txBox="1"/>
          <p:nvPr>
            <p:ph idx="1" type="body"/>
          </p:nvPr>
        </p:nvSpPr>
        <p:spPr>
          <a:xfrm>
            <a:off x="1297500" y="97627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obrigado por ter visto nossa apresenta ação ! =P</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Sobre o App </a:t>
            </a:r>
            <a:r>
              <a:rPr lang="pt-BR"/>
              <a:t>Hand Talk</a:t>
            </a:r>
            <a:endParaRPr/>
          </a:p>
        </p:txBody>
      </p:sp>
      <p:sp>
        <p:nvSpPr>
          <p:cNvPr id="141" name="Google Shape;141;p14"/>
          <p:cNvSpPr txBox="1"/>
          <p:nvPr>
            <p:ph idx="1" type="body"/>
          </p:nvPr>
        </p:nvSpPr>
        <p:spPr>
          <a:xfrm>
            <a:off x="574875" y="1544250"/>
            <a:ext cx="5664000" cy="3148500"/>
          </a:xfrm>
          <a:prstGeom prst="rect">
            <a:avLst/>
          </a:prstGeom>
        </p:spPr>
        <p:txBody>
          <a:bodyPr anchorCtr="0" anchor="t" bIns="91425" lIns="91425" spcFirstLastPara="1" rIns="91425" wrap="square" tIns="91425">
            <a:normAutofit lnSpcReduction="20000"/>
          </a:bodyPr>
          <a:lstStyle/>
          <a:p>
            <a:pPr indent="457200" lvl="0" marL="0" rtl="0" algn="just">
              <a:spcBef>
                <a:spcPts val="0"/>
              </a:spcBef>
              <a:spcAft>
                <a:spcPts val="0"/>
              </a:spcAft>
              <a:buNone/>
            </a:pPr>
            <a:r>
              <a:rPr lang="pt-BR">
                <a:latin typeface="Roboto"/>
                <a:ea typeface="Roboto"/>
                <a:cs typeface="Roboto"/>
                <a:sym typeface="Roboto"/>
              </a:rPr>
              <a:t>O aplicativo Hand Talk é uma ferramenta inovadora que facilita a comunicação entre surdos e ouvintes. Ele utiliza inteligência artificial para traduzir automaticamente texto e áudio para Libras (Língua Brasileira de Sinais), tornando conteúdos digitais acessíveis a pessoas surdas. Essa tecnologia revolucionária promove inclusão e igualdade, permitindo uma comunicação mais eficaz e significativa em diversas situações cotidianas.</a:t>
            </a:r>
            <a:endParaRPr>
              <a:latin typeface="Roboto"/>
              <a:ea typeface="Roboto"/>
              <a:cs typeface="Roboto"/>
              <a:sym typeface="Roboto"/>
            </a:endParaRPr>
          </a:p>
          <a:p>
            <a:pPr indent="457200" lvl="0" marL="0" rtl="0" algn="just">
              <a:spcBef>
                <a:spcPts val="1200"/>
              </a:spcBef>
              <a:spcAft>
                <a:spcPts val="0"/>
              </a:spcAft>
              <a:buNone/>
            </a:pPr>
            <a:r>
              <a:rPr lang="pt-BR">
                <a:latin typeface="Roboto"/>
                <a:ea typeface="Roboto"/>
                <a:cs typeface="Roboto"/>
                <a:sym typeface="Roboto"/>
              </a:rPr>
              <a:t>Para acessar o Hand Talk, baixe o aplicativo gratuito na App Store ou Google Play. Você pode criar uma conta para personalizar sua experiência. Use o app para traduzir texto para Libras digitando na caixa de entrada. Para tradução de áudio, fale no microfone. Explore conteúdos em Libras na biblioteca. Ajuste configurações conforme necessário para melhor acessibilidade. O Hand Talk é uma ferramenta versátil para comunicação inclusiva.</a:t>
            </a:r>
            <a:endParaRPr>
              <a:latin typeface="Roboto"/>
              <a:ea typeface="Roboto"/>
              <a:cs typeface="Roboto"/>
              <a:sym typeface="Roboto"/>
            </a:endParaRPr>
          </a:p>
          <a:p>
            <a:pPr indent="457200" lvl="0" marL="0" rtl="0" algn="l">
              <a:spcBef>
                <a:spcPts val="1200"/>
              </a:spcBef>
              <a:spcAft>
                <a:spcPts val="1200"/>
              </a:spcAft>
              <a:buNone/>
            </a:pPr>
            <a:r>
              <a:t/>
            </a:r>
            <a:endParaRPr sz="1200">
              <a:latin typeface="Roboto"/>
              <a:ea typeface="Roboto"/>
              <a:cs typeface="Roboto"/>
              <a:sym typeface="Roboto"/>
            </a:endParaRPr>
          </a:p>
        </p:txBody>
      </p:sp>
      <p:pic>
        <p:nvPicPr>
          <p:cNvPr id="142" name="Google Shape;142;p14"/>
          <p:cNvPicPr preferRelativeResize="0"/>
          <p:nvPr/>
        </p:nvPicPr>
        <p:blipFill>
          <a:blip r:embed="rId3">
            <a:alphaModFix/>
          </a:blip>
          <a:stretch>
            <a:fillRect/>
          </a:stretch>
        </p:blipFill>
        <p:spPr>
          <a:xfrm>
            <a:off x="6391275" y="1460250"/>
            <a:ext cx="2600325" cy="258310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5"/>
          <p:cNvSpPr txBox="1"/>
          <p:nvPr>
            <p:ph type="title"/>
          </p:nvPr>
        </p:nvSpPr>
        <p:spPr>
          <a:xfrm>
            <a:off x="2545175" y="432600"/>
            <a:ext cx="57912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Objetivos da </a:t>
            </a:r>
            <a:r>
              <a:rPr lang="pt-BR"/>
              <a:t>avaliação</a:t>
            </a:r>
            <a:r>
              <a:rPr lang="pt-BR"/>
              <a:t> do app</a:t>
            </a:r>
            <a:endParaRPr/>
          </a:p>
        </p:txBody>
      </p:sp>
      <p:sp>
        <p:nvSpPr>
          <p:cNvPr id="148" name="Google Shape;148;p15"/>
          <p:cNvSpPr txBox="1"/>
          <p:nvPr>
            <p:ph idx="1" type="body"/>
          </p:nvPr>
        </p:nvSpPr>
        <p:spPr>
          <a:xfrm>
            <a:off x="2545175" y="1567550"/>
            <a:ext cx="5791200" cy="2911200"/>
          </a:xfrm>
          <a:prstGeom prst="rect">
            <a:avLst/>
          </a:prstGeom>
        </p:spPr>
        <p:txBody>
          <a:bodyPr anchorCtr="0" anchor="t" bIns="91425" lIns="91425" spcFirstLastPara="1" rIns="91425" wrap="square" tIns="91425">
            <a:normAutofit fontScale="92500"/>
          </a:bodyPr>
          <a:lstStyle/>
          <a:p>
            <a:pPr indent="-299085" lvl="0" marL="457200" rtl="0" algn="just">
              <a:spcBef>
                <a:spcPts val="0"/>
              </a:spcBef>
              <a:spcAft>
                <a:spcPts val="0"/>
              </a:spcAft>
              <a:buClr>
                <a:srgbClr val="ECECEC"/>
              </a:buClr>
              <a:buSzPct val="100000"/>
              <a:buFont typeface="Roboto"/>
              <a:buChar char="●"/>
            </a:pPr>
            <a:r>
              <a:rPr b="1" lang="pt-BR" sz="1200">
                <a:solidFill>
                  <a:srgbClr val="ECECEC"/>
                </a:solidFill>
                <a:latin typeface="Roboto"/>
                <a:ea typeface="Roboto"/>
                <a:cs typeface="Roboto"/>
                <a:sym typeface="Roboto"/>
              </a:rPr>
              <a:t>Precisão na Tradução</a:t>
            </a:r>
            <a:r>
              <a:rPr lang="pt-BR" sz="1200">
                <a:solidFill>
                  <a:srgbClr val="ECECEC"/>
                </a:solidFill>
                <a:latin typeface="Roboto"/>
                <a:ea typeface="Roboto"/>
                <a:cs typeface="Roboto"/>
                <a:sym typeface="Roboto"/>
              </a:rPr>
              <a:t>: O aplicativo deve garantir uma tradução precisa das expressões em português para Libras e vice-versa. A qualidade da tradução é crucial para uma comunicação eficaz.</a:t>
            </a:r>
            <a:endParaRPr sz="1200">
              <a:solidFill>
                <a:srgbClr val="ECECEC"/>
              </a:solidFill>
              <a:latin typeface="Roboto"/>
              <a:ea typeface="Roboto"/>
              <a:cs typeface="Roboto"/>
              <a:sym typeface="Roboto"/>
            </a:endParaRPr>
          </a:p>
          <a:p>
            <a:pPr indent="-299085" lvl="0" marL="457200" rtl="0" algn="just">
              <a:spcBef>
                <a:spcPts val="0"/>
              </a:spcBef>
              <a:spcAft>
                <a:spcPts val="0"/>
              </a:spcAft>
              <a:buClr>
                <a:srgbClr val="ECECEC"/>
              </a:buClr>
              <a:buSzPct val="100000"/>
              <a:buFont typeface="Roboto"/>
              <a:buChar char="●"/>
            </a:pPr>
            <a:r>
              <a:rPr b="1" lang="pt-BR" sz="1200">
                <a:solidFill>
                  <a:srgbClr val="ECECEC"/>
                </a:solidFill>
                <a:latin typeface="Roboto"/>
                <a:ea typeface="Roboto"/>
                <a:cs typeface="Roboto"/>
                <a:sym typeface="Roboto"/>
              </a:rPr>
              <a:t>Facilidade de Uso</a:t>
            </a:r>
            <a:r>
              <a:rPr lang="pt-BR" sz="1200">
                <a:solidFill>
                  <a:srgbClr val="ECECEC"/>
                </a:solidFill>
                <a:latin typeface="Roboto"/>
                <a:ea typeface="Roboto"/>
                <a:cs typeface="Roboto"/>
                <a:sym typeface="Roboto"/>
              </a:rPr>
              <a:t>: O aplicativo deve ser intuitivo e fácil de usar, especialmente para usuários que podem não estar familiarizados com tecnologia complexa.</a:t>
            </a:r>
            <a:endParaRPr sz="1200">
              <a:solidFill>
                <a:srgbClr val="ECECEC"/>
              </a:solidFill>
              <a:latin typeface="Roboto"/>
              <a:ea typeface="Roboto"/>
              <a:cs typeface="Roboto"/>
              <a:sym typeface="Roboto"/>
            </a:endParaRPr>
          </a:p>
          <a:p>
            <a:pPr indent="-299085" lvl="0" marL="457200" rtl="0" algn="just">
              <a:spcBef>
                <a:spcPts val="0"/>
              </a:spcBef>
              <a:spcAft>
                <a:spcPts val="0"/>
              </a:spcAft>
              <a:buClr>
                <a:srgbClr val="ECECEC"/>
              </a:buClr>
              <a:buSzPct val="100000"/>
              <a:buFont typeface="Roboto"/>
              <a:buChar char="●"/>
            </a:pPr>
            <a:r>
              <a:rPr b="1" lang="pt-BR" sz="1200">
                <a:solidFill>
                  <a:srgbClr val="ECECEC"/>
                </a:solidFill>
                <a:latin typeface="Roboto"/>
                <a:ea typeface="Roboto"/>
                <a:cs typeface="Roboto"/>
                <a:sym typeface="Roboto"/>
              </a:rPr>
              <a:t>Variedade de Recursos</a:t>
            </a:r>
            <a:r>
              <a:rPr lang="pt-BR" sz="1200">
                <a:solidFill>
                  <a:srgbClr val="ECECEC"/>
                </a:solidFill>
                <a:latin typeface="Roboto"/>
                <a:ea typeface="Roboto"/>
                <a:cs typeface="Roboto"/>
                <a:sym typeface="Roboto"/>
              </a:rPr>
              <a:t>: Um bom aplicativo de comunicação em Libras pode incluir recursos como dicionário de sinais, </a:t>
            </a:r>
            <a:r>
              <a:rPr lang="pt-BR" sz="1200">
                <a:solidFill>
                  <a:srgbClr val="ECECEC"/>
                </a:solidFill>
                <a:latin typeface="Roboto"/>
                <a:ea typeface="Roboto"/>
                <a:cs typeface="Roboto"/>
                <a:sym typeface="Roboto"/>
              </a:rPr>
              <a:t>videos</a:t>
            </a:r>
            <a:r>
              <a:rPr lang="pt-BR" sz="1200">
                <a:solidFill>
                  <a:srgbClr val="ECECEC"/>
                </a:solidFill>
                <a:latin typeface="Roboto"/>
                <a:ea typeface="Roboto"/>
                <a:cs typeface="Roboto"/>
                <a:sym typeface="Roboto"/>
              </a:rPr>
              <a:t> explicativos, conversas em tempo real e suporte para diferentes contextos de comunicação.</a:t>
            </a:r>
            <a:endParaRPr sz="1200">
              <a:solidFill>
                <a:srgbClr val="ECECEC"/>
              </a:solidFill>
              <a:latin typeface="Roboto"/>
              <a:ea typeface="Roboto"/>
              <a:cs typeface="Roboto"/>
              <a:sym typeface="Roboto"/>
            </a:endParaRPr>
          </a:p>
          <a:p>
            <a:pPr indent="-299085" lvl="0" marL="457200" rtl="0" algn="just">
              <a:spcBef>
                <a:spcPts val="0"/>
              </a:spcBef>
              <a:spcAft>
                <a:spcPts val="0"/>
              </a:spcAft>
              <a:buClr>
                <a:srgbClr val="ECECEC"/>
              </a:buClr>
              <a:buSzPct val="100000"/>
              <a:buFont typeface="Roboto"/>
              <a:buChar char="●"/>
            </a:pPr>
            <a:r>
              <a:rPr b="1" lang="pt-BR" sz="1200">
                <a:solidFill>
                  <a:srgbClr val="ECECEC"/>
                </a:solidFill>
                <a:latin typeface="Roboto"/>
                <a:ea typeface="Roboto"/>
                <a:cs typeface="Roboto"/>
                <a:sym typeface="Roboto"/>
              </a:rPr>
              <a:t>Personalização</a:t>
            </a:r>
            <a:r>
              <a:rPr lang="pt-BR" sz="1200">
                <a:solidFill>
                  <a:srgbClr val="ECECEC"/>
                </a:solidFill>
                <a:latin typeface="Roboto"/>
                <a:ea typeface="Roboto"/>
                <a:cs typeface="Roboto"/>
                <a:sym typeface="Roboto"/>
              </a:rPr>
              <a:t>: Oferecer opções de personalização, como ajustes de velocidade de reprodução, tamanho de fonte e configurações de preferências, pode melhorar a experiência do usuário.</a:t>
            </a:r>
            <a:endParaRPr sz="1200">
              <a:solidFill>
                <a:srgbClr val="ECECEC"/>
              </a:solidFill>
              <a:latin typeface="Roboto"/>
              <a:ea typeface="Roboto"/>
              <a:cs typeface="Roboto"/>
              <a:sym typeface="Roboto"/>
            </a:endParaRPr>
          </a:p>
          <a:p>
            <a:pPr indent="-299085" lvl="0" marL="457200" rtl="0" algn="just">
              <a:spcBef>
                <a:spcPts val="0"/>
              </a:spcBef>
              <a:spcAft>
                <a:spcPts val="0"/>
              </a:spcAft>
              <a:buClr>
                <a:srgbClr val="ECECEC"/>
              </a:buClr>
              <a:buSzPct val="100000"/>
              <a:buFont typeface="Roboto"/>
              <a:buChar char="●"/>
            </a:pPr>
            <a:r>
              <a:rPr b="1" lang="pt-BR" sz="1200">
                <a:solidFill>
                  <a:srgbClr val="ECECEC"/>
                </a:solidFill>
                <a:latin typeface="Roboto"/>
                <a:ea typeface="Roboto"/>
                <a:cs typeface="Roboto"/>
                <a:sym typeface="Roboto"/>
              </a:rPr>
              <a:t>Acessibilidade</a:t>
            </a:r>
            <a:r>
              <a:rPr lang="pt-BR" sz="1200">
                <a:solidFill>
                  <a:srgbClr val="ECECEC"/>
                </a:solidFill>
                <a:latin typeface="Roboto"/>
                <a:ea typeface="Roboto"/>
                <a:cs typeface="Roboto"/>
                <a:sym typeface="Roboto"/>
              </a:rPr>
              <a:t>: O aplicativo deve ser acessível para pessoas com deficiências visuais ou motoras, garantindo que todos possam utilizar os recursos de forma eficaz.</a:t>
            </a:r>
            <a:endParaRPr/>
          </a:p>
        </p:txBody>
      </p:sp>
      <p:pic>
        <p:nvPicPr>
          <p:cNvPr id="149" name="Google Shape;149;p15"/>
          <p:cNvPicPr preferRelativeResize="0"/>
          <p:nvPr/>
        </p:nvPicPr>
        <p:blipFill>
          <a:blip r:embed="rId3">
            <a:alphaModFix/>
          </a:blip>
          <a:stretch>
            <a:fillRect/>
          </a:stretch>
        </p:blipFill>
        <p:spPr>
          <a:xfrm>
            <a:off x="622817" y="1496051"/>
            <a:ext cx="1493658" cy="32326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Visualização </a:t>
            </a:r>
            <a:endParaRPr/>
          </a:p>
        </p:txBody>
      </p:sp>
      <p:sp>
        <p:nvSpPr>
          <p:cNvPr id="155" name="Google Shape;155;p16"/>
          <p:cNvSpPr txBox="1"/>
          <p:nvPr>
            <p:ph idx="1" type="body"/>
          </p:nvPr>
        </p:nvSpPr>
        <p:spPr>
          <a:xfrm>
            <a:off x="427300" y="1491775"/>
            <a:ext cx="6277800" cy="2917200"/>
          </a:xfrm>
          <a:prstGeom prst="rect">
            <a:avLst/>
          </a:prstGeom>
        </p:spPr>
        <p:txBody>
          <a:bodyPr anchorCtr="0" anchor="t" bIns="91425" lIns="91425" spcFirstLastPara="1" rIns="91425" wrap="square" tIns="91425">
            <a:normAutofit/>
          </a:bodyPr>
          <a:lstStyle/>
          <a:p>
            <a:pPr indent="0" lvl="0" marL="457200" rtl="0" algn="just">
              <a:spcBef>
                <a:spcPts val="0"/>
              </a:spcBef>
              <a:spcAft>
                <a:spcPts val="0"/>
              </a:spcAft>
              <a:buNone/>
            </a:pPr>
            <a:r>
              <a:rPr lang="pt-BR"/>
              <a:t>Diversos foram os problemas de visualização encontrados durante o uso do app, tais como:</a:t>
            </a:r>
            <a:endParaRPr/>
          </a:p>
          <a:p>
            <a:pPr indent="-311150" lvl="0" marL="457200" rtl="0" algn="just">
              <a:spcBef>
                <a:spcPts val="1200"/>
              </a:spcBef>
              <a:spcAft>
                <a:spcPts val="0"/>
              </a:spcAft>
              <a:buSzPts val="1300"/>
              <a:buChar char="●"/>
            </a:pPr>
            <a:r>
              <a:rPr lang="pt-BR" sz="1200">
                <a:latin typeface="Roboto"/>
                <a:ea typeface="Roboto"/>
                <a:cs typeface="Roboto"/>
                <a:sym typeface="Roboto"/>
              </a:rPr>
              <a:t>Propagandas frequentes e intrusivas que podem prejudicar seriamente a experiência do usuário em um aplicativo. </a:t>
            </a:r>
            <a:endParaRPr sz="1200">
              <a:latin typeface="Roboto"/>
              <a:ea typeface="Roboto"/>
              <a:cs typeface="Roboto"/>
              <a:sym typeface="Roboto"/>
            </a:endParaRPr>
          </a:p>
          <a:p>
            <a:pPr indent="-311150" lvl="0" marL="457200" rtl="0" algn="just">
              <a:spcBef>
                <a:spcPts val="0"/>
              </a:spcBef>
              <a:spcAft>
                <a:spcPts val="0"/>
              </a:spcAft>
              <a:buSzPts val="1300"/>
              <a:buChar char="●"/>
            </a:pPr>
            <a:r>
              <a:rPr lang="pt-BR" sz="1200">
                <a:latin typeface="Roboto"/>
                <a:ea typeface="Roboto"/>
                <a:cs typeface="Roboto"/>
                <a:sym typeface="Roboto"/>
              </a:rPr>
              <a:t>Quando as propagandas aparecem com muita frequência ou ocupam espaço significativo na tela, elas interferem na navegação e no uso fluído do aplicativo.  </a:t>
            </a:r>
            <a:endParaRPr sz="1200">
              <a:latin typeface="Roboto"/>
              <a:ea typeface="Roboto"/>
              <a:cs typeface="Roboto"/>
              <a:sym typeface="Roboto"/>
            </a:endParaRPr>
          </a:p>
          <a:p>
            <a:pPr indent="-311150" lvl="0" marL="457200" rtl="0" algn="just">
              <a:spcBef>
                <a:spcPts val="0"/>
              </a:spcBef>
              <a:spcAft>
                <a:spcPts val="0"/>
              </a:spcAft>
              <a:buSzPts val="1300"/>
              <a:buChar char="●"/>
            </a:pPr>
            <a:r>
              <a:rPr lang="pt-BR" sz="1200">
                <a:latin typeface="Roboto"/>
                <a:ea typeface="Roboto"/>
                <a:cs typeface="Roboto"/>
                <a:sym typeface="Roboto"/>
              </a:rPr>
              <a:t>Propagandas que são irrelevantes ou mal direcionadas podem ser percebidas como invasivas, afetando negativamente a imagem do aplicativo e a satisfação do usuário. </a:t>
            </a:r>
            <a:endParaRPr sz="1200">
              <a:latin typeface="Roboto"/>
              <a:ea typeface="Roboto"/>
              <a:cs typeface="Roboto"/>
              <a:sym typeface="Roboto"/>
            </a:endParaRPr>
          </a:p>
          <a:p>
            <a:pPr indent="-311150" lvl="0" marL="457200" rtl="0" algn="just">
              <a:spcBef>
                <a:spcPts val="0"/>
              </a:spcBef>
              <a:spcAft>
                <a:spcPts val="0"/>
              </a:spcAft>
              <a:buSzPts val="1300"/>
              <a:buChar char="●"/>
            </a:pPr>
            <a:r>
              <a:rPr lang="pt-BR" sz="1200">
                <a:latin typeface="Roboto"/>
                <a:ea typeface="Roboto"/>
                <a:cs typeface="Roboto"/>
                <a:sym typeface="Roboto"/>
              </a:rPr>
              <a:t>Em alguns casos extremos, as propagandas excessivas podem até levar os usuários a desinstalarem o aplicativo em busca de alternativas menos intrusivas. </a:t>
            </a:r>
            <a:endParaRPr/>
          </a:p>
        </p:txBody>
      </p:sp>
      <p:pic>
        <p:nvPicPr>
          <p:cNvPr id="156" name="Google Shape;156;p16"/>
          <p:cNvPicPr preferRelativeResize="0"/>
          <p:nvPr/>
        </p:nvPicPr>
        <p:blipFill>
          <a:blip r:embed="rId3">
            <a:alphaModFix/>
          </a:blip>
          <a:stretch>
            <a:fillRect/>
          </a:stretch>
        </p:blipFill>
        <p:spPr>
          <a:xfrm>
            <a:off x="6959553" y="776950"/>
            <a:ext cx="1850775" cy="38382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Visualização </a:t>
            </a:r>
            <a:endParaRPr/>
          </a:p>
        </p:txBody>
      </p:sp>
      <p:sp>
        <p:nvSpPr>
          <p:cNvPr id="162" name="Google Shape;162;p17"/>
          <p:cNvSpPr txBox="1"/>
          <p:nvPr>
            <p:ph idx="1" type="body"/>
          </p:nvPr>
        </p:nvSpPr>
        <p:spPr>
          <a:xfrm>
            <a:off x="2579525" y="1552000"/>
            <a:ext cx="6355200" cy="3024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Diversos foram os problemas de visualização encontrados durante o uso do app, tais como:</a:t>
            </a:r>
            <a:endParaRPr/>
          </a:p>
          <a:p>
            <a:pPr indent="-311150" lvl="0" marL="457200" rtl="0" algn="just">
              <a:spcBef>
                <a:spcPts val="1200"/>
              </a:spcBef>
              <a:spcAft>
                <a:spcPts val="0"/>
              </a:spcAft>
              <a:buSzPts val="1300"/>
              <a:buChar char="●"/>
            </a:pPr>
            <a:r>
              <a:rPr lang="pt-BR" sz="1200">
                <a:solidFill>
                  <a:srgbClr val="ECECEC"/>
                </a:solidFill>
                <a:latin typeface="Roboto"/>
                <a:ea typeface="Roboto"/>
                <a:cs typeface="Roboto"/>
                <a:sym typeface="Roboto"/>
              </a:rPr>
              <a:t>Legendas legíveis são essenciais para garantir acessibilidade a usuários com deficiência auditiva, melhorar a compreensão do conteúdo para todos os usuários, facilitar a aprendizagem e retenção de informações, promover a inclusão cultural e linguística, permitir personalização e conformidade com padrões de acessibilidade. Em resumo, elas contribuem significativamente para uma experiência de uso mais inclusiva, acessível e eficaz em aplicativos.</a:t>
            </a:r>
            <a:endParaRPr sz="1200">
              <a:solidFill>
                <a:srgbClr val="ECECEC"/>
              </a:solidFill>
              <a:latin typeface="Roboto"/>
              <a:ea typeface="Roboto"/>
              <a:cs typeface="Roboto"/>
              <a:sym typeface="Roboto"/>
            </a:endParaRPr>
          </a:p>
          <a:p>
            <a:pPr indent="-304800" lvl="0" marL="457200" rtl="0" algn="just">
              <a:spcBef>
                <a:spcPts val="0"/>
              </a:spcBef>
              <a:spcAft>
                <a:spcPts val="0"/>
              </a:spcAft>
              <a:buClr>
                <a:srgbClr val="ECECEC"/>
              </a:buClr>
              <a:buSzPts val="1200"/>
              <a:buFont typeface="Roboto"/>
              <a:buChar char="●"/>
            </a:pPr>
            <a:r>
              <a:rPr lang="pt-BR" sz="1200">
                <a:solidFill>
                  <a:srgbClr val="ECECEC"/>
                </a:solidFill>
                <a:latin typeface="Roboto"/>
                <a:ea typeface="Roboto"/>
                <a:cs typeface="Roboto"/>
                <a:sym typeface="Roboto"/>
              </a:rPr>
              <a:t>No caso do aplicativo Hand Talk, além das legendas não estarem na parte inferior da tela, dependendo da cor do plano de fundo e dá luminosidade a legibilidade é afetada.</a:t>
            </a:r>
            <a:endParaRPr sz="1200">
              <a:solidFill>
                <a:srgbClr val="ECECEC"/>
              </a:solidFill>
              <a:latin typeface="Roboto"/>
              <a:ea typeface="Roboto"/>
              <a:cs typeface="Roboto"/>
              <a:sym typeface="Roboto"/>
            </a:endParaRPr>
          </a:p>
        </p:txBody>
      </p:sp>
      <p:pic>
        <p:nvPicPr>
          <p:cNvPr id="163" name="Google Shape;163;p17"/>
          <p:cNvPicPr preferRelativeResize="0"/>
          <p:nvPr/>
        </p:nvPicPr>
        <p:blipFill>
          <a:blip r:embed="rId3">
            <a:alphaModFix/>
          </a:blip>
          <a:stretch>
            <a:fillRect/>
          </a:stretch>
        </p:blipFill>
        <p:spPr>
          <a:xfrm>
            <a:off x="399500" y="1513125"/>
            <a:ext cx="1620600" cy="3331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Jargões e termos Técnicos</a:t>
            </a:r>
            <a:endParaRPr/>
          </a:p>
        </p:txBody>
      </p:sp>
      <p:sp>
        <p:nvSpPr>
          <p:cNvPr id="169" name="Google Shape;169;p18"/>
          <p:cNvSpPr txBox="1"/>
          <p:nvPr>
            <p:ph idx="1" type="body"/>
          </p:nvPr>
        </p:nvSpPr>
        <p:spPr>
          <a:xfrm>
            <a:off x="1212050" y="13078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304800" lvl="0" marL="457200" rtl="0" algn="just">
              <a:lnSpc>
                <a:spcPct val="115000"/>
              </a:lnSpc>
              <a:spcBef>
                <a:spcPts val="1200"/>
              </a:spcBef>
              <a:spcAft>
                <a:spcPts val="0"/>
              </a:spcAft>
              <a:buSzPts val="1200"/>
              <a:buFont typeface="Roboto"/>
              <a:buChar char="●"/>
            </a:pPr>
            <a:r>
              <a:rPr lang="pt-BR" sz="1200">
                <a:latin typeface="Roboto"/>
                <a:ea typeface="Roboto"/>
                <a:cs typeface="Roboto"/>
                <a:sym typeface="Roboto"/>
              </a:rPr>
              <a:t>Um aplicativo de Libras eficaz deve reconhecer e incorporar jargões e regionalismos para garantir uma comunicação precisa e autêntica para os usuários surdos. </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Char char="●"/>
            </a:pPr>
            <a:r>
              <a:rPr lang="pt-BR" sz="1200">
                <a:latin typeface="Roboto"/>
                <a:ea typeface="Roboto"/>
                <a:cs typeface="Roboto"/>
                <a:sym typeface="Roboto"/>
              </a:rPr>
              <a:t>Os jargões são termos específicos usados por grupos ou comunidades surdas que não são facilmente traduzíveis literalmente. Incluir esses jargões ajuda a transmitir o significado correto e a nuance cultural de uma mensagem em Libras. </a:t>
            </a:r>
            <a:endParaRPr sz="1200">
              <a:latin typeface="Roboto"/>
              <a:ea typeface="Roboto"/>
              <a:cs typeface="Roboto"/>
              <a:sym typeface="Roboto"/>
            </a:endParaRPr>
          </a:p>
          <a:p>
            <a:pPr indent="-304800" lvl="0" marL="457200" rtl="0" algn="just">
              <a:lnSpc>
                <a:spcPct val="115000"/>
              </a:lnSpc>
              <a:spcBef>
                <a:spcPts val="0"/>
              </a:spcBef>
              <a:spcAft>
                <a:spcPts val="0"/>
              </a:spcAft>
              <a:buSzPts val="1200"/>
              <a:buFont typeface="Roboto"/>
              <a:buChar char="●"/>
            </a:pPr>
            <a:r>
              <a:rPr lang="pt-BR" sz="1200">
                <a:latin typeface="Roboto"/>
                <a:ea typeface="Roboto"/>
                <a:cs typeface="Roboto"/>
                <a:sym typeface="Roboto"/>
              </a:rPr>
              <a:t>Da mesma forma, os regionalismos são variações na linguagem de sinais que podem ocorrer em diferentes regiões ou comunidades surdas. </a:t>
            </a:r>
            <a:endParaRPr sz="12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9"/>
          <p:cNvSpPr txBox="1"/>
          <p:nvPr>
            <p:ph type="title"/>
          </p:nvPr>
        </p:nvSpPr>
        <p:spPr>
          <a:xfrm>
            <a:off x="1297500" y="393750"/>
            <a:ext cx="7038900" cy="914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Jargões e termos Técnicos</a:t>
            </a:r>
            <a:endParaRPr/>
          </a:p>
          <a:p>
            <a:pPr indent="0" lvl="0" marL="0" rtl="0" algn="l">
              <a:spcBef>
                <a:spcPts val="0"/>
              </a:spcBef>
              <a:spcAft>
                <a:spcPts val="0"/>
              </a:spcAft>
              <a:buNone/>
            </a:pPr>
            <a:r>
              <a:t/>
            </a:r>
            <a:endParaRPr/>
          </a:p>
        </p:txBody>
      </p:sp>
      <p:sp>
        <p:nvSpPr>
          <p:cNvPr id="175" name="Google Shape;175;p19"/>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lnSpcReduction="20000"/>
          </a:bodyPr>
          <a:lstStyle/>
          <a:p>
            <a:pPr indent="-311150" lvl="0" marL="457200" rtl="0" algn="just">
              <a:spcBef>
                <a:spcPts val="0"/>
              </a:spcBef>
              <a:spcAft>
                <a:spcPts val="0"/>
              </a:spcAft>
              <a:buSzPts val="1300"/>
              <a:buFont typeface="Roboto"/>
              <a:buChar char="●"/>
            </a:pPr>
            <a:r>
              <a:rPr lang="pt-BR" sz="1591">
                <a:latin typeface="Roboto"/>
                <a:ea typeface="Roboto"/>
                <a:cs typeface="Roboto"/>
                <a:sym typeface="Roboto"/>
              </a:rPr>
              <a:t>É crucial para um aplicativo de Libras considerar essas variações para garantir que os usuários se sintam compreendidos e representados adequadamente em suas próprias formas de linguagem. </a:t>
            </a:r>
            <a:endParaRPr sz="1591">
              <a:latin typeface="Roboto"/>
              <a:ea typeface="Roboto"/>
              <a:cs typeface="Roboto"/>
              <a:sym typeface="Roboto"/>
            </a:endParaRPr>
          </a:p>
          <a:p>
            <a:pPr indent="-311150" lvl="0" marL="457200" rtl="0" algn="just">
              <a:spcBef>
                <a:spcPts val="0"/>
              </a:spcBef>
              <a:spcAft>
                <a:spcPts val="0"/>
              </a:spcAft>
              <a:buSzPts val="1300"/>
              <a:buFont typeface="Roboto"/>
              <a:buChar char="●"/>
            </a:pPr>
            <a:r>
              <a:rPr lang="pt-BR" sz="1591">
                <a:latin typeface="Roboto"/>
                <a:ea typeface="Roboto"/>
                <a:cs typeface="Roboto"/>
                <a:sym typeface="Roboto"/>
              </a:rPr>
              <a:t>Isso promove uma comunicação mais autêntica e inclusiva, permitindo que os surdos se expressem de maneira genuína e reconhecível dentro de sua comunidade linguística. </a:t>
            </a:r>
            <a:endParaRPr sz="1591">
              <a:latin typeface="Roboto"/>
              <a:ea typeface="Roboto"/>
              <a:cs typeface="Roboto"/>
              <a:sym typeface="Roboto"/>
            </a:endParaRPr>
          </a:p>
          <a:p>
            <a:pPr indent="-311150" lvl="0" marL="457200" rtl="0" algn="just">
              <a:spcBef>
                <a:spcPts val="0"/>
              </a:spcBef>
              <a:spcAft>
                <a:spcPts val="0"/>
              </a:spcAft>
              <a:buSzPts val="1300"/>
              <a:buFont typeface="Roboto"/>
              <a:buChar char="●"/>
            </a:pPr>
            <a:r>
              <a:rPr lang="pt-BR" sz="1591">
                <a:latin typeface="Roboto"/>
                <a:ea typeface="Roboto"/>
                <a:cs typeface="Roboto"/>
                <a:sym typeface="Roboto"/>
              </a:rPr>
              <a:t>O reconhecimento e a incorporação de jargões e regionalismos em um aplicativo de Libras são fundamentais para facilitar uma comunicação significativa e eficaz para os usuários surdos em seu contexto cultural e linguístico específico</a:t>
            </a:r>
            <a:r>
              <a:rPr lang="pt-BR" sz="1200">
                <a:latin typeface="Roboto"/>
                <a:ea typeface="Roboto"/>
                <a:cs typeface="Roboto"/>
                <a:sym typeface="Roboto"/>
              </a:rPr>
              <a:t>.</a:t>
            </a:r>
            <a:endParaRPr sz="1200">
              <a:latin typeface="Roboto"/>
              <a:ea typeface="Roboto"/>
              <a:cs typeface="Roboto"/>
              <a:sym typeface="Roboto"/>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Jargões e termos Técnicos</a:t>
            </a:r>
            <a:endParaRPr/>
          </a:p>
        </p:txBody>
      </p:sp>
      <p:sp>
        <p:nvSpPr>
          <p:cNvPr id="181" name="Google Shape;181;p20"/>
          <p:cNvSpPr txBox="1"/>
          <p:nvPr>
            <p:ph idx="1" type="body"/>
          </p:nvPr>
        </p:nvSpPr>
        <p:spPr>
          <a:xfrm>
            <a:off x="808025" y="1652175"/>
            <a:ext cx="3504000" cy="28542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1200"/>
              </a:spcAft>
              <a:buNone/>
            </a:pPr>
            <a:r>
              <a:rPr lang="pt-BR" sz="1200">
                <a:latin typeface="Roboto"/>
                <a:ea typeface="Roboto"/>
                <a:cs typeface="Roboto"/>
                <a:sym typeface="Roboto"/>
              </a:rPr>
              <a:t>Como podemos ver nas duas imagens ao lado, a falta de respeito aos regionalismos resulta em traduções imperfeitas, o que reforça preconceitos linguísticos e pode causar confusão nos usuários. Essa inadequação prejudica a experiência e a compreensão dos surdos.</a:t>
            </a:r>
            <a:endParaRPr/>
          </a:p>
        </p:txBody>
      </p:sp>
      <p:pic>
        <p:nvPicPr>
          <p:cNvPr id="182" name="Google Shape;182;p20"/>
          <p:cNvPicPr preferRelativeResize="0"/>
          <p:nvPr/>
        </p:nvPicPr>
        <p:blipFill>
          <a:blip r:embed="rId3">
            <a:alphaModFix/>
          </a:blip>
          <a:stretch>
            <a:fillRect/>
          </a:stretch>
        </p:blipFill>
        <p:spPr>
          <a:xfrm>
            <a:off x="6747500" y="1307850"/>
            <a:ext cx="1680075" cy="3519625"/>
          </a:xfrm>
          <a:prstGeom prst="rect">
            <a:avLst/>
          </a:prstGeom>
          <a:noFill/>
          <a:ln>
            <a:noFill/>
          </a:ln>
        </p:spPr>
      </p:pic>
      <p:pic>
        <p:nvPicPr>
          <p:cNvPr id="183" name="Google Shape;183;p20"/>
          <p:cNvPicPr preferRelativeResize="0"/>
          <p:nvPr/>
        </p:nvPicPr>
        <p:blipFill>
          <a:blip r:embed="rId4">
            <a:alphaModFix/>
          </a:blip>
          <a:stretch>
            <a:fillRect/>
          </a:stretch>
        </p:blipFill>
        <p:spPr>
          <a:xfrm>
            <a:off x="4859475" y="1307850"/>
            <a:ext cx="1680075" cy="35047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Opções pagas afetam a UX</a:t>
            </a:r>
            <a:endParaRPr/>
          </a:p>
        </p:txBody>
      </p:sp>
      <p:sp>
        <p:nvSpPr>
          <p:cNvPr id="189" name="Google Shape;189;p21"/>
          <p:cNvSpPr txBox="1"/>
          <p:nvPr>
            <p:ph idx="1" type="body"/>
          </p:nvPr>
        </p:nvSpPr>
        <p:spPr>
          <a:xfrm>
            <a:off x="1297500" y="1567550"/>
            <a:ext cx="4211100" cy="2900100"/>
          </a:xfrm>
          <a:prstGeom prst="rect">
            <a:avLst/>
          </a:prstGeom>
        </p:spPr>
        <p:txBody>
          <a:bodyPr anchorCtr="0" anchor="t" bIns="91425" lIns="91425" spcFirstLastPara="1" rIns="91425" wrap="square" tIns="91425">
            <a:normAutofit/>
          </a:bodyPr>
          <a:lstStyle/>
          <a:p>
            <a:pPr indent="457200" lvl="0" marL="0" rtl="0" algn="just">
              <a:spcBef>
                <a:spcPts val="0"/>
              </a:spcBef>
              <a:spcAft>
                <a:spcPts val="0"/>
              </a:spcAft>
              <a:buNone/>
            </a:pPr>
            <a:r>
              <a:rPr lang="pt-BR" sz="1200">
                <a:latin typeface="Roboto"/>
                <a:ea typeface="Roboto"/>
                <a:cs typeface="Roboto"/>
                <a:sym typeface="Roboto"/>
              </a:rPr>
              <a:t>A inclusão de personalizações pagas em um aplicativo pode impactar negativamente a experiência do usuário. </a:t>
            </a:r>
            <a:endParaRPr sz="1200">
              <a:latin typeface="Roboto"/>
              <a:ea typeface="Roboto"/>
              <a:cs typeface="Roboto"/>
              <a:sym typeface="Roboto"/>
            </a:endParaRPr>
          </a:p>
          <a:p>
            <a:pPr indent="-304800" lvl="0" marL="457200" rtl="0" algn="just">
              <a:spcBef>
                <a:spcPts val="1200"/>
              </a:spcBef>
              <a:spcAft>
                <a:spcPts val="0"/>
              </a:spcAft>
              <a:buSzPts val="1200"/>
              <a:buFont typeface="Roboto"/>
              <a:buChar char="●"/>
            </a:pPr>
            <a:r>
              <a:rPr lang="pt-BR" sz="1200">
                <a:latin typeface="Roboto"/>
                <a:ea typeface="Roboto"/>
                <a:cs typeface="Roboto"/>
                <a:sym typeface="Roboto"/>
              </a:rPr>
              <a:t>Isso porque limita o acesso a recursos importantes, criando uma divisão entre usuários pagantes e não pagantes. </a:t>
            </a:r>
            <a:endParaRPr sz="1200">
              <a:latin typeface="Roboto"/>
              <a:ea typeface="Roboto"/>
              <a:cs typeface="Roboto"/>
              <a:sym typeface="Roboto"/>
            </a:endParaRPr>
          </a:p>
          <a:p>
            <a:pPr indent="-304800" lvl="0" marL="457200" rtl="0" algn="just">
              <a:spcBef>
                <a:spcPts val="0"/>
              </a:spcBef>
              <a:spcAft>
                <a:spcPts val="0"/>
              </a:spcAft>
              <a:buSzPts val="1200"/>
              <a:buFont typeface="Roboto"/>
              <a:buChar char="●"/>
            </a:pPr>
            <a:r>
              <a:rPr lang="pt-BR" sz="1200">
                <a:latin typeface="Roboto"/>
                <a:ea typeface="Roboto"/>
                <a:cs typeface="Roboto"/>
                <a:sym typeface="Roboto"/>
              </a:rPr>
              <a:t>A UX pode ser comprometida quando funcionalidades básicas são bloqueadas atrás de uma taxa, resultando em frustração e insatisfação para quem não pode ou não quer pagar.</a:t>
            </a:r>
            <a:endParaRPr/>
          </a:p>
        </p:txBody>
      </p:sp>
      <p:pic>
        <p:nvPicPr>
          <p:cNvPr id="190" name="Google Shape;190;p21"/>
          <p:cNvPicPr preferRelativeResize="0"/>
          <p:nvPr/>
        </p:nvPicPr>
        <p:blipFill>
          <a:blip r:embed="rId3">
            <a:alphaModFix/>
          </a:blip>
          <a:stretch>
            <a:fillRect/>
          </a:stretch>
        </p:blipFill>
        <p:spPr>
          <a:xfrm>
            <a:off x="6339135" y="369000"/>
            <a:ext cx="2082366" cy="4405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