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t-BR"/>
              <a:t>Clique para editar o título Mestre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509A250-FF31-4206-8172-F9D3106AACB1}" type="datetimeFigureOut">
              <a:rPr lang="en-US" dirty="0"/>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t-BR"/>
              <a:t>Clique para editar o título Mestre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509A250-FF31-4206-8172-F9D3106AACB1}" type="datetimeFigureOut">
              <a:rPr lang="en-US" dirty="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pt-BR"/>
              <a:t>Clique para editar o título Mestre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pt-BR"/>
              <a:t>Clique para editar os estilos de texto Mestres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509A250-FF31-4206-8172-F9D3106AACB1}" type="datetimeFigureOut">
              <a:rPr lang="en-US" dirty="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509A250-FF31-4206-8172-F9D3106AACB1}" type="datetimeFigureOut">
              <a:rPr lang="en-US" dirty="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nchorCtr="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t-BR"/>
              <a:t>Clique para editar o título Mestre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796027F-7875-4030-9381-8BD8C4F21935}" type="datetimeFigureOut">
              <a:rPr lang="en-US" dirty="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7" name="Date Placeholder 4"/>
          <p:cNvSpPr>
            <a:spLocks noGrp="1"/>
          </p:cNvSpPr>
          <p:nvPr>
            <p:ph type="dt" sz="half" idx="10"/>
          </p:nvPr>
        </p:nvSpPr>
        <p:spPr/>
        <p:txBody>
          <a:bodyPr/>
          <a:lstStyle/>
          <a:p>
            <a:fld id="{4509A250-FF31-4206-8172-F9D3106AACB1}" type="datetimeFigureOut">
              <a:rPr lang="en-US" dirty="0"/>
              <a:t>4/3/2022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509A250-FF31-4206-8172-F9D3106AACB1}" type="datetimeFigureOut">
              <a:rPr lang="en-US" dirty="0"/>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t-BR"/>
              <a:t>Clique para editar o título Mestre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5DE9B5-8556-41BA-A169-B911D30D6B40}"/>
              </a:ext>
            </a:extLst>
          </p:cNvPr>
          <p:cNvSpPr>
            <a:spLocks noGrp="1"/>
          </p:cNvSpPr>
          <p:nvPr>
            <p:ph type="ctrTitle"/>
          </p:nvPr>
        </p:nvSpPr>
        <p:spPr>
          <a:xfrm>
            <a:off x="1154954" y="1447800"/>
            <a:ext cx="8825659" cy="3329581"/>
          </a:xfrm>
        </p:spPr>
        <p:txBody>
          <a:bodyPr/>
          <a:lstStyle/>
          <a:p>
            <a:r>
              <a:rPr lang="pt-BR" dirty="0">
                <a:latin typeface="Arial Black" panose="020B0A04020102020204" pitchFamily="34" charset="0"/>
              </a:rPr>
              <a:t>Plano de gerenciamento de riscos</a:t>
            </a:r>
          </a:p>
        </p:txBody>
      </p:sp>
      <p:sp>
        <p:nvSpPr>
          <p:cNvPr id="3" name="Subtítulo 2">
            <a:extLst>
              <a:ext uri="{FF2B5EF4-FFF2-40B4-BE49-F238E27FC236}">
                <a16:creationId xmlns:a16="http://schemas.microsoft.com/office/drawing/2014/main" id="{F1F959E3-5245-48BA-A493-272364FEB198}"/>
              </a:ext>
            </a:extLst>
          </p:cNvPr>
          <p:cNvSpPr>
            <a:spLocks noGrp="1"/>
          </p:cNvSpPr>
          <p:nvPr>
            <p:ph type="subTitle" idx="1"/>
          </p:nvPr>
        </p:nvSpPr>
        <p:spPr>
          <a:xfrm>
            <a:off x="1154955" y="5666380"/>
            <a:ext cx="8825658" cy="861420"/>
          </a:xfrm>
        </p:spPr>
        <p:txBody>
          <a:bodyPr>
            <a:normAutofit fontScale="92500" lnSpcReduction="10000"/>
          </a:bodyPr>
          <a:lstStyle/>
          <a:p>
            <a:r>
              <a:rPr lang="pt-BR" sz="2400" dirty="0">
                <a:latin typeface="Arial" panose="020B0604020202020204" pitchFamily="34" charset="0"/>
                <a:cs typeface="Arial" panose="020B0604020202020204" pitchFamily="34" charset="0"/>
              </a:rPr>
              <a:t>Lucas de Souza Santos</a:t>
            </a:r>
          </a:p>
          <a:p>
            <a:r>
              <a:rPr lang="pt-BR" sz="2400" dirty="0">
                <a:latin typeface="Arial" panose="020B0604020202020204" pitchFamily="34" charset="0"/>
                <a:cs typeface="Arial" panose="020B0604020202020204" pitchFamily="34" charset="0"/>
              </a:rPr>
              <a:t> RA: 322114769</a:t>
            </a:r>
          </a:p>
        </p:txBody>
      </p:sp>
    </p:spTree>
    <p:extLst>
      <p:ext uri="{BB962C8B-B14F-4D97-AF65-F5344CB8AC3E}">
        <p14:creationId xmlns:p14="http://schemas.microsoft.com/office/powerpoint/2010/main" val="795970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E578A4A-C39F-4AE0-AD47-4067E65545C7}"/>
              </a:ext>
            </a:extLst>
          </p:cNvPr>
          <p:cNvSpPr txBox="1"/>
          <p:nvPr/>
        </p:nvSpPr>
        <p:spPr>
          <a:xfrm>
            <a:off x="812800" y="117693"/>
            <a:ext cx="9601200" cy="6370975"/>
          </a:xfrm>
          <a:prstGeom prst="rect">
            <a:avLst/>
          </a:prstGeom>
          <a:noFill/>
        </p:spPr>
        <p:txBody>
          <a:bodyPr wrap="square" rtlCol="0">
            <a:spAutoFit/>
          </a:bodyPr>
          <a:lstStyle/>
          <a:p>
            <a:r>
              <a:rPr lang="pt-BR" sz="2400" b="1" dirty="0">
                <a:solidFill>
                  <a:schemeClr val="bg2">
                    <a:lumMod val="40000"/>
                    <a:lumOff val="60000"/>
                  </a:schemeClr>
                </a:solidFill>
                <a:latin typeface="Arial" panose="020B0604020202020204" pitchFamily="34" charset="0"/>
                <a:cs typeface="Arial" panose="020B0604020202020204" pitchFamily="34" charset="0"/>
              </a:rPr>
              <a:t>6. Risco Técnico: Problemas com plugins do </a:t>
            </a:r>
            <a:r>
              <a:rPr lang="pt-BR" sz="2400" b="1" dirty="0" err="1">
                <a:solidFill>
                  <a:schemeClr val="bg2">
                    <a:lumMod val="40000"/>
                    <a:lumOff val="60000"/>
                  </a:schemeClr>
                </a:solidFill>
                <a:latin typeface="Arial" panose="020B0604020202020204" pitchFamily="34" charset="0"/>
                <a:cs typeface="Arial" panose="020B0604020202020204" pitchFamily="34" charset="0"/>
              </a:rPr>
              <a:t>wordpress</a:t>
            </a:r>
            <a:r>
              <a:rPr lang="pt-BR" sz="2400" b="1" dirty="0">
                <a:solidFill>
                  <a:schemeClr val="bg2">
                    <a:lumMod val="40000"/>
                    <a:lumOff val="60000"/>
                  </a:schemeClr>
                </a:solidFill>
                <a:latin typeface="Arial" panose="020B0604020202020204" pitchFamily="34" charset="0"/>
                <a:cs typeface="Arial" panose="020B0604020202020204" pitchFamily="34" charset="0"/>
              </a:rPr>
              <a:t> </a:t>
            </a:r>
          </a:p>
          <a:p>
            <a:endParaRPr lang="pt-BR" sz="2400" dirty="0">
              <a:latin typeface="Arial" panose="020B0604020202020204" pitchFamily="34" charset="0"/>
              <a:cs typeface="Arial" panose="020B0604020202020204" pitchFamily="34" charset="0"/>
            </a:endParaRPr>
          </a:p>
          <a:p>
            <a:r>
              <a:rPr lang="pt-BR" sz="2400" dirty="0">
                <a:latin typeface="Arial" panose="020B0604020202020204" pitchFamily="34" charset="0"/>
                <a:cs typeface="Arial" panose="020B0604020202020204" pitchFamily="34" charset="0"/>
              </a:rPr>
              <a:t>• Gravidade do Risco: Médio. </a:t>
            </a:r>
          </a:p>
          <a:p>
            <a:r>
              <a:rPr lang="pt-BR" sz="2400" dirty="0">
                <a:latin typeface="Arial" panose="020B0604020202020204" pitchFamily="34" charset="0"/>
                <a:cs typeface="Arial" panose="020B0604020202020204" pitchFamily="34" charset="0"/>
              </a:rPr>
              <a:t>• Descrição: Para construção da página em </a:t>
            </a:r>
            <a:r>
              <a:rPr lang="pt-BR" sz="2400" dirty="0" err="1">
                <a:latin typeface="Arial" panose="020B0604020202020204" pitchFamily="34" charset="0"/>
                <a:cs typeface="Arial" panose="020B0604020202020204" pitchFamily="34" charset="0"/>
              </a:rPr>
              <a:t>wordpress</a:t>
            </a:r>
            <a:r>
              <a:rPr lang="pt-BR" sz="2400" dirty="0">
                <a:latin typeface="Arial" panose="020B0604020202020204" pitchFamily="34" charset="0"/>
                <a:cs typeface="Arial" panose="020B0604020202020204" pitchFamily="34" charset="0"/>
              </a:rPr>
              <a:t> serão necessários diversos plugins afim de otimizar a qualidade da página e sua classificação SEO. Um plugin pode conter malwares que poderiam roubar dados, tirar a página do ar ou deixar a página com má otimização. </a:t>
            </a:r>
          </a:p>
          <a:p>
            <a:r>
              <a:rPr lang="pt-BR" sz="2400" dirty="0">
                <a:latin typeface="Arial" panose="020B0604020202020204" pitchFamily="34" charset="0"/>
                <a:cs typeface="Arial" panose="020B0604020202020204" pitchFamily="34" charset="0"/>
              </a:rPr>
              <a:t>• Indicadores: Exibição de mensagens de erro falhas no acesso à página, alertas no </a:t>
            </a:r>
            <a:r>
              <a:rPr lang="pt-BR" sz="2400" dirty="0" err="1">
                <a:latin typeface="Arial" panose="020B0604020202020204" pitchFamily="34" charset="0"/>
                <a:cs typeface="Arial" panose="020B0604020202020204" pitchFamily="34" charset="0"/>
              </a:rPr>
              <a:t>wordpress</a:t>
            </a:r>
            <a:r>
              <a:rPr lang="pt-BR" sz="2400" dirty="0">
                <a:latin typeface="Arial" panose="020B0604020202020204" pitchFamily="34" charset="0"/>
                <a:cs typeface="Arial" panose="020B0604020202020204" pitchFamily="34" charset="0"/>
              </a:rPr>
              <a:t>. </a:t>
            </a:r>
          </a:p>
          <a:p>
            <a:r>
              <a:rPr lang="pt-BR" sz="2400" dirty="0">
                <a:latin typeface="Arial" panose="020B0604020202020204" pitchFamily="34" charset="0"/>
                <a:cs typeface="Arial" panose="020B0604020202020204" pitchFamily="34" charset="0"/>
              </a:rPr>
              <a:t>• Estratégia de mitigação: Deve-se usar antivírus dentro do </a:t>
            </a:r>
            <a:r>
              <a:rPr lang="pt-BR" sz="2400" dirty="0" err="1">
                <a:latin typeface="Arial" panose="020B0604020202020204" pitchFamily="34" charset="0"/>
                <a:cs typeface="Arial" panose="020B0604020202020204" pitchFamily="34" charset="0"/>
              </a:rPr>
              <a:t>wordpress</a:t>
            </a:r>
            <a:r>
              <a:rPr lang="pt-BR" sz="2400" dirty="0">
                <a:latin typeface="Arial" panose="020B0604020202020204" pitchFamily="34" charset="0"/>
                <a:cs typeface="Arial" panose="020B0604020202020204" pitchFamily="34" charset="0"/>
              </a:rPr>
              <a:t> varrer os plugins antes de ativa-los e mantê-los sempre atualizados. </a:t>
            </a:r>
          </a:p>
          <a:p>
            <a:r>
              <a:rPr lang="pt-BR" sz="2400" dirty="0">
                <a:latin typeface="Arial" panose="020B0604020202020204" pitchFamily="34" charset="0"/>
                <a:cs typeface="Arial" panose="020B0604020202020204" pitchFamily="34" charset="0"/>
              </a:rPr>
              <a:t>• Plano de contingência: Ter sempre um backup e caso necessário usa-lo afim de recuperar possíveis dados perdidos, fazer o download apenas de plugins que serão usados, desativar plugins suspeitos ou que acarretam no mal funcionamento da página. </a:t>
            </a:r>
          </a:p>
        </p:txBody>
      </p:sp>
    </p:spTree>
    <p:extLst>
      <p:ext uri="{BB962C8B-B14F-4D97-AF65-F5344CB8AC3E}">
        <p14:creationId xmlns:p14="http://schemas.microsoft.com/office/powerpoint/2010/main" val="1113562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13DFB43-94B2-4D11-A979-FA52F94B9115}"/>
              </a:ext>
            </a:extLst>
          </p:cNvPr>
          <p:cNvSpPr txBox="1"/>
          <p:nvPr/>
        </p:nvSpPr>
        <p:spPr>
          <a:xfrm>
            <a:off x="330200" y="117693"/>
            <a:ext cx="10502900" cy="6740307"/>
          </a:xfrm>
          <a:prstGeom prst="rect">
            <a:avLst/>
          </a:prstGeom>
          <a:noFill/>
        </p:spPr>
        <p:txBody>
          <a:bodyPr wrap="square" rtlCol="0">
            <a:spAutoFit/>
          </a:bodyPr>
          <a:lstStyle/>
          <a:p>
            <a:r>
              <a:rPr lang="pt-BR" sz="2400" b="1" dirty="0">
                <a:solidFill>
                  <a:schemeClr val="bg2">
                    <a:lumMod val="40000"/>
                    <a:lumOff val="60000"/>
                  </a:schemeClr>
                </a:solidFill>
                <a:latin typeface="Arial" panose="020B0604020202020204" pitchFamily="34" charset="0"/>
                <a:cs typeface="Arial" panose="020B0604020202020204" pitchFamily="34" charset="0"/>
              </a:rPr>
              <a:t>7. Risco Técnico: Falha no serviço de backup da base de dados do servidor de hospedagem </a:t>
            </a:r>
          </a:p>
          <a:p>
            <a:endParaRPr lang="pt-BR" sz="2400" dirty="0">
              <a:solidFill>
                <a:schemeClr val="bg2">
                  <a:lumMod val="40000"/>
                  <a:lumOff val="60000"/>
                </a:schemeClr>
              </a:solidFill>
              <a:latin typeface="Arial" panose="020B0604020202020204" pitchFamily="34" charset="0"/>
              <a:cs typeface="Arial" panose="020B0604020202020204" pitchFamily="34" charset="0"/>
            </a:endParaRPr>
          </a:p>
          <a:p>
            <a:r>
              <a:rPr lang="pt-BR" sz="2400" dirty="0">
                <a:latin typeface="Arial" panose="020B0604020202020204" pitchFamily="34" charset="0"/>
                <a:cs typeface="Arial" panose="020B0604020202020204" pitchFamily="34" charset="0"/>
              </a:rPr>
              <a:t>• Gravidade do Risco: Danos maiores. </a:t>
            </a:r>
          </a:p>
          <a:p>
            <a:r>
              <a:rPr lang="pt-BR" sz="2400" dirty="0">
                <a:latin typeface="Arial" panose="020B0604020202020204" pitchFamily="34" charset="0"/>
                <a:cs typeface="Arial" panose="020B0604020202020204" pitchFamily="34" charset="0"/>
              </a:rPr>
              <a:t>• Descrição: O servidor de banco de dados da página de hospedagem, embora seja seguro está sujeito a invasões, sequestrou ou vazamento de dados, não é uma situação comum mas é considerado um risco portanto se faz necessário ter o backup da página e toda sua estrutura e dados coletados em mais de um servidor. </a:t>
            </a:r>
          </a:p>
          <a:p>
            <a:r>
              <a:rPr lang="pt-BR" sz="2400" dirty="0">
                <a:latin typeface="Arial" panose="020B0604020202020204" pitchFamily="34" charset="0"/>
                <a:cs typeface="Arial" panose="020B0604020202020204" pitchFamily="34" charset="0"/>
              </a:rPr>
              <a:t>• Impactos: Sistema fora do ar, impossível de ser acessado. </a:t>
            </a:r>
          </a:p>
          <a:p>
            <a:r>
              <a:rPr lang="pt-BR" sz="2400" dirty="0">
                <a:latin typeface="Arial" panose="020B0604020202020204" pitchFamily="34" charset="0"/>
                <a:cs typeface="Arial" panose="020B0604020202020204" pitchFamily="34" charset="0"/>
              </a:rPr>
              <a:t>• Indicadores: Exibição de mensagens de erro ou falhas no acesso à página. </a:t>
            </a:r>
          </a:p>
          <a:p>
            <a:r>
              <a:rPr lang="pt-BR" sz="2400" dirty="0">
                <a:latin typeface="Arial" panose="020B0604020202020204" pitchFamily="34" charset="0"/>
                <a:cs typeface="Arial" panose="020B0604020202020204" pitchFamily="34" charset="0"/>
              </a:rPr>
              <a:t>• Estratégia de mitigação: Ter mais de um serviço de backup e verificar se o mesmo está ativo e armazenando os dados periodicamente, bem como certificar-se junto ao suporte da empresa de hospedagem que o servidor está devidamente atualizado e protegido das vulnerabilidades conhecidas. </a:t>
            </a:r>
          </a:p>
          <a:p>
            <a:r>
              <a:rPr lang="pt-BR" sz="2400" dirty="0">
                <a:latin typeface="Arial" panose="020B0604020202020204" pitchFamily="34" charset="0"/>
                <a:cs typeface="Arial" panose="020B0604020202020204" pitchFamily="34" charset="0"/>
              </a:rPr>
              <a:t>• Plano de contingência: Utilizar o segundo serviço de backup, ativar a página por outra </a:t>
            </a:r>
            <a:r>
              <a:rPr lang="pt-BR" sz="2400" dirty="0" err="1">
                <a:latin typeface="Arial" panose="020B0604020202020204" pitchFamily="34" charset="0"/>
                <a:cs typeface="Arial" panose="020B0604020202020204" pitchFamily="34" charset="0"/>
              </a:rPr>
              <a:t>url</a:t>
            </a:r>
            <a:r>
              <a:rPr lang="pt-BR" sz="2400" dirty="0">
                <a:latin typeface="Arial" panose="020B0604020202020204" pitchFamily="34" charset="0"/>
                <a:cs typeface="Arial" panose="020B0604020202020204" pitchFamily="34" charset="0"/>
              </a:rPr>
              <a:t> ou serviço de hospedagem. </a:t>
            </a:r>
          </a:p>
        </p:txBody>
      </p:sp>
    </p:spTree>
    <p:extLst>
      <p:ext uri="{BB962C8B-B14F-4D97-AF65-F5344CB8AC3E}">
        <p14:creationId xmlns:p14="http://schemas.microsoft.com/office/powerpoint/2010/main" val="3752620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8436584E-C9DF-4192-9757-D2497C00D65E}"/>
              </a:ext>
            </a:extLst>
          </p:cNvPr>
          <p:cNvSpPr txBox="1"/>
          <p:nvPr/>
        </p:nvSpPr>
        <p:spPr>
          <a:xfrm>
            <a:off x="355600" y="254000"/>
            <a:ext cx="10083800" cy="6001643"/>
          </a:xfrm>
          <a:prstGeom prst="rect">
            <a:avLst/>
          </a:prstGeom>
          <a:noFill/>
        </p:spPr>
        <p:txBody>
          <a:bodyPr wrap="square" rtlCol="0">
            <a:spAutoFit/>
          </a:bodyPr>
          <a:lstStyle/>
          <a:p>
            <a:r>
              <a:rPr lang="pt-BR" sz="2400" b="1" dirty="0">
                <a:solidFill>
                  <a:schemeClr val="bg2">
                    <a:lumMod val="40000"/>
                    <a:lumOff val="60000"/>
                  </a:schemeClr>
                </a:solidFill>
                <a:latin typeface="Arial" panose="020B0604020202020204" pitchFamily="34" charset="0"/>
                <a:cs typeface="Arial" panose="020B0604020202020204" pitchFamily="34" charset="0"/>
              </a:rPr>
              <a:t>8. Risco Técnico: Falha no servidor de hospedagem </a:t>
            </a:r>
          </a:p>
          <a:p>
            <a:endParaRPr lang="pt-BR" sz="2400" dirty="0">
              <a:latin typeface="Arial" panose="020B0604020202020204" pitchFamily="34" charset="0"/>
              <a:cs typeface="Arial" panose="020B0604020202020204" pitchFamily="34" charset="0"/>
            </a:endParaRPr>
          </a:p>
          <a:p>
            <a:r>
              <a:rPr lang="pt-BR" sz="2400" dirty="0">
                <a:latin typeface="Arial" panose="020B0604020202020204" pitchFamily="34" charset="0"/>
                <a:cs typeface="Arial" panose="020B0604020202020204" pitchFamily="34" charset="0"/>
              </a:rPr>
              <a:t>• Gravidade do Risco: Danos maiores. </a:t>
            </a:r>
          </a:p>
          <a:p>
            <a:r>
              <a:rPr lang="pt-BR" sz="2400" dirty="0">
                <a:latin typeface="Arial" panose="020B0604020202020204" pitchFamily="34" charset="0"/>
                <a:cs typeface="Arial" panose="020B0604020202020204" pitchFamily="34" charset="0"/>
              </a:rPr>
              <a:t>• Descrição: O servidor de hospedagem utilizado para armazenar a página é suscetível a ataques dos mais variados tipos, sendo o DDOS o com maior possibilidade de ocorrência de erros no servidor de hospedagem são incomuns, mas caso ocorram não serão possíveis de serem solucionados pela equipe envolvida no processo de construção da página. </a:t>
            </a:r>
          </a:p>
          <a:p>
            <a:r>
              <a:rPr lang="pt-BR" sz="2400" dirty="0">
                <a:latin typeface="Arial" panose="020B0604020202020204" pitchFamily="34" charset="0"/>
                <a:cs typeface="Arial" panose="020B0604020202020204" pitchFamily="34" charset="0"/>
              </a:rPr>
              <a:t>• Impactos: Sistema fora do ar, impossível de ser acessado. </a:t>
            </a:r>
          </a:p>
          <a:p>
            <a:r>
              <a:rPr lang="pt-BR" sz="2400" dirty="0">
                <a:latin typeface="Arial" panose="020B0604020202020204" pitchFamily="34" charset="0"/>
                <a:cs typeface="Arial" panose="020B0604020202020204" pitchFamily="34" charset="0"/>
              </a:rPr>
              <a:t>• Indicadores: Exibição de mensagens de erro ou falhas no acesso à página. </a:t>
            </a:r>
          </a:p>
          <a:p>
            <a:r>
              <a:rPr lang="pt-BR" sz="2400" dirty="0">
                <a:latin typeface="Arial" panose="020B0604020202020204" pitchFamily="34" charset="0"/>
                <a:cs typeface="Arial" panose="020B0604020202020204" pitchFamily="34" charset="0"/>
              </a:rPr>
              <a:t>• Estratégia de mitigação: Certificar-se junto ao suporte da empresa de hospedagem que o servidor está devidamente atualizado e protegido das vulnerabilidades conhecidas. </a:t>
            </a:r>
          </a:p>
          <a:p>
            <a:r>
              <a:rPr lang="pt-BR" sz="2400" dirty="0">
                <a:latin typeface="Arial" panose="020B0604020202020204" pitchFamily="34" charset="0"/>
                <a:cs typeface="Arial" panose="020B0604020202020204" pitchFamily="34" charset="0"/>
              </a:rPr>
              <a:t>• Plano de contingência: Nenhum.</a:t>
            </a:r>
          </a:p>
        </p:txBody>
      </p:sp>
    </p:spTree>
    <p:extLst>
      <p:ext uri="{BB962C8B-B14F-4D97-AF65-F5344CB8AC3E}">
        <p14:creationId xmlns:p14="http://schemas.microsoft.com/office/powerpoint/2010/main" val="950954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17EB77-C784-419D-AEB5-ED10ADD6AC9F}"/>
              </a:ext>
            </a:extLst>
          </p:cNvPr>
          <p:cNvSpPr txBox="1"/>
          <p:nvPr/>
        </p:nvSpPr>
        <p:spPr>
          <a:xfrm>
            <a:off x="330200" y="419100"/>
            <a:ext cx="10071100" cy="4893647"/>
          </a:xfrm>
          <a:prstGeom prst="rect">
            <a:avLst/>
          </a:prstGeom>
          <a:noFill/>
        </p:spPr>
        <p:txBody>
          <a:bodyPr wrap="square" rtlCol="0">
            <a:spAutoFit/>
          </a:bodyPr>
          <a:lstStyle/>
          <a:p>
            <a:r>
              <a:rPr lang="pt-BR" sz="2400" b="1" dirty="0">
                <a:solidFill>
                  <a:schemeClr val="bg2">
                    <a:lumMod val="40000"/>
                    <a:lumOff val="60000"/>
                  </a:schemeClr>
                </a:solidFill>
                <a:latin typeface="Arial" panose="020B0604020202020204" pitchFamily="34" charset="0"/>
                <a:cs typeface="Arial" panose="020B0604020202020204" pitchFamily="34" charset="0"/>
              </a:rPr>
              <a:t>9. Risco de técnico: Muitos acessos simultâneos a página, capacidade e recurso</a:t>
            </a:r>
          </a:p>
          <a:p>
            <a:r>
              <a:rPr lang="pt-BR" sz="2400" dirty="0">
                <a:latin typeface="Arial" panose="020B0604020202020204" pitchFamily="34" charset="0"/>
                <a:cs typeface="Arial" panose="020B0604020202020204" pitchFamily="34" charset="0"/>
              </a:rPr>
              <a:t> </a:t>
            </a:r>
          </a:p>
          <a:p>
            <a:r>
              <a:rPr lang="pt-BR" sz="2400" dirty="0">
                <a:latin typeface="Arial" panose="020B0604020202020204" pitchFamily="34" charset="0"/>
                <a:cs typeface="Arial" panose="020B0604020202020204" pitchFamily="34" charset="0"/>
              </a:rPr>
              <a:t>• Gravidade do Risco: Danos maiores.</a:t>
            </a:r>
          </a:p>
          <a:p>
            <a:r>
              <a:rPr lang="pt-BR" sz="2400" dirty="0">
                <a:latin typeface="Arial" panose="020B0604020202020204" pitchFamily="34" charset="0"/>
                <a:cs typeface="Arial" panose="020B0604020202020204" pitchFamily="34" charset="0"/>
              </a:rPr>
              <a:t>• Descrição: Muitos simultâneos a página podem aumentar o tempo de carregamento ou até mesmo deixar o acesso indisponível o que ocasionará na perda de leads.</a:t>
            </a:r>
          </a:p>
          <a:p>
            <a:r>
              <a:rPr lang="pt-BR" sz="2400" dirty="0">
                <a:latin typeface="Arial" panose="020B0604020202020204" pitchFamily="34" charset="0"/>
                <a:cs typeface="Arial" panose="020B0604020202020204" pitchFamily="34" charset="0"/>
              </a:rPr>
              <a:t>• Indicadores: Página apresenta demora para ser exibida os usuários recebem mensagem de erro ao tentar o acesso.</a:t>
            </a:r>
          </a:p>
          <a:p>
            <a:r>
              <a:rPr lang="pt-BR" sz="2400" dirty="0">
                <a:latin typeface="Arial" panose="020B0604020202020204" pitchFamily="34" charset="0"/>
                <a:cs typeface="Arial" panose="020B0604020202020204" pitchFamily="34" charset="0"/>
              </a:rPr>
              <a:t>• Estratégia de mitigação: Ter uma largura de banda suficiente para permitir uma boa quantidade de acessos, usar estratégias para mitigar a possibilidade de ataques DDOS.</a:t>
            </a:r>
          </a:p>
          <a:p>
            <a:r>
              <a:rPr lang="pt-BR" sz="2400" dirty="0">
                <a:latin typeface="Arial" panose="020B0604020202020204" pitchFamily="34" charset="0"/>
                <a:cs typeface="Arial" panose="020B0604020202020204" pitchFamily="34" charset="0"/>
              </a:rPr>
              <a:t>• Plano de contingência: nenhum.</a:t>
            </a:r>
          </a:p>
        </p:txBody>
      </p:sp>
    </p:spTree>
    <p:extLst>
      <p:ext uri="{BB962C8B-B14F-4D97-AF65-F5344CB8AC3E}">
        <p14:creationId xmlns:p14="http://schemas.microsoft.com/office/powerpoint/2010/main" val="3490539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448CA849-5750-4C8A-9EBD-C10D844A1606}"/>
              </a:ext>
            </a:extLst>
          </p:cNvPr>
          <p:cNvSpPr txBox="1"/>
          <p:nvPr/>
        </p:nvSpPr>
        <p:spPr>
          <a:xfrm>
            <a:off x="546100" y="469900"/>
            <a:ext cx="9436100" cy="5262979"/>
          </a:xfrm>
          <a:prstGeom prst="rect">
            <a:avLst/>
          </a:prstGeom>
          <a:noFill/>
        </p:spPr>
        <p:txBody>
          <a:bodyPr wrap="square" rtlCol="0">
            <a:spAutoFit/>
          </a:bodyPr>
          <a:lstStyle/>
          <a:p>
            <a:r>
              <a:rPr lang="pt-BR" sz="2400" b="1" dirty="0">
                <a:solidFill>
                  <a:schemeClr val="bg2">
                    <a:lumMod val="40000"/>
                    <a:lumOff val="60000"/>
                  </a:schemeClr>
                </a:solidFill>
                <a:latin typeface="Arial" panose="020B0604020202020204" pitchFamily="34" charset="0"/>
                <a:cs typeface="Arial" panose="020B0604020202020204" pitchFamily="34" charset="0"/>
              </a:rPr>
              <a:t>10. Risco de Planejamento: Implantação atrasado do sistema, ultrapassando Maio de 2022 </a:t>
            </a:r>
          </a:p>
          <a:p>
            <a:endParaRPr lang="pt-BR" sz="2400" dirty="0">
              <a:latin typeface="Arial" panose="020B0604020202020204" pitchFamily="34" charset="0"/>
              <a:cs typeface="Arial" panose="020B0604020202020204" pitchFamily="34" charset="0"/>
            </a:endParaRPr>
          </a:p>
          <a:p>
            <a:r>
              <a:rPr lang="pt-BR" sz="2400" dirty="0">
                <a:latin typeface="Arial" panose="020B0604020202020204" pitchFamily="34" charset="0"/>
                <a:cs typeface="Arial" panose="020B0604020202020204" pitchFamily="34" charset="0"/>
              </a:rPr>
              <a:t>• Gravidade do Risco: Danos maiores .</a:t>
            </a:r>
          </a:p>
          <a:p>
            <a:r>
              <a:rPr lang="pt-BR" sz="2400" dirty="0">
                <a:latin typeface="Arial" panose="020B0604020202020204" pitchFamily="34" charset="0"/>
                <a:cs typeface="Arial" panose="020B0604020202020204" pitchFamily="34" charset="0"/>
              </a:rPr>
              <a:t>• Descrição: A não implantação da página dentro da data estabelecida é considerada uma falha e pode acarretar no cancelamento do projeto .</a:t>
            </a:r>
          </a:p>
          <a:p>
            <a:r>
              <a:rPr lang="pt-BR" sz="2400" dirty="0">
                <a:latin typeface="Arial" panose="020B0604020202020204" pitchFamily="34" charset="0"/>
                <a:cs typeface="Arial" panose="020B0604020202020204" pitchFamily="34" charset="0"/>
              </a:rPr>
              <a:t>• Impactos: O projeto será cancelado .</a:t>
            </a:r>
          </a:p>
          <a:p>
            <a:r>
              <a:rPr lang="pt-BR" sz="2400" dirty="0">
                <a:latin typeface="Arial" panose="020B0604020202020204" pitchFamily="34" charset="0"/>
                <a:cs typeface="Arial" panose="020B0604020202020204" pitchFamily="34" charset="0"/>
              </a:rPr>
              <a:t>• Indicadores: Falha ao implantar antes do prazo previsto</a:t>
            </a:r>
          </a:p>
          <a:p>
            <a:r>
              <a:rPr lang="pt-BR" sz="2400" dirty="0">
                <a:latin typeface="Arial" panose="020B0604020202020204" pitchFamily="34" charset="0"/>
                <a:cs typeface="Arial" panose="020B0604020202020204" pitchFamily="34" charset="0"/>
              </a:rPr>
              <a:t>• Estratégia de mitigação: O tempo de entrega e a evolução do projeto deve ser cuidadosamente calculado podendo-se optar por não implementar alguma funcionalidade para que se possa atingir a data de entrega. </a:t>
            </a:r>
          </a:p>
          <a:p>
            <a:r>
              <a:rPr lang="pt-BR" sz="2400" dirty="0">
                <a:latin typeface="Arial" panose="020B0604020202020204" pitchFamily="34" charset="0"/>
                <a:cs typeface="Arial" panose="020B0604020202020204" pitchFamily="34" charset="0"/>
              </a:rPr>
              <a:t>• Plano de contingência: Nenhum.</a:t>
            </a:r>
          </a:p>
        </p:txBody>
      </p:sp>
    </p:spTree>
    <p:extLst>
      <p:ext uri="{BB962C8B-B14F-4D97-AF65-F5344CB8AC3E}">
        <p14:creationId xmlns:p14="http://schemas.microsoft.com/office/powerpoint/2010/main" val="740172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DA39B064-A3FF-4FCB-9836-649BFA62F2C8}"/>
              </a:ext>
            </a:extLst>
          </p:cNvPr>
          <p:cNvSpPr txBox="1"/>
          <p:nvPr/>
        </p:nvSpPr>
        <p:spPr>
          <a:xfrm>
            <a:off x="723900" y="876300"/>
            <a:ext cx="9702800" cy="3970318"/>
          </a:xfrm>
          <a:prstGeom prst="rect">
            <a:avLst/>
          </a:prstGeom>
          <a:noFill/>
        </p:spPr>
        <p:txBody>
          <a:bodyPr wrap="square" rtlCol="0">
            <a:spAutoFit/>
          </a:bodyPr>
          <a:lstStyle/>
          <a:p>
            <a:r>
              <a:rPr lang="pt-BR" sz="2800" b="1" dirty="0">
                <a:solidFill>
                  <a:schemeClr val="bg2">
                    <a:lumMod val="40000"/>
                    <a:lumOff val="60000"/>
                  </a:schemeClr>
                </a:solidFill>
                <a:latin typeface="Arial" panose="020B0604020202020204" pitchFamily="34" charset="0"/>
                <a:cs typeface="Arial" panose="020B0604020202020204" pitchFamily="34" charset="0"/>
              </a:rPr>
              <a:t>Nome do sistema: </a:t>
            </a:r>
            <a:r>
              <a:rPr lang="pt-BR" sz="2800" dirty="0">
                <a:latin typeface="Arial" panose="020B0604020202020204" pitchFamily="34" charset="0"/>
                <a:cs typeface="Arial" panose="020B0604020202020204" pitchFamily="34" charset="0"/>
              </a:rPr>
              <a:t>Franqueado I </a:t>
            </a:r>
            <a:r>
              <a:rPr lang="pt-BR" sz="2800" dirty="0" err="1">
                <a:latin typeface="Arial" panose="020B0604020202020204" pitchFamily="34" charset="0"/>
                <a:cs typeface="Arial" panose="020B0604020202020204" pitchFamily="34" charset="0"/>
              </a:rPr>
              <a:t>Need</a:t>
            </a:r>
            <a:r>
              <a:rPr lang="pt-BR" sz="2800" dirty="0">
                <a:latin typeface="Arial" panose="020B0604020202020204" pitchFamily="34" charset="0"/>
                <a:cs typeface="Arial" panose="020B0604020202020204" pitchFamily="34" charset="0"/>
              </a:rPr>
              <a:t> </a:t>
            </a:r>
            <a:r>
              <a:rPr lang="pt-BR" sz="2800" dirty="0" err="1">
                <a:latin typeface="Arial" panose="020B0604020202020204" pitchFamily="34" charset="0"/>
                <a:cs typeface="Arial" panose="020B0604020202020204" pitchFamily="34" charset="0"/>
              </a:rPr>
              <a:t>Sleep</a:t>
            </a:r>
            <a:endParaRPr lang="pt-BR" sz="2800" dirty="0">
              <a:latin typeface="Arial" panose="020B0604020202020204" pitchFamily="34" charset="0"/>
              <a:cs typeface="Arial" panose="020B0604020202020204" pitchFamily="34" charset="0"/>
            </a:endParaRPr>
          </a:p>
          <a:p>
            <a:endParaRPr lang="pt-BR" sz="2800" dirty="0">
              <a:latin typeface="Arial" panose="020B0604020202020204" pitchFamily="34" charset="0"/>
              <a:cs typeface="Arial" panose="020B0604020202020204" pitchFamily="34" charset="0"/>
            </a:endParaRPr>
          </a:p>
          <a:p>
            <a:r>
              <a:rPr lang="pt-BR" sz="2800" b="1" dirty="0">
                <a:solidFill>
                  <a:schemeClr val="bg2">
                    <a:lumMod val="40000"/>
                    <a:lumOff val="60000"/>
                  </a:schemeClr>
                </a:solidFill>
                <a:latin typeface="Arial" panose="020B0604020202020204" pitchFamily="34" charset="0"/>
                <a:cs typeface="Arial" panose="020B0604020202020204" pitchFamily="34" charset="0"/>
              </a:rPr>
              <a:t>Descrição do sistema e suas principais funcionalidades: </a:t>
            </a:r>
            <a:r>
              <a:rPr lang="pt-BR" sz="2800" dirty="0">
                <a:latin typeface="Arial" panose="020B0604020202020204" pitchFamily="34" charset="0"/>
                <a:cs typeface="Arial" panose="020B0604020202020204" pitchFamily="34" charset="0"/>
              </a:rPr>
              <a:t>Landing Page para possíveis franqueados de uma empresa com foco em produtos de sono e relaxamento (colchões, travesseiros, roupa de cama, chás, etc...) a página apresentará a evolução e expansão da empresa e os benefícios de se tornar um franqueado da marca. </a:t>
            </a:r>
          </a:p>
        </p:txBody>
      </p:sp>
    </p:spTree>
    <p:extLst>
      <p:ext uri="{BB962C8B-B14F-4D97-AF65-F5344CB8AC3E}">
        <p14:creationId xmlns:p14="http://schemas.microsoft.com/office/powerpoint/2010/main" val="1794258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0F2F182-3D7F-41AA-95C9-433A33D08DF9}"/>
              </a:ext>
            </a:extLst>
          </p:cNvPr>
          <p:cNvSpPr txBox="1"/>
          <p:nvPr/>
        </p:nvSpPr>
        <p:spPr>
          <a:xfrm>
            <a:off x="508000" y="368300"/>
            <a:ext cx="10109200" cy="6124754"/>
          </a:xfrm>
          <a:prstGeom prst="rect">
            <a:avLst/>
          </a:prstGeom>
          <a:noFill/>
        </p:spPr>
        <p:txBody>
          <a:bodyPr wrap="square" rtlCol="0">
            <a:spAutoFit/>
          </a:bodyPr>
          <a:lstStyle/>
          <a:p>
            <a:r>
              <a:rPr lang="pt-BR" sz="2800" b="1" dirty="0">
                <a:solidFill>
                  <a:schemeClr val="bg2">
                    <a:lumMod val="40000"/>
                    <a:lumOff val="60000"/>
                  </a:schemeClr>
                </a:solidFill>
                <a:latin typeface="Arial" panose="020B0604020202020204" pitchFamily="34" charset="0"/>
                <a:cs typeface="Arial" panose="020B0604020202020204" pitchFamily="34" charset="0"/>
              </a:rPr>
              <a:t>Funcionalidades:</a:t>
            </a:r>
            <a:r>
              <a:rPr lang="pt-BR" sz="2800" dirty="0">
                <a:solidFill>
                  <a:srgbClr val="C00000"/>
                </a:solidFill>
                <a:latin typeface="Arial" panose="020B0604020202020204" pitchFamily="34" charset="0"/>
                <a:cs typeface="Arial" panose="020B0604020202020204" pitchFamily="34" charset="0"/>
              </a:rPr>
              <a:t> </a:t>
            </a:r>
            <a:r>
              <a:rPr lang="pt-BR" sz="2800" dirty="0">
                <a:latin typeface="Arial" panose="020B0604020202020204" pitchFamily="34" charset="0"/>
                <a:cs typeface="Arial" panose="020B0604020202020204" pitchFamily="34" charset="0"/>
              </a:rPr>
              <a:t>O website terá o foco na conversão de leads, no corpo da página será apresentado um formulário para que o interessado preencha seus dados e seja direcionado para um administrador de franquias, também contará com um botão de ajuda, caso o usuário tenha dificuldades em enviar o formulário ou tenha dúvidas acerca do processo de adesão a franquia. </a:t>
            </a:r>
          </a:p>
          <a:p>
            <a:endParaRPr lang="pt-BR" sz="2800" dirty="0">
              <a:latin typeface="Arial" panose="020B0604020202020204" pitchFamily="34" charset="0"/>
              <a:cs typeface="Arial" panose="020B0604020202020204" pitchFamily="34" charset="0"/>
            </a:endParaRPr>
          </a:p>
          <a:p>
            <a:r>
              <a:rPr lang="pt-BR" sz="2800" b="1" dirty="0">
                <a:solidFill>
                  <a:schemeClr val="bg2">
                    <a:lumMod val="40000"/>
                    <a:lumOff val="60000"/>
                  </a:schemeClr>
                </a:solidFill>
                <a:latin typeface="Arial" panose="020B0604020202020204" pitchFamily="34" charset="0"/>
                <a:cs typeface="Arial" panose="020B0604020202020204" pitchFamily="34" charset="0"/>
              </a:rPr>
              <a:t>Usabilidade:</a:t>
            </a:r>
            <a:r>
              <a:rPr lang="pt-BR" sz="2800" dirty="0">
                <a:solidFill>
                  <a:schemeClr val="bg2">
                    <a:lumMod val="40000"/>
                    <a:lumOff val="60000"/>
                  </a:schemeClr>
                </a:solidFill>
                <a:latin typeface="Arial" panose="020B0604020202020204" pitchFamily="34" charset="0"/>
                <a:cs typeface="Arial" panose="020B0604020202020204" pitchFamily="34" charset="0"/>
              </a:rPr>
              <a:t> </a:t>
            </a:r>
            <a:r>
              <a:rPr lang="pt-BR" sz="2800" dirty="0">
                <a:latin typeface="Arial" panose="020B0604020202020204" pitchFamily="34" charset="0"/>
                <a:cs typeface="Arial" panose="020B0604020202020204" pitchFamily="34" charset="0"/>
              </a:rPr>
              <a:t>Por se tratar de uma página web com foco na captação de leads a curva de aprendizado dos usuários é baixa, a página apresentará botões (para preenchimento do formulário e fale conosco) chamativos e de fácil visualização. Uma vez que formulário for preenchido e enviado os dados(do lead) chegarão em até 3 minutos no e-mail da administração.</a:t>
            </a:r>
          </a:p>
        </p:txBody>
      </p:sp>
    </p:spTree>
    <p:extLst>
      <p:ext uri="{BB962C8B-B14F-4D97-AF65-F5344CB8AC3E}">
        <p14:creationId xmlns:p14="http://schemas.microsoft.com/office/powerpoint/2010/main" val="362609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FDC7F2F-012F-45C7-B69A-4F0AFFB21B88}"/>
              </a:ext>
            </a:extLst>
          </p:cNvPr>
          <p:cNvSpPr txBox="1"/>
          <p:nvPr/>
        </p:nvSpPr>
        <p:spPr>
          <a:xfrm>
            <a:off x="228600" y="58846"/>
            <a:ext cx="10236200" cy="6740307"/>
          </a:xfrm>
          <a:prstGeom prst="rect">
            <a:avLst/>
          </a:prstGeom>
          <a:noFill/>
        </p:spPr>
        <p:txBody>
          <a:bodyPr wrap="square" rtlCol="0">
            <a:spAutoFit/>
          </a:bodyPr>
          <a:lstStyle/>
          <a:p>
            <a:r>
              <a:rPr lang="pt-BR" sz="2400" b="1" dirty="0">
                <a:solidFill>
                  <a:schemeClr val="bg2">
                    <a:lumMod val="40000"/>
                    <a:lumOff val="60000"/>
                  </a:schemeClr>
                </a:solidFill>
                <a:latin typeface="Arial" panose="020B0604020202020204" pitchFamily="34" charset="0"/>
                <a:cs typeface="Arial" panose="020B0604020202020204" pitchFamily="34" charset="0"/>
              </a:rPr>
              <a:t>Riscos:</a:t>
            </a:r>
            <a:r>
              <a:rPr lang="pt-BR" sz="2400" dirty="0">
                <a:latin typeface="Arial" panose="020B0604020202020204" pitchFamily="34" charset="0"/>
                <a:cs typeface="Arial" panose="020B0604020202020204" pitchFamily="34" charset="0"/>
              </a:rPr>
              <a:t> </a:t>
            </a:r>
          </a:p>
          <a:p>
            <a:r>
              <a:rPr lang="pt-BR" sz="2400" dirty="0">
                <a:latin typeface="Arial" panose="020B0604020202020204" pitchFamily="34" charset="0"/>
                <a:cs typeface="Arial" panose="020B0604020202020204" pitchFamily="34" charset="0"/>
              </a:rPr>
              <a:t>1- Risco indireto: Falha no servidor de hospedagem </a:t>
            </a:r>
          </a:p>
          <a:p>
            <a:r>
              <a:rPr lang="pt-BR" sz="2400" dirty="0">
                <a:latin typeface="Arial" panose="020B0604020202020204" pitchFamily="34" charset="0"/>
                <a:cs typeface="Arial" panose="020B0604020202020204" pitchFamily="34" charset="0"/>
              </a:rPr>
              <a:t>2- Risco direto: problemas com plugins utilizados na construção do site </a:t>
            </a:r>
          </a:p>
          <a:p>
            <a:r>
              <a:rPr lang="pt-BR" sz="2400" dirty="0">
                <a:latin typeface="Arial" panose="020B0604020202020204" pitchFamily="34" charset="0"/>
                <a:cs typeface="Arial" panose="020B0604020202020204" pitchFamily="34" charset="0"/>
              </a:rPr>
              <a:t>3- Risco indireto: Falha no serviço de backup da base de dados do servidor de hospedagem</a:t>
            </a:r>
          </a:p>
          <a:p>
            <a:r>
              <a:rPr lang="pt-BR" sz="2400" dirty="0">
                <a:latin typeface="Arial" panose="020B0604020202020204" pitchFamily="34" charset="0"/>
                <a:cs typeface="Arial" panose="020B0604020202020204" pitchFamily="34" charset="0"/>
              </a:rPr>
              <a:t>4- Risco direto: Muitos acessos simultâneos à página</a:t>
            </a:r>
          </a:p>
          <a:p>
            <a:r>
              <a:rPr lang="pt-BR" sz="2400" dirty="0">
                <a:latin typeface="Arial" panose="020B0604020202020204" pitchFamily="34" charset="0"/>
                <a:cs typeface="Arial" panose="020B0604020202020204" pitchFamily="34" charset="0"/>
              </a:rPr>
              <a:t>5- Risco direto: Implantação atrasada da página ultrapassando maio de 2022</a:t>
            </a:r>
          </a:p>
          <a:p>
            <a:r>
              <a:rPr lang="pt-BR" sz="2400" dirty="0">
                <a:latin typeface="Arial" panose="020B0604020202020204" pitchFamily="34" charset="0"/>
                <a:cs typeface="Arial" panose="020B0604020202020204" pitchFamily="34" charset="0"/>
              </a:rPr>
              <a:t>6- Risco direto: Erros de SEO, otimização de meta </a:t>
            </a:r>
            <a:r>
              <a:rPr lang="pt-BR" sz="2400" dirty="0" err="1">
                <a:latin typeface="Arial" panose="020B0604020202020204" pitchFamily="34" charset="0"/>
                <a:cs typeface="Arial" panose="020B0604020202020204" pitchFamily="34" charset="0"/>
              </a:rPr>
              <a:t>tag</a:t>
            </a:r>
            <a:r>
              <a:rPr lang="pt-BR" sz="2400" dirty="0">
                <a:latin typeface="Arial" panose="020B0604020202020204" pitchFamily="34" charset="0"/>
                <a:cs typeface="Arial" panose="020B0604020202020204" pitchFamily="34" charset="0"/>
              </a:rPr>
              <a:t>, formato de imagens </a:t>
            </a:r>
          </a:p>
          <a:p>
            <a:r>
              <a:rPr lang="pt-BR" sz="2400" dirty="0">
                <a:latin typeface="Arial" panose="020B0604020202020204" pitchFamily="34" charset="0"/>
                <a:cs typeface="Arial" panose="020B0604020202020204" pitchFamily="34" charset="0"/>
              </a:rPr>
              <a:t>7- Risco direto: Site não responsivo, má configuração pra dispositivos móveis </a:t>
            </a:r>
          </a:p>
          <a:p>
            <a:r>
              <a:rPr lang="pt-BR" sz="2400" dirty="0">
                <a:latin typeface="Arial" panose="020B0604020202020204" pitchFamily="34" charset="0"/>
                <a:cs typeface="Arial" panose="020B0604020202020204" pitchFamily="34" charset="0"/>
              </a:rPr>
              <a:t>8- Risco direto: Não contratação de certificado SSL/TLS </a:t>
            </a:r>
          </a:p>
          <a:p>
            <a:r>
              <a:rPr lang="pt-BR" sz="2400" dirty="0">
                <a:latin typeface="Arial" panose="020B0604020202020204" pitchFamily="34" charset="0"/>
                <a:cs typeface="Arial" panose="020B0604020202020204" pitchFamily="34" charset="0"/>
              </a:rPr>
              <a:t>9- Risco direto: Equipe enxuta, equipe com apenas 1 profissional pleno</a:t>
            </a:r>
          </a:p>
          <a:p>
            <a:r>
              <a:rPr lang="pt-BR" sz="2400" dirty="0">
                <a:latin typeface="Arial" panose="020B0604020202020204" pitchFamily="34" charset="0"/>
                <a:cs typeface="Arial" panose="020B0604020202020204" pitchFamily="34" charset="0"/>
              </a:rPr>
              <a:t>10- Risco indireto: Falhas de segurança no </a:t>
            </a:r>
            <a:r>
              <a:rPr lang="pt-BR" sz="2400" dirty="0" err="1">
                <a:latin typeface="Arial" panose="020B0604020202020204" pitchFamily="34" charset="0"/>
                <a:cs typeface="Arial" panose="020B0604020202020204" pitchFamily="34" charset="0"/>
              </a:rPr>
              <a:t>wordpress</a:t>
            </a:r>
            <a:r>
              <a:rPr lang="pt-BR" sz="2400" dirty="0">
                <a:latin typeface="Arial" panose="020B0604020202020204" pitchFamily="34" charset="0"/>
                <a:cs typeface="Arial" panose="020B0604020202020204" pitchFamily="34" charset="0"/>
              </a:rPr>
              <a:t>, injeção de código não autorizada, solicitações de acesso não autorizadas pelo administrador do WP, redirecionamentos não desejados ou não autorizados</a:t>
            </a:r>
          </a:p>
        </p:txBody>
      </p:sp>
    </p:spTree>
    <p:extLst>
      <p:ext uri="{BB962C8B-B14F-4D97-AF65-F5344CB8AC3E}">
        <p14:creationId xmlns:p14="http://schemas.microsoft.com/office/powerpoint/2010/main" val="3553521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7A39BDC-8493-4E1F-AF18-2013BC8B8D60}"/>
              </a:ext>
            </a:extLst>
          </p:cNvPr>
          <p:cNvSpPr txBox="1"/>
          <p:nvPr/>
        </p:nvSpPr>
        <p:spPr>
          <a:xfrm>
            <a:off x="533400" y="243512"/>
            <a:ext cx="11087100" cy="6370975"/>
          </a:xfrm>
          <a:prstGeom prst="rect">
            <a:avLst/>
          </a:prstGeom>
          <a:noFill/>
        </p:spPr>
        <p:txBody>
          <a:bodyPr wrap="square" rtlCol="0">
            <a:spAutoFit/>
          </a:bodyPr>
          <a:lstStyle/>
          <a:p>
            <a:r>
              <a:rPr lang="pt-BR" sz="2400" b="1" dirty="0">
                <a:solidFill>
                  <a:schemeClr val="bg2">
                    <a:lumMod val="40000"/>
                    <a:lumOff val="60000"/>
                  </a:schemeClr>
                </a:solidFill>
                <a:latin typeface="Arial" panose="020B0604020202020204" pitchFamily="34" charset="0"/>
                <a:cs typeface="Arial" panose="020B0604020202020204" pitchFamily="34" charset="0"/>
              </a:rPr>
              <a:t>1. Risco de técnico: Falhas de segurança no </a:t>
            </a:r>
            <a:r>
              <a:rPr lang="pt-BR" sz="2400" b="1" dirty="0" err="1">
                <a:solidFill>
                  <a:schemeClr val="bg2">
                    <a:lumMod val="40000"/>
                    <a:lumOff val="60000"/>
                  </a:schemeClr>
                </a:solidFill>
                <a:latin typeface="Arial" panose="020B0604020202020204" pitchFamily="34" charset="0"/>
                <a:cs typeface="Arial" panose="020B0604020202020204" pitchFamily="34" charset="0"/>
              </a:rPr>
              <a:t>Wordpress</a:t>
            </a:r>
            <a:endParaRPr lang="pt-BR" sz="2400" b="1" dirty="0">
              <a:solidFill>
                <a:schemeClr val="bg2">
                  <a:lumMod val="40000"/>
                  <a:lumOff val="60000"/>
                </a:schemeClr>
              </a:solidFill>
              <a:latin typeface="Arial" panose="020B0604020202020204" pitchFamily="34" charset="0"/>
              <a:cs typeface="Arial" panose="020B0604020202020204" pitchFamily="34" charset="0"/>
            </a:endParaRPr>
          </a:p>
          <a:p>
            <a:endParaRPr lang="pt-BR" sz="2400" dirty="0">
              <a:latin typeface="Arial" panose="020B0604020202020204" pitchFamily="34" charset="0"/>
              <a:cs typeface="Arial" panose="020B0604020202020204" pitchFamily="34" charset="0"/>
            </a:endParaRPr>
          </a:p>
          <a:p>
            <a:r>
              <a:rPr lang="pt-BR" sz="2400" dirty="0">
                <a:latin typeface="Arial" panose="020B0604020202020204" pitchFamily="34" charset="0"/>
                <a:cs typeface="Arial" panose="020B0604020202020204" pitchFamily="34" charset="0"/>
              </a:rPr>
              <a:t>• Gravidade do Risco: Danos maiores. </a:t>
            </a:r>
          </a:p>
          <a:p>
            <a:r>
              <a:rPr lang="pt-BR" sz="2400" dirty="0">
                <a:latin typeface="Arial" panose="020B0604020202020204" pitchFamily="34" charset="0"/>
                <a:cs typeface="Arial" panose="020B0604020202020204" pitchFamily="34" charset="0"/>
              </a:rPr>
              <a:t>• Descrição: A página em </a:t>
            </a:r>
            <a:r>
              <a:rPr lang="pt-BR" sz="2400" dirty="0" err="1">
                <a:latin typeface="Arial" panose="020B0604020202020204" pitchFamily="34" charset="0"/>
                <a:cs typeface="Arial" panose="020B0604020202020204" pitchFamily="34" charset="0"/>
              </a:rPr>
              <a:t>wordpress</a:t>
            </a:r>
            <a:r>
              <a:rPr lang="pt-BR" sz="2400" dirty="0">
                <a:latin typeface="Arial" panose="020B0604020202020204" pitchFamily="34" charset="0"/>
                <a:cs typeface="Arial" panose="020B0604020202020204" pitchFamily="34" charset="0"/>
              </a:rPr>
              <a:t> pode sofrer injeção de código não autorizada, solicitações de acesso não autorizadas pelo administrador, redirecionamentos não desejados ou não autorizados entre outras falhas, que podem ocasionar nas mais variadas consequências. </a:t>
            </a:r>
          </a:p>
          <a:p>
            <a:r>
              <a:rPr lang="pt-BR" sz="2400" dirty="0">
                <a:latin typeface="Arial" panose="020B0604020202020204" pitchFamily="34" charset="0"/>
                <a:cs typeface="Arial" panose="020B0604020202020204" pitchFamily="34" charset="0"/>
              </a:rPr>
              <a:t>• Indicadores: Exibição de mensagens de erro no ambiente </a:t>
            </a:r>
            <a:r>
              <a:rPr lang="pt-BR" sz="2400" dirty="0" err="1">
                <a:latin typeface="Arial" panose="020B0604020202020204" pitchFamily="34" charset="0"/>
                <a:cs typeface="Arial" panose="020B0604020202020204" pitchFamily="34" charset="0"/>
              </a:rPr>
              <a:t>Wordpress</a:t>
            </a:r>
            <a:r>
              <a:rPr lang="pt-BR" sz="2400" dirty="0">
                <a:latin typeface="Arial" panose="020B0604020202020204" pitchFamily="34" charset="0"/>
                <a:cs typeface="Arial" panose="020B0604020202020204" pitchFamily="34" charset="0"/>
              </a:rPr>
              <a:t>, falhas no acesso à página de administrator e mensagens de alerta no WP.</a:t>
            </a:r>
          </a:p>
          <a:p>
            <a:r>
              <a:rPr lang="pt-BR" sz="2400" dirty="0">
                <a:latin typeface="Arial" panose="020B0604020202020204" pitchFamily="34" charset="0"/>
                <a:cs typeface="Arial" panose="020B0604020202020204" pitchFamily="34" charset="0"/>
              </a:rPr>
              <a:t> • Estratégia de mitigação: Criar senhas fortes para acesso ao painel de administrador, ter um antivírus ativo no ambiente do </a:t>
            </a:r>
            <a:r>
              <a:rPr lang="pt-BR" sz="2400" dirty="0" err="1">
                <a:latin typeface="Arial" panose="020B0604020202020204" pitchFamily="34" charset="0"/>
                <a:cs typeface="Arial" panose="020B0604020202020204" pitchFamily="34" charset="0"/>
              </a:rPr>
              <a:t>wordpress</a:t>
            </a:r>
            <a:r>
              <a:rPr lang="pt-BR" sz="2400" dirty="0">
                <a:latin typeface="Arial" panose="020B0604020202020204" pitchFamily="34" charset="0"/>
                <a:cs typeface="Arial" panose="020B0604020202020204" pitchFamily="34" charset="0"/>
              </a:rPr>
              <a:t>, fazer o download apenas das ferramentas necessárias pro desenvolvimento da página e observar se tais ferramentas são conhecidas na comunidade WP, além de manter todos os plugins, e o próprio </a:t>
            </a:r>
            <a:r>
              <a:rPr lang="pt-BR" sz="2400" dirty="0" err="1">
                <a:latin typeface="Arial" panose="020B0604020202020204" pitchFamily="34" charset="0"/>
                <a:cs typeface="Arial" panose="020B0604020202020204" pitchFamily="34" charset="0"/>
              </a:rPr>
              <a:t>wordpress</a:t>
            </a:r>
            <a:r>
              <a:rPr lang="pt-BR" sz="2400" dirty="0">
                <a:latin typeface="Arial" panose="020B0604020202020204" pitchFamily="34" charset="0"/>
                <a:cs typeface="Arial" panose="020B0604020202020204" pitchFamily="34" charset="0"/>
              </a:rPr>
              <a:t> sempre atualizado.</a:t>
            </a:r>
          </a:p>
          <a:p>
            <a:r>
              <a:rPr lang="pt-BR" sz="2400" dirty="0">
                <a:latin typeface="Arial" panose="020B0604020202020204" pitchFamily="34" charset="0"/>
                <a:cs typeface="Arial" panose="020B0604020202020204" pitchFamily="34" charset="0"/>
              </a:rPr>
              <a:t> • Plano de contingência: Utilizar as ferramentas do antivírus do WP caso haja a possiblidade de ‘’eliminar’’ o malware por esse meio e ter sempre um backup e caso necessário usa-lo afim de recuperar possíveis dados perdidos.</a:t>
            </a:r>
            <a:r>
              <a:rPr lang="pt-BR" sz="2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85718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C15AF219-1B8C-4C28-8323-00CEBE2327CE}"/>
              </a:ext>
            </a:extLst>
          </p:cNvPr>
          <p:cNvSpPr txBox="1"/>
          <p:nvPr/>
        </p:nvSpPr>
        <p:spPr>
          <a:xfrm>
            <a:off x="609600" y="254000"/>
            <a:ext cx="9779000" cy="6001643"/>
          </a:xfrm>
          <a:prstGeom prst="rect">
            <a:avLst/>
          </a:prstGeom>
          <a:noFill/>
        </p:spPr>
        <p:txBody>
          <a:bodyPr wrap="square" rtlCol="0">
            <a:spAutoFit/>
          </a:bodyPr>
          <a:lstStyle/>
          <a:p>
            <a:r>
              <a:rPr lang="pt-BR" sz="2400" b="1" dirty="0">
                <a:solidFill>
                  <a:schemeClr val="bg2">
                    <a:lumMod val="40000"/>
                    <a:lumOff val="60000"/>
                  </a:schemeClr>
                </a:solidFill>
                <a:latin typeface="Arial" panose="020B0604020202020204" pitchFamily="34" charset="0"/>
                <a:cs typeface="Arial" panose="020B0604020202020204" pitchFamily="34" charset="0"/>
              </a:rPr>
              <a:t>2. Risco de técnico: Erros de SEO</a:t>
            </a:r>
          </a:p>
          <a:p>
            <a:endParaRPr lang="pt-BR" sz="2400" dirty="0">
              <a:latin typeface="Arial" panose="020B0604020202020204" pitchFamily="34" charset="0"/>
              <a:cs typeface="Arial" panose="020B0604020202020204" pitchFamily="34" charset="0"/>
            </a:endParaRPr>
          </a:p>
          <a:p>
            <a:r>
              <a:rPr lang="pt-BR" sz="2400" dirty="0">
                <a:latin typeface="Arial" panose="020B0604020202020204" pitchFamily="34" charset="0"/>
                <a:cs typeface="Arial" panose="020B0604020202020204" pitchFamily="34" charset="0"/>
              </a:rPr>
              <a:t>• Gravidade do Risco: baixo. </a:t>
            </a:r>
          </a:p>
          <a:p>
            <a:r>
              <a:rPr lang="pt-BR" sz="2400" dirty="0">
                <a:latin typeface="Arial" panose="020B0604020202020204" pitchFamily="34" charset="0"/>
                <a:cs typeface="Arial" panose="020B0604020202020204" pitchFamily="34" charset="0"/>
              </a:rPr>
              <a:t>• Descrição: Um site com formatos de imagem ruins pra web, textos de difícil leitura e má utilização de meta </a:t>
            </a:r>
            <a:r>
              <a:rPr lang="pt-BR" sz="2400" dirty="0" err="1">
                <a:latin typeface="Arial" panose="020B0604020202020204" pitchFamily="34" charset="0"/>
                <a:cs typeface="Arial" panose="020B0604020202020204" pitchFamily="34" charset="0"/>
              </a:rPr>
              <a:t>tag</a:t>
            </a:r>
            <a:r>
              <a:rPr lang="pt-BR" sz="2400" dirty="0">
                <a:latin typeface="Arial" panose="020B0604020202020204" pitchFamily="34" charset="0"/>
                <a:cs typeface="Arial" panose="020B0604020202020204" pitchFamily="34" charset="0"/>
              </a:rPr>
              <a:t> tem baixa colocação de SEO o que deixa a página em má colocação nos mecanismos de busca, impactando na quantidade de usuários que chegam na página e consequentemente na conversão de leads. </a:t>
            </a:r>
          </a:p>
          <a:p>
            <a:r>
              <a:rPr lang="pt-BR" sz="2400" dirty="0">
                <a:latin typeface="Arial" panose="020B0604020202020204" pitchFamily="34" charset="0"/>
                <a:cs typeface="Arial" panose="020B0604020202020204" pitchFamily="34" charset="0"/>
              </a:rPr>
              <a:t>• Indicadores: pontuação da página no </a:t>
            </a:r>
            <a:r>
              <a:rPr lang="pt-BR" sz="2400" dirty="0" err="1">
                <a:latin typeface="Arial" panose="020B0604020202020204" pitchFamily="34" charset="0"/>
                <a:cs typeface="Arial" panose="020B0604020202020204" pitchFamily="34" charset="0"/>
              </a:rPr>
              <a:t>google</a:t>
            </a:r>
            <a:r>
              <a:rPr lang="pt-BR" sz="2400" dirty="0">
                <a:latin typeface="Arial" panose="020B0604020202020204" pitchFamily="34" charset="0"/>
                <a:cs typeface="Arial" panose="020B0604020202020204" pitchFamily="34" charset="0"/>
              </a:rPr>
              <a:t> </a:t>
            </a:r>
            <a:r>
              <a:rPr lang="pt-BR" sz="2400" dirty="0" err="1">
                <a:latin typeface="Arial" panose="020B0604020202020204" pitchFamily="34" charset="0"/>
                <a:cs typeface="Arial" panose="020B0604020202020204" pitchFamily="34" charset="0"/>
              </a:rPr>
              <a:t>speed</a:t>
            </a:r>
            <a:r>
              <a:rPr lang="pt-BR" sz="2400" dirty="0">
                <a:latin typeface="Arial" panose="020B0604020202020204" pitchFamily="34" charset="0"/>
                <a:cs typeface="Arial" panose="020B0604020202020204" pitchFamily="34" charset="0"/>
              </a:rPr>
              <a:t> insights e na ferramenta de revisão de SEO do </a:t>
            </a:r>
            <a:r>
              <a:rPr lang="pt-BR" sz="2400" dirty="0" err="1">
                <a:latin typeface="Arial" panose="020B0604020202020204" pitchFamily="34" charset="0"/>
                <a:cs typeface="Arial" panose="020B0604020202020204" pitchFamily="34" charset="0"/>
              </a:rPr>
              <a:t>wordpress</a:t>
            </a:r>
            <a:r>
              <a:rPr lang="pt-BR" sz="2400" dirty="0">
                <a:latin typeface="Arial" panose="020B0604020202020204" pitchFamily="34" charset="0"/>
                <a:cs typeface="Arial" panose="020B0604020202020204" pitchFamily="34" charset="0"/>
              </a:rPr>
              <a:t>. </a:t>
            </a:r>
          </a:p>
          <a:p>
            <a:r>
              <a:rPr lang="pt-BR" sz="2400" dirty="0">
                <a:latin typeface="Arial" panose="020B0604020202020204" pitchFamily="34" charset="0"/>
                <a:cs typeface="Arial" panose="020B0604020202020204" pitchFamily="34" charset="0"/>
              </a:rPr>
              <a:t>• Estratégia de mitigação: Seguir as boas práticas de SEO, verificar a pontuação da página nas ferramentas de análise e revisa-la antes de publicar. </a:t>
            </a:r>
          </a:p>
          <a:p>
            <a:r>
              <a:rPr lang="pt-BR" sz="2400" dirty="0">
                <a:latin typeface="Arial" panose="020B0604020202020204" pitchFamily="34" charset="0"/>
                <a:cs typeface="Arial" panose="020B0604020202020204" pitchFamily="34" charset="0"/>
              </a:rPr>
              <a:t>• Plano de contingência: Caso a página depois de finalizada tenha SEO ruim, é possível que a equipe faça os devidos ajustes afim de adequar a página nas métricas de SEO.</a:t>
            </a:r>
          </a:p>
        </p:txBody>
      </p:sp>
    </p:spTree>
    <p:extLst>
      <p:ext uri="{BB962C8B-B14F-4D97-AF65-F5344CB8AC3E}">
        <p14:creationId xmlns:p14="http://schemas.microsoft.com/office/powerpoint/2010/main" val="383339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C7E171A4-E66D-4959-862C-D2D8E778B6A4}"/>
              </a:ext>
            </a:extLst>
          </p:cNvPr>
          <p:cNvSpPr txBox="1"/>
          <p:nvPr/>
        </p:nvSpPr>
        <p:spPr>
          <a:xfrm>
            <a:off x="444500" y="342900"/>
            <a:ext cx="9525000" cy="6678751"/>
          </a:xfrm>
          <a:prstGeom prst="rect">
            <a:avLst/>
          </a:prstGeom>
          <a:noFill/>
        </p:spPr>
        <p:txBody>
          <a:bodyPr wrap="square" rtlCol="0">
            <a:spAutoFit/>
          </a:bodyPr>
          <a:lstStyle/>
          <a:p>
            <a:r>
              <a:rPr lang="pt-BR" sz="2400" b="1" dirty="0">
                <a:solidFill>
                  <a:schemeClr val="bg2">
                    <a:lumMod val="40000"/>
                    <a:lumOff val="60000"/>
                  </a:schemeClr>
                </a:solidFill>
                <a:latin typeface="Arial" panose="020B0604020202020204" pitchFamily="34" charset="0"/>
                <a:cs typeface="Arial" panose="020B0604020202020204" pitchFamily="34" charset="0"/>
              </a:rPr>
              <a:t>3. Risco de técnico: Site não responsivo</a:t>
            </a:r>
          </a:p>
          <a:p>
            <a:endParaRPr lang="pt-BR" sz="2400" dirty="0">
              <a:latin typeface="Arial" panose="020B0604020202020204" pitchFamily="34" charset="0"/>
              <a:cs typeface="Arial" panose="020B0604020202020204" pitchFamily="34" charset="0"/>
            </a:endParaRPr>
          </a:p>
          <a:p>
            <a:r>
              <a:rPr lang="pt-BR" sz="2400" dirty="0">
                <a:latin typeface="Arial" panose="020B0604020202020204" pitchFamily="34" charset="0"/>
                <a:cs typeface="Arial" panose="020B0604020202020204" pitchFamily="34" charset="0"/>
              </a:rPr>
              <a:t>• Gravidade do Risco: baixo. </a:t>
            </a:r>
          </a:p>
          <a:p>
            <a:r>
              <a:rPr lang="pt-BR" sz="2400" dirty="0">
                <a:latin typeface="Arial" panose="020B0604020202020204" pitchFamily="34" charset="0"/>
                <a:cs typeface="Arial" panose="020B0604020202020204" pitchFamily="34" charset="0"/>
              </a:rPr>
              <a:t>• Descrição: Um site não responsivo, gera demora de carregamento da página , SEO ruim baixo desempenho , má colocação nos mecanismos de busca e pode até mesmo perder alguma de suas funcionalidades devido a má exibição para usuários que acessam a página por dispositivos móveis. </a:t>
            </a:r>
          </a:p>
          <a:p>
            <a:r>
              <a:rPr lang="pt-BR" sz="2400" dirty="0">
                <a:latin typeface="Arial" panose="020B0604020202020204" pitchFamily="34" charset="0"/>
                <a:cs typeface="Arial" panose="020B0604020202020204" pitchFamily="34" charset="0"/>
              </a:rPr>
              <a:t>• Indicadores: Site com má exibição em celulares/tablets/desktop, demora de carregamento da página. </a:t>
            </a:r>
          </a:p>
          <a:p>
            <a:r>
              <a:rPr lang="pt-BR" sz="2400" dirty="0">
                <a:latin typeface="Arial" panose="020B0604020202020204" pitchFamily="34" charset="0"/>
                <a:cs typeface="Arial" panose="020B0604020202020204" pitchFamily="34" charset="0"/>
              </a:rPr>
              <a:t>• Estratégia de mitigação: No processo de criação da página verificar como ela está sendo exibida em dispositivos móveis, e fazer os ajustes de tamanho, dimensão e posição dos itens da webpage. </a:t>
            </a:r>
          </a:p>
          <a:p>
            <a:r>
              <a:rPr lang="pt-BR" sz="2400" dirty="0">
                <a:latin typeface="Arial" panose="020B0604020202020204" pitchFamily="34" charset="0"/>
                <a:cs typeface="Arial" panose="020B0604020202020204" pitchFamily="34" charset="0"/>
              </a:rPr>
              <a:t>• Plano de contingência: Caso a página depois de finalizada apresente problemas de exibição, carregamento e funcionalidade é possível que a equipe faça os devidos ajustes afim de sanar tais problemas.</a:t>
            </a:r>
          </a:p>
          <a:p>
            <a:endParaRPr lang="pt-B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394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6DFA5D2-07C8-4698-BD40-7CF5492B23BB}"/>
              </a:ext>
            </a:extLst>
          </p:cNvPr>
          <p:cNvSpPr txBox="1"/>
          <p:nvPr/>
        </p:nvSpPr>
        <p:spPr>
          <a:xfrm>
            <a:off x="800100" y="571500"/>
            <a:ext cx="9080500" cy="5539978"/>
          </a:xfrm>
          <a:prstGeom prst="rect">
            <a:avLst/>
          </a:prstGeom>
          <a:noFill/>
        </p:spPr>
        <p:txBody>
          <a:bodyPr wrap="square" rtlCol="0">
            <a:spAutoFit/>
          </a:bodyPr>
          <a:lstStyle/>
          <a:p>
            <a:r>
              <a:rPr lang="pt-BR" sz="2400" b="1" dirty="0">
                <a:solidFill>
                  <a:schemeClr val="bg2">
                    <a:lumMod val="40000"/>
                    <a:lumOff val="60000"/>
                  </a:schemeClr>
                </a:solidFill>
                <a:latin typeface="Arial" panose="020B0604020202020204" pitchFamily="34" charset="0"/>
                <a:cs typeface="Arial" panose="020B0604020202020204" pitchFamily="34" charset="0"/>
              </a:rPr>
              <a:t>4. Risco de técnico: Não contratação de certificado SSL/TLS</a:t>
            </a:r>
            <a:r>
              <a:rPr lang="pt-BR" sz="2400" b="1" dirty="0">
                <a:solidFill>
                  <a:schemeClr val="bg1"/>
                </a:solidFill>
                <a:latin typeface="Arial" panose="020B0604020202020204" pitchFamily="34" charset="0"/>
                <a:cs typeface="Arial" panose="020B0604020202020204" pitchFamily="34" charset="0"/>
              </a:rPr>
              <a:t> </a:t>
            </a:r>
          </a:p>
          <a:p>
            <a:endParaRPr lang="pt-BR" sz="2400" dirty="0">
              <a:latin typeface="Arial" panose="020B0604020202020204" pitchFamily="34" charset="0"/>
              <a:cs typeface="Arial" panose="020B0604020202020204" pitchFamily="34" charset="0"/>
            </a:endParaRPr>
          </a:p>
          <a:p>
            <a:r>
              <a:rPr lang="pt-BR" sz="2400" dirty="0">
                <a:latin typeface="Arial" panose="020B0604020202020204" pitchFamily="34" charset="0"/>
                <a:cs typeface="Arial" panose="020B0604020202020204" pitchFamily="34" charset="0"/>
              </a:rPr>
              <a:t>• Gravidade do Risco: baixo. </a:t>
            </a:r>
          </a:p>
          <a:p>
            <a:r>
              <a:rPr lang="pt-BR" sz="2400" dirty="0">
                <a:latin typeface="Arial" panose="020B0604020202020204" pitchFamily="34" charset="0"/>
                <a:cs typeface="Arial" panose="020B0604020202020204" pitchFamily="34" charset="0"/>
              </a:rPr>
              <a:t>• Descrição: Certificados SSL/TLS visam deixar a página segura, e com melhor colocação de SEO, uma página sem esses certificados leva a perda de leads, má colocação nos mecanismos de busca e está mais suscetível a ataques de invasão. Os certificados são oferecidos pelo próprio serviço e hospedagem. </a:t>
            </a:r>
          </a:p>
          <a:p>
            <a:r>
              <a:rPr lang="pt-BR" sz="2400" dirty="0">
                <a:latin typeface="Arial" panose="020B0604020202020204" pitchFamily="34" charset="0"/>
                <a:cs typeface="Arial" panose="020B0604020202020204" pitchFamily="34" charset="0"/>
              </a:rPr>
              <a:t>• Indicadores: Exibição de mensagem pros usuários de “página não segura”. </a:t>
            </a:r>
          </a:p>
          <a:p>
            <a:r>
              <a:rPr lang="pt-BR" sz="2400" dirty="0">
                <a:latin typeface="Arial" panose="020B0604020202020204" pitchFamily="34" charset="0"/>
                <a:cs typeface="Arial" panose="020B0604020202020204" pitchFamily="34" charset="0"/>
              </a:rPr>
              <a:t>• Estratégia de mitigação: Contratar certificado SSL/TLS e forçar o https da página. </a:t>
            </a:r>
          </a:p>
          <a:p>
            <a:r>
              <a:rPr lang="pt-BR" sz="2400" dirty="0">
                <a:latin typeface="Arial" panose="020B0604020202020204" pitchFamily="34" charset="0"/>
                <a:cs typeface="Arial" panose="020B0604020202020204" pitchFamily="34" charset="0"/>
              </a:rPr>
              <a:t>• Plano de contingência: nenhum.</a:t>
            </a:r>
          </a:p>
          <a:p>
            <a:endParaRPr lang="pt-BR" dirty="0"/>
          </a:p>
        </p:txBody>
      </p:sp>
    </p:spTree>
    <p:extLst>
      <p:ext uri="{BB962C8B-B14F-4D97-AF65-F5344CB8AC3E}">
        <p14:creationId xmlns:p14="http://schemas.microsoft.com/office/powerpoint/2010/main" val="378685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CB2DA1E1-F002-4D79-B8EB-496A2F656A3C}"/>
              </a:ext>
            </a:extLst>
          </p:cNvPr>
          <p:cNvSpPr txBox="1"/>
          <p:nvPr/>
        </p:nvSpPr>
        <p:spPr>
          <a:xfrm>
            <a:off x="673100" y="558800"/>
            <a:ext cx="9766300" cy="6001643"/>
          </a:xfrm>
          <a:prstGeom prst="rect">
            <a:avLst/>
          </a:prstGeom>
          <a:noFill/>
        </p:spPr>
        <p:txBody>
          <a:bodyPr wrap="square" rtlCol="0">
            <a:spAutoFit/>
          </a:bodyPr>
          <a:lstStyle/>
          <a:p>
            <a:r>
              <a:rPr lang="pt-BR" sz="2400" b="1" dirty="0">
                <a:solidFill>
                  <a:schemeClr val="bg2">
                    <a:lumMod val="40000"/>
                    <a:lumOff val="60000"/>
                  </a:schemeClr>
                </a:solidFill>
                <a:latin typeface="Arial" panose="020B0604020202020204" pitchFamily="34" charset="0"/>
                <a:cs typeface="Arial" panose="020B0604020202020204" pitchFamily="34" charset="0"/>
              </a:rPr>
              <a:t>5. Risco de planejamento: Equipe enxuta</a:t>
            </a:r>
          </a:p>
          <a:p>
            <a:r>
              <a:rPr lang="pt-BR" sz="2400" b="1" dirty="0">
                <a:solidFill>
                  <a:schemeClr val="bg1"/>
                </a:solidFill>
                <a:latin typeface="Arial" panose="020B0604020202020204" pitchFamily="34" charset="0"/>
                <a:cs typeface="Arial" panose="020B0604020202020204" pitchFamily="34" charset="0"/>
              </a:rPr>
              <a:t> </a:t>
            </a:r>
          </a:p>
          <a:p>
            <a:r>
              <a:rPr lang="pt-BR" sz="2400" dirty="0">
                <a:latin typeface="Arial" panose="020B0604020202020204" pitchFamily="34" charset="0"/>
                <a:cs typeface="Arial" panose="020B0604020202020204" pitchFamily="34" charset="0"/>
              </a:rPr>
              <a:t>• Gravidade do Risco: Danos maiores. </a:t>
            </a:r>
          </a:p>
          <a:p>
            <a:r>
              <a:rPr lang="pt-BR" sz="2400" dirty="0">
                <a:latin typeface="Arial" panose="020B0604020202020204" pitchFamily="34" charset="0"/>
                <a:cs typeface="Arial" panose="020B0604020202020204" pitchFamily="34" charset="0"/>
              </a:rPr>
              <a:t>• Descrição: A atual equipe tem apenas um profissional com nível de senioridade sênior tal profissional pode precisar se ausentar do trabalho pelos mais variados motivos o que poderia levar ao não cumprimento do prazo de entrega acarretando até mesmo no cancelamento do projeto. </a:t>
            </a:r>
          </a:p>
          <a:p>
            <a:r>
              <a:rPr lang="pt-BR" sz="2400" dirty="0">
                <a:latin typeface="Arial" panose="020B0604020202020204" pitchFamily="34" charset="0"/>
                <a:cs typeface="Arial" panose="020B0604020202020204" pitchFamily="34" charset="0"/>
              </a:rPr>
              <a:t>• Indicadores: Profissional ausente no trabalho, pouca evolução no andamento da construção da página. </a:t>
            </a:r>
          </a:p>
          <a:p>
            <a:r>
              <a:rPr lang="pt-BR" sz="2400" dirty="0">
                <a:latin typeface="Arial" panose="020B0604020202020204" pitchFamily="34" charset="0"/>
                <a:cs typeface="Arial" panose="020B0604020202020204" pitchFamily="34" charset="0"/>
              </a:rPr>
              <a:t>• Estratégia de mitigação: Contratar outro profissional com nível de conhecimento semelhante ao do líder da equipe a fim de otimizar o tempo de entrega das demandas, a qualidade da página, e mitigar a possibilidade de não ter profissionais competentes para construção da landing </a:t>
            </a:r>
            <a:r>
              <a:rPr lang="pt-BR" sz="2400" dirty="0" err="1">
                <a:latin typeface="Arial" panose="020B0604020202020204" pitchFamily="34" charset="0"/>
                <a:cs typeface="Arial" panose="020B0604020202020204" pitchFamily="34" charset="0"/>
              </a:rPr>
              <a:t>page</a:t>
            </a:r>
            <a:r>
              <a:rPr lang="pt-BR" sz="2400" dirty="0">
                <a:latin typeface="Arial" panose="020B0604020202020204" pitchFamily="34" charset="0"/>
                <a:cs typeface="Arial" panose="020B0604020202020204" pitchFamily="34" charset="0"/>
              </a:rPr>
              <a:t>. </a:t>
            </a:r>
          </a:p>
          <a:p>
            <a:r>
              <a:rPr lang="pt-BR" sz="2400" dirty="0">
                <a:latin typeface="Arial" panose="020B0604020202020204" pitchFamily="34" charset="0"/>
                <a:cs typeface="Arial" panose="020B0604020202020204" pitchFamily="34" charset="0"/>
              </a:rPr>
              <a:t>• Plano de contingência: nenhum. </a:t>
            </a:r>
          </a:p>
        </p:txBody>
      </p:sp>
    </p:spTree>
    <p:extLst>
      <p:ext uri="{BB962C8B-B14F-4D97-AF65-F5344CB8AC3E}">
        <p14:creationId xmlns:p14="http://schemas.microsoft.com/office/powerpoint/2010/main" val="2529522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TotalTime>
  <Words>1785</Words>
  <Application>Microsoft Office PowerPoint</Application>
  <PresentationFormat>Widescreen</PresentationFormat>
  <Paragraphs>93</Paragraphs>
  <Slides>14</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14</vt:i4>
      </vt:variant>
    </vt:vector>
  </HeadingPairs>
  <TitlesOfParts>
    <vt:vector size="19" baseType="lpstr">
      <vt:lpstr>Arial</vt:lpstr>
      <vt:lpstr>Arial Black</vt:lpstr>
      <vt:lpstr>Century Gothic</vt:lpstr>
      <vt:lpstr>Wingdings 3</vt:lpstr>
      <vt:lpstr>Íon</vt:lpstr>
      <vt:lpstr>Plano de gerenciamento de riscos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Plano de gerenciamento de riscos</dc:title>
  <dc:creator>Maira Bonuti</dc:creator>
  <cp:lastModifiedBy>Maira Bonuti</cp:lastModifiedBy>
  <cp:revision>1</cp:revision>
  <dcterms:created xsi:type="dcterms:W3CDTF">2022-04-03T21:05:59Z</dcterms:created>
  <dcterms:modified xsi:type="dcterms:W3CDTF">2022-04-03T21:56:32Z</dcterms:modified>
</cp:coreProperties>
</file>