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8" r:id="rId3"/>
    <p:sldId id="257" r:id="rId4"/>
    <p:sldId id="272" r:id="rId5"/>
    <p:sldId id="273" r:id="rId6"/>
    <p:sldId id="274" r:id="rId7"/>
    <p:sldId id="260" r:id="rId8"/>
    <p:sldId id="261" r:id="rId9"/>
    <p:sldId id="271" r:id="rId10"/>
    <p:sldId id="267" r:id="rId11"/>
    <p:sldId id="265" r:id="rId12"/>
    <p:sldId id="275" r:id="rId13"/>
    <p:sldId id="263" r:id="rId14"/>
    <p:sldId id="268" r:id="rId15"/>
    <p:sldId id="269" r:id="rId16"/>
    <p:sldId id="270" r:id="rId17"/>
    <p:sldId id="276" r:id="rId18"/>
    <p:sldId id="277" r:id="rId19"/>
    <p:sldId id="264" r:id="rId20"/>
    <p:sldId id="26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18" autoAdjust="0"/>
    <p:restoredTop sz="94660"/>
  </p:normalViewPr>
  <p:slideViewPr>
    <p:cSldViewPr>
      <p:cViewPr>
        <p:scale>
          <a:sx n="69" d="100"/>
          <a:sy n="69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8CEB4-7976-4714-A498-26A71BABF6EA}" type="datetimeFigureOut">
              <a:rPr lang="es-AR" smtClean="0"/>
              <a:pPr/>
              <a:t>05/05/2011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A4E81-B9B9-43AC-B5C1-55C66F4B35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¿Qué vamos a presentar?</a:t>
            </a:r>
          </a:p>
          <a:p>
            <a:pPr>
              <a:buFontTx/>
              <a:buChar char="-"/>
            </a:pPr>
            <a:r>
              <a:rPr lang="es-AR" dirty="0" smtClean="0"/>
              <a:t>HOME</a:t>
            </a:r>
          </a:p>
          <a:p>
            <a:pPr>
              <a:buFontTx/>
              <a:buChar char="-"/>
            </a:pPr>
            <a:r>
              <a:rPr lang="es-AR" dirty="0" smtClean="0"/>
              <a:t> Búsquedas de Establecimientos</a:t>
            </a:r>
          </a:p>
          <a:p>
            <a:pPr>
              <a:buFontTx/>
              <a:buChar char="-"/>
            </a:pPr>
            <a:r>
              <a:rPr lang="es-AR" dirty="0" smtClean="0"/>
              <a:t> Crear una reserva</a:t>
            </a:r>
          </a:p>
          <a:p>
            <a:pPr>
              <a:buFontTx/>
              <a:buChar char="-"/>
            </a:pPr>
            <a:r>
              <a:rPr lang="es-AR" dirty="0" smtClean="0"/>
              <a:t> Flujo de la reserva</a:t>
            </a:r>
          </a:p>
          <a:p>
            <a:pPr>
              <a:buFontTx/>
              <a:buChar char="-"/>
            </a:pPr>
            <a:r>
              <a:rPr lang="es-AR" dirty="0" smtClean="0"/>
              <a:t> Estadísticas</a:t>
            </a:r>
          </a:p>
          <a:p>
            <a:pPr>
              <a:buFontTx/>
              <a:buChar char="-"/>
            </a:pPr>
            <a:r>
              <a:rPr lang="es-AR" dirty="0" smtClean="0"/>
              <a:t> Permisos de usuarios</a:t>
            </a:r>
          </a:p>
          <a:p>
            <a:pPr>
              <a:buFontTx/>
              <a:buChar char="-"/>
            </a:pPr>
            <a:r>
              <a:rPr lang="es-AR" dirty="0" smtClean="0"/>
              <a:t> Destacados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A4E81-B9B9-43AC-B5C1-55C66F4B354D}" type="slidenum">
              <a:rPr lang="es-AR" smtClean="0"/>
              <a:pPr/>
              <a:t>19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ADFD96-DB06-422B-8CB8-6A15BE5D4BA5}" type="datetimeFigureOut">
              <a:rPr lang="es-ES" smtClean="0"/>
              <a:pPr/>
              <a:t>05/05/2011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9FC461-E48B-478A-9F2C-77FC91B8FD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er-bar.com.a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224" y="1789877"/>
            <a:ext cx="7500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dirty="0" smtClean="0"/>
          </a:p>
          <a:p>
            <a:r>
              <a:rPr lang="es-ES" sz="1600" dirty="0" smtClean="0"/>
              <a:t>Integrantes del Grupo: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Abelson</a:t>
            </a:r>
            <a:r>
              <a:rPr lang="es-ES" sz="1600" dirty="0" smtClean="0"/>
              <a:t>, David 		</a:t>
            </a:r>
            <a:r>
              <a:rPr lang="es-AR" sz="1600" dirty="0" smtClean="0"/>
              <a:t>78568/0</a:t>
            </a:r>
            <a:endParaRPr lang="es-ES" sz="1600" dirty="0" smtClean="0"/>
          </a:p>
          <a:p>
            <a:r>
              <a:rPr lang="es-ES" sz="1600" dirty="0" smtClean="0"/>
              <a:t>Cherepinsky, Matías	79418/7</a:t>
            </a:r>
          </a:p>
          <a:p>
            <a:r>
              <a:rPr lang="es-ES" sz="1600" dirty="0" err="1" smtClean="0"/>
              <a:t>Dicésaro</a:t>
            </a:r>
            <a:r>
              <a:rPr lang="es-ES" sz="1600" dirty="0" smtClean="0"/>
              <a:t>, Lucas		</a:t>
            </a:r>
            <a:r>
              <a:rPr lang="es-AR" sz="1600" dirty="0" smtClean="0"/>
              <a:t>80608/7</a:t>
            </a:r>
            <a:endParaRPr lang="es-ES" sz="1600" dirty="0" smtClean="0"/>
          </a:p>
          <a:p>
            <a:r>
              <a:rPr lang="es-ES" sz="1600" dirty="0" err="1" smtClean="0"/>
              <a:t>Ksairi</a:t>
            </a:r>
            <a:r>
              <a:rPr lang="es-ES" sz="1600" dirty="0" smtClean="0"/>
              <a:t>, Mariano		</a:t>
            </a:r>
            <a:r>
              <a:rPr lang="es-AR" sz="1600" dirty="0" smtClean="0"/>
              <a:t>77054/1</a:t>
            </a:r>
            <a:endParaRPr lang="es-ES" sz="1600" dirty="0" smtClean="0"/>
          </a:p>
          <a:p>
            <a:r>
              <a:rPr lang="es-ES" sz="1600" dirty="0" smtClean="0"/>
              <a:t>Suarez, Karina	     	51234/8</a:t>
            </a:r>
          </a:p>
          <a:p>
            <a:endParaRPr lang="es-ES_tradnl" sz="1600" dirty="0" smtClean="0"/>
          </a:p>
          <a:p>
            <a:pPr algn="r"/>
            <a:endParaRPr lang="es-ES_tradnl" sz="1600" dirty="0" smtClean="0"/>
          </a:p>
          <a:p>
            <a:pPr algn="r"/>
            <a:r>
              <a:rPr lang="es-ES_tradnl" sz="2000" b="1" dirty="0" smtClean="0"/>
              <a:t>Presentación Final</a:t>
            </a:r>
          </a:p>
          <a:p>
            <a:pPr algn="r"/>
            <a:r>
              <a:rPr lang="es-ES_tradnl" sz="2000" b="1" dirty="0" smtClean="0"/>
              <a:t>     14 de mayo de 2011</a:t>
            </a:r>
          </a:p>
          <a:p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14356"/>
            <a:ext cx="356879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http://campuscoronda.com.ar/blog/wp-content/uploads/2010/02/cae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984" y="571480"/>
            <a:ext cx="2010668" cy="1857388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214554"/>
            <a:ext cx="8511065" cy="259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rectangular redondeada"/>
          <p:cNvSpPr/>
          <p:nvPr/>
        </p:nvSpPr>
        <p:spPr>
          <a:xfrm>
            <a:off x="9396536" y="5229200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9417626" y="3933056"/>
            <a:ext cx="2643206" cy="1071570"/>
          </a:xfrm>
          <a:prstGeom prst="wedgeRoundRectCallout">
            <a:avLst>
              <a:gd name="adj1" fmla="val -1413"/>
              <a:gd name="adj2" fmla="val -83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No cumplió el Criterio de Aceptación</a:t>
            </a:r>
            <a:endParaRPr lang="es-AR" sz="16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9268480" y="2646032"/>
            <a:ext cx="2000264" cy="1143008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discontinuó por cumplirse el Criterio de Parada </a:t>
            </a:r>
            <a:endParaRPr lang="es-AR" sz="16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9273610" y="1493334"/>
            <a:ext cx="3219270" cy="1071570"/>
          </a:xfrm>
          <a:prstGeom prst="wedgeRoundRectCallout">
            <a:avLst>
              <a:gd name="adj1" fmla="val 38181"/>
              <a:gd name="adj2" fmla="val -84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dirty="0" smtClean="0"/>
              <a:t>Se ejecutaron todos los Casos de Prueba. Se cumplió el Criterio de Aceptación. Test completado</a:t>
            </a:r>
            <a:endParaRPr lang="es-AR" sz="1600" dirty="0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9 -0.64583 C -0.22153 -0.59074 -0.83472 -0.42106 -0.94757 -0.31458 C -1.06042 -0.2081 -0.7941 -0.07129 -0.75365 -0.007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76 -0.4456 C -0.23455 -0.3831 -0.74896 -0.17569 -0.83334 -0.06991 C -0.91771 0.03588 -0.66546 0.13495 -0.62136 0.1888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1 -0.25902 C -0.30261 -0.11435 -0.53976 0.02755 -0.60018 0.13287 C -0.66059 0.2382 -0.46598 0.32292 -0.43056 0.37292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 -0.08171 C -0.2125 -0.01227 -0.55452 0.2301 -0.604 0.33449 C -0.65347 0.43889 -0.46719 0.50093 -0.43125 0.5446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exitosa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907" y="1571612"/>
            <a:ext cx="7258647" cy="46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Flujo de la reserva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28728" y="1857364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de una reserva cancelada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927" y="1595448"/>
            <a:ext cx="7879229" cy="44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357322" y="2410162"/>
            <a:ext cx="771530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A) </a:t>
            </a: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Buscar</a:t>
            </a: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 un estándar de codificación y evaluar el grado de cumplimiento que tiene el  código del aplicativo respecto al mismo.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57290" y="3143248"/>
            <a:ext cx="8643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br>
              <a:rPr lang="es-ES" sz="15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</a:br>
            <a:endParaRPr lang="es-AR" sz="1500" dirty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00132" y="3891653"/>
            <a:ext cx="528641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C) Calificaciones concretadas, cambiar true por un Si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57322" y="4160886"/>
            <a:ext cx="5357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</a:br>
            <a:r>
              <a:rPr kumimoji="0" lang="es-ES" sz="15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rPr>
              <a:t>D) Especificar el diseño de un algoritmo con complejidad.</a:t>
            </a:r>
            <a:endParaRPr kumimoji="0" lang="es-ES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84592" y="178592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Requerimientos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592" y="178592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27 de Abril – Desvíos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1500166" y="7235701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13" name="12 Llamada rectangular redondeada"/>
          <p:cNvSpPr/>
          <p:nvPr/>
        </p:nvSpPr>
        <p:spPr>
          <a:xfrm>
            <a:off x="1500166" y="-1348669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357554" y="7078528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$600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987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$1225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357554" y="-1611560"/>
          <a:ext cx="4791455" cy="1463040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4.44444E-6 -0.6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9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4.44444E-6 0.870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85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80" y="3143248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Crear reportes útiles para la operatoria del Establecimiento</a:t>
            </a:r>
            <a:r>
              <a:rPr kumimoji="0" lang="es-E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3661950"/>
            <a:ext cx="6215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Cifrar la contraseña del usuario junto con otro dato adicional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Requerimientos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14348" y="2714620"/>
            <a:ext cx="7500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A) Mostrar solo las categorías de </a:t>
            </a:r>
            <a:r>
              <a:rPr lang="es-ES" sz="1600" b="1" dirty="0" err="1" smtClean="0">
                <a:latin typeface="Corbel" pitchFamily="34" charset="0"/>
                <a:ea typeface="Tahoma" pitchFamily="34" charset="0"/>
                <a:cs typeface="Tahoma" pitchFamily="34" charset="0"/>
              </a:rPr>
              <a:t>menúes</a:t>
            </a: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 que corresponda mostrar.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00100" y="178592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 de Mayo – Requerimientos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14348" y="3071811"/>
            <a:ext cx="7072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B) Poder elegir el menú del comensal desde una carta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14348" y="3170637"/>
            <a:ext cx="742955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C) Al elegir un plato que venga elegida la cantidad en 1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2210" y="3857628"/>
            <a:ext cx="1982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D) Imprimir Reporte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14348" y="4286256"/>
            <a:ext cx="289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E) Reportes por rango de fecha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14348" y="4714884"/>
            <a:ext cx="1338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F) Seguridad </a:t>
            </a:r>
            <a:endParaRPr lang="es-AR" sz="1600" b="1" dirty="0" smtClean="0">
              <a:latin typeface="Corbel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Cambios solicitados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0100" y="1785926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14" y="7231698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Estimado</a:t>
            </a:r>
            <a:endParaRPr lang="es-AR" dirty="0">
              <a:latin typeface="Corbe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14" y="-1287524"/>
            <a:ext cx="1357322" cy="928694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Corbel" pitchFamily="34" charset="0"/>
              </a:rPr>
              <a:t>Costo Real</a:t>
            </a:r>
            <a:endParaRPr lang="es-AR" dirty="0">
              <a:latin typeface="Corbel" pitchFamily="34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02" y="7117392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02" y="-1467544"/>
          <a:ext cx="5047489" cy="1280160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468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Presentación de la Aplicación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00808"/>
            <a:ext cx="6426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0056" y="3130552"/>
            <a:ext cx="7487842" cy="179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-0.06273 C 0.4717 -0.08102 0.47465 -0.10092 0.48177 -0.11944 C 0.48594 -0.15671 0.4908 -0.20439 0.47413 -0.23657 C 0.47135 -0.24838 0.4743 -0.23796 0.46649 -0.25463 C 0.46458 -0.25902 0.46406 -0.26458 0.46198 -0.26898 C 0.44774 -0.29768 0.41875 -0.32708 0.39392 -0.33564 C 0.38437 -0.34305 0.37118 -0.35 0.36059 -0.3537 C 0.35434 -0.36203 0.35955 -0.35694 0.34531 -0.35972 C 0.33299 -0.36227 0.32153 -0.3662 0.30903 -0.36782 C 0.29271 -0.37338 0.27413 -0.37268 0.25746 -0.37384 C 0.21562 -0.39305 0.12674 -0.3912 0.08941 -0.39213 C 0.05989 -0.39722 0.03055 -0.39166 0.00139 -0.39814 C -0.06024 -0.39745 -0.1217 -0.39745 -0.18333 -0.39606 C -0.20122 -0.3956 -0.2191 -0.38426 -0.23646 -0.38009 C -0.24375 -0.375 -0.24774 -0.37361 -0.25608 -0.37199 C -0.26302 -0.36273 -0.25521 -0.37176 -0.27136 -0.36389 C -0.27587 -0.3618 -0.27899 -0.35648 -0.28351 -0.3537 C -0.29392 -0.34722 -0.30538 -0.34143 -0.31684 -0.3375 C -0.33142 -0.325 -0.30677 -0.34514 -0.33038 -0.32939 C -0.33889 -0.32361 -0.34392 -0.31504 -0.35156 -0.30926 C -0.36615 -0.29814 -0.35243 -0.31342 -0.36667 -0.29907 C -0.3684 -0.29722 -0.37014 -0.29537 -0.37153 -0.29305 C -0.37257 -0.2912 -0.37292 -0.28865 -0.37431 -0.28703 C -0.37604 -0.28518 -0.37847 -0.28472 -0.38056 -0.2831 C -0.39167 -0.27361 -0.40313 -0.26365 -0.41059 -0.24861 C -0.41458 -0.22754 -0.4092 -0.25 -0.41528 -0.23657 C -0.41892 -0.22847 -0.41892 -0.21852 -0.42274 -0.21018 C -0.42882 -0.17963 -0.42361 -0.20972 -0.42726 -0.17384 C -0.42934 -0.1537 -0.43333 -0.13379 -0.4349 -0.11342 C -0.43542 -0.10671 -0.43559 -0.1 -0.43646 -0.09305 C -0.43715 -0.08703 -0.43941 -0.075 -0.43941 -0.075 C -0.44097 -0.04166 -0.44757 0.0007 -0.43941 0.03218 C -0.43785 0.04584 -0.43802 0.06227 -0.43333 0.07454 C -0.43229 0.07755 -0.43021 0.07986 -0.42882 0.08264 C -0.42761 0.08496 -0.42691 0.08797 -0.42587 0.09074 C -0.42014 0.12848 -0.41372 0.15209 -0.39861 0.18357 C -0.39427 0.1926 -0.38993 0.20162 -0.38507 0.20996 C -0.38229 0.21436 -0.37813 0.21713 -0.37604 0.22199 C -0.36771 0.24051 -0.34896 0.26991 -0.3349 0.28264 C -0.31892 0.29699 -0.30191 0.30903 -0.28507 0.32107 C -0.27396 0.32894 -0.26389 0.33866 -0.25313 0.34699 C -0.24028 0.35741 -0.22674 0.36551 -0.21372 0.37523 L -0.21372 0.37523 C -0.20521 0.38241 -0.19601 0.38959 -0.18646 0.39352 C -0.14722 0.40973 -0.10747 0.41505 -0.06667 0.41806 C 0.06701 0.41459 0.05087 0.42014 0.12413 0.40556 C 0.1651 0.37917 0.20573 0.35 0.24062 0.31088 C 0.25052 0.29954 0.25573 0.28357 0.26354 0.27061 C 0.27917 0.24445 0.29427 0.2176 0.31198 0.19352 C 0.32587 0.175 0.3283 0.14607 0.33941 0.125 C 0.34323 0.10973 0.35052 0.09769 0.35451 0.08264 C 0.36007 0.06181 0.36128 0.04236 0.36805 0.02199 C 0.37187 -0.01273 0.37864 -0.01064 0.36962 -0.06088 C 0.36562 -0.08356 0.33941 -0.09514 0.32726 -0.10324 C 0.29253 -0.12662 0.33698 -0.10162 0.30295 -0.12129 C 0.29045 -0.12893 0.2776 -0.1324 0.2651 -0.13981 C 0.2592 -0.15509 0.24739 -0.15254 0.23628 -0.15787 C 0.21562 -0.16782 0.24132 -0.16227 0.21198 -0.16574 C 0.19097 -0.17152 0.17153 -0.17245 0.15 -0.17384 C 0.09844 -0.17314 0.04687 -0.17384 -0.00469 -0.17199 C -0.00712 -0.17199 -0.00851 -0.16875 -0.01059 -0.16782 C -0.02847 -0.15949 -0.04583 -0.14745 -0.06372 -0.13981 C -0.06806 -0.13541 -0.07309 -0.13217 -0.07726 -0.12777 C -0.08056 -0.12384 -0.08646 -0.11527 -0.08646 -0.11527 C -0.09097 -0.10324 -0.09132 -0.09282 -0.09254 -0.07916 C -0.09149 -0.06759 -0.09149 -0.05578 -0.08941 -0.04467 C -0.08889 -0.04143 -0.08611 -0.03958 -0.0849 -0.03657 C -0.08299 -0.03217 -0.08195 -0.02708 -0.08038 -0.02245 C -0.06406 0.02547 -0.03802 0.05741 0.00139 0.06436 C 0.00746 0.06366 0.01354 0.06412 0.01962 0.0625 C 0.03524 0.05787 0.06267 0.02477 0.07101 0.00579 C 0.07309 -0.00301 0.07708 -0.01134 0.07708 -0.02037 C 0.07708 -0.04352 0.07187 -0.05764 0.06059 -0.07314 C 0.0559 -0.07916 0.03542 -0.09051 0.03177 -0.0912 C 0.025 -0.09282 0.01198 -0.09514 0.01198 -0.09514 C 0.00399 -0.09444 -0.00434 -0.0949 -0.01215 -0.09305 C -0.01615 -0.09236 -0.01823 -0.07754 -0.01823 -0.07685 C -0.02101 -0.06713 -0.02326 -0.05694 -0.02587 -0.04676 C -0.02431 -0.03194 -0.02431 -0.02523 -0.01545 -0.01643 C -0.01372 -0.01041 -0.01059 -0.00532 -0.00608 -0.00231 C -0.00434 -0.00115 -3.61111E-6 -0.00023 -3.61111E-6 -0.00023 " pathEditMode="relative" ptsTypes="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83976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408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Temas de la presentación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28728" y="1714488"/>
            <a:ext cx="322876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Asignación de Roles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Mercado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Herramientas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x Etapa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Métricas del </a:t>
            </a:r>
            <a:r>
              <a:rPr lang="es-ES_tradnl" sz="1600" dirty="0" err="1" smtClean="0"/>
              <a:t>Testing</a:t>
            </a: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Flujo de una reserva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Cambios solicitados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Presentación de la Aplicación</a:t>
            </a:r>
          </a:p>
          <a:p>
            <a:pPr>
              <a:buFont typeface="Arial" pitchFamily="34" charset="0"/>
              <a:buChar char="•"/>
            </a:pPr>
            <a:endParaRPr lang="es-ES_tradnl" sz="1600" dirty="0" smtClean="0"/>
          </a:p>
          <a:p>
            <a:pPr>
              <a:buFont typeface="Arial" pitchFamily="34" charset="0"/>
              <a:buChar char="•"/>
            </a:pPr>
            <a:r>
              <a:rPr lang="es-ES_tradnl" sz="1600" dirty="0" smtClean="0"/>
              <a:t> Conclusiones</a:t>
            </a:r>
            <a:endParaRPr lang="es-ES" sz="1600" dirty="0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483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Conclusiones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728" y="3000372"/>
            <a:ext cx="64294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QUÉ ME FALTA EN ESTA PRESENTACIÓN</a:t>
            </a:r>
          </a:p>
          <a:p>
            <a:endParaRPr lang="es-AR" dirty="0" smtClean="0"/>
          </a:p>
          <a:p>
            <a:r>
              <a:rPr lang="es-AR" dirty="0" smtClean="0"/>
              <a:t>- Conclusiones (lecciones aprendidas)</a:t>
            </a:r>
          </a:p>
          <a:p>
            <a:r>
              <a:rPr lang="es-AR" dirty="0" smtClean="0"/>
              <a:t>- Herramientas utilizadas</a:t>
            </a:r>
          </a:p>
          <a:p>
            <a:r>
              <a:rPr lang="es-AR" dirty="0" smtClean="0"/>
              <a:t>- 3er día de cambios (hs </a:t>
            </a:r>
            <a:r>
              <a:rPr lang="es-AR" dirty="0" err="1" smtClean="0"/>
              <a:t>est</a:t>
            </a:r>
            <a:r>
              <a:rPr lang="es-AR" dirty="0" smtClean="0"/>
              <a:t> vs hs reales)</a:t>
            </a:r>
          </a:p>
          <a:p>
            <a:r>
              <a:rPr lang="es-AR" dirty="0" smtClean="0"/>
              <a:t>- Métricas por etapa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3266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Asignación de Roles</a:t>
            </a:r>
            <a:endParaRPr lang="es-ES" sz="2800" b="1" dirty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857364"/>
            <a:ext cx="7604898" cy="29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42976" y="1571612"/>
            <a:ext cx="75724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700" dirty="0" smtClean="0">
              <a:latin typeface="Corbel" pitchFamily="34" charset="0"/>
            </a:endParaRPr>
          </a:p>
          <a:p>
            <a:pPr algn="just"/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dirty="0" smtClean="0">
                <a:latin typeface="Corbel" pitchFamily="34" charset="0"/>
              </a:rPr>
              <a:t> es un producto que permite a los establecimientos gastronómicos ofrecer un sistema de Reservas </a:t>
            </a:r>
            <a:r>
              <a:rPr lang="es-AR" sz="1700" i="1" dirty="0" err="1" smtClean="0">
                <a:latin typeface="Corbel" pitchFamily="34" charset="0"/>
              </a:rPr>
              <a:t>on</a:t>
            </a:r>
            <a:r>
              <a:rPr lang="es-AR" sz="1700" i="1" dirty="0" smtClean="0">
                <a:latin typeface="Corbel" pitchFamily="34" charset="0"/>
              </a:rPr>
              <a:t> line </a:t>
            </a:r>
            <a:r>
              <a:rPr lang="es-AR" sz="1700" dirty="0" smtClean="0">
                <a:latin typeface="Corbel" pitchFamily="34" charset="0"/>
              </a:rPr>
              <a:t>de forma que los dueños puedan gestionar más efectivamente su negocio, los mozos no pierdan tiempo y tengan un mejor control, permitiendo que los comensales puedan optimizar  sus tiempos libres.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2976" y="2928934"/>
            <a:ext cx="75724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La implementación del sistema está pensada para un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mercado acotado</a:t>
            </a:r>
            <a:r>
              <a:rPr lang="es-AR" sz="1700" dirty="0" smtClean="0">
                <a:latin typeface="Corbel" pitchFamily="34" charset="0"/>
              </a:rPr>
              <a:t>: los empleados que trabajan en el centro y </a:t>
            </a:r>
            <a:r>
              <a:rPr lang="es-AR" sz="1700" dirty="0" err="1" smtClean="0">
                <a:latin typeface="Corbel" pitchFamily="34" charset="0"/>
              </a:rPr>
              <a:t>microcentro</a:t>
            </a:r>
            <a:r>
              <a:rPr lang="es-AR" sz="1700" dirty="0" smtClean="0">
                <a:latin typeface="Corbel" pitchFamily="34" charset="0"/>
              </a:rPr>
              <a:t> de la Ciudad de Buenos Aires y que sus empresas les permiten únicamente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una hora </a:t>
            </a:r>
            <a:r>
              <a:rPr lang="es-AR" sz="1700" dirty="0" smtClean="0">
                <a:latin typeface="Corbel" pitchFamily="34" charset="0"/>
              </a:rPr>
              <a:t>para almorzar.</a:t>
            </a:r>
            <a:br>
              <a:rPr lang="es-AR" sz="1700" dirty="0" smtClean="0">
                <a:latin typeface="Corbel" pitchFamily="34" charset="0"/>
              </a:rPr>
            </a:br>
            <a:endParaRPr lang="es-AR" sz="1700" dirty="0" smtClean="0"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801146"/>
            <a:ext cx="2875246" cy="27853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6 Rectángulo"/>
          <p:cNvSpPr/>
          <p:nvPr/>
        </p:nvSpPr>
        <p:spPr>
          <a:xfrm>
            <a:off x="1152128" y="378904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sz="1700" dirty="0" smtClean="0">
                <a:latin typeface="Corbel" pitchFamily="34" charset="0"/>
              </a:rPr>
              <a:t>Estos usuarios que pierden gran porcentaje </a:t>
            </a:r>
            <a:r>
              <a:rPr lang="es-AR" sz="1700" dirty="0" smtClean="0">
                <a:solidFill>
                  <a:srgbClr val="FF0000"/>
                </a:solidFill>
                <a:latin typeface="Corbel" pitchFamily="34" charset="0"/>
              </a:rPr>
              <a:t>de ese lapso en tareas por fuera del  almuerzo</a:t>
            </a:r>
            <a:r>
              <a:rPr lang="es-AR" sz="1700" dirty="0" smtClean="0">
                <a:latin typeface="Corbel" pitchFamily="34" charset="0"/>
              </a:rPr>
              <a:t>, son nuestro target objetivo.</a:t>
            </a:r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071546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43058" y="2000240"/>
            <a:ext cx="43577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50" dirty="0" smtClean="0">
                <a:latin typeface="Corbel" pitchFamily="34" charset="0"/>
              </a:rPr>
              <a:t>- Elegir el restaurante deseado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Pedir mesa para x personas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le asignen una mesa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Sentarse y esperar que les traigan la carta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Elegir cada uno su menú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Llamar al mozo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anote su pedido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se cocine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Esperar que el mozo traiga la comida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</a:rPr>
              <a:t> Comer</a:t>
            </a:r>
            <a:endParaRPr lang="es-AR" sz="1650" dirty="0" smtClean="0">
              <a:latin typeface="Corbel" pitchFamily="34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Pedir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Esperar que traigan la cuenta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Llamar al mozo para pagar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Pagar </a:t>
            </a:r>
          </a:p>
          <a:p>
            <a:pPr>
              <a:buFontTx/>
              <a:buChar char="-"/>
            </a:pPr>
            <a:r>
              <a:rPr lang="es-AR" sz="1650" dirty="0" smtClean="0">
                <a:latin typeface="Corbel" pitchFamily="34" charset="0"/>
                <a:sym typeface="Wingdings" pitchFamily="2" charset="2"/>
              </a:rPr>
              <a:t> Dejar propina y retirarse</a:t>
            </a:r>
            <a:endParaRPr lang="es-AR" sz="165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85852" y="1428736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Actual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782182" y="7215214"/>
            <a:ext cx="33618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90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1" name="10 Flecha abajo"/>
          <p:cNvSpPr/>
          <p:nvPr/>
        </p:nvSpPr>
        <p:spPr>
          <a:xfrm>
            <a:off x="9358346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18698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22 -0.157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928662" y="1214422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Mercado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728" y="2428868"/>
            <a:ext cx="642942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Ingresar a </a:t>
            </a:r>
            <a:r>
              <a:rPr lang="es-AR" sz="1700" dirty="0" smtClean="0">
                <a:latin typeface="Corbel" pitchFamily="34" charset="0"/>
                <a:hlinkClick r:id="rId4"/>
              </a:rPr>
              <a:t>www.reser-bar.com.ar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Buscar el establecimiento al que se desea ir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Seleccionar que se hará la reserva en el mismo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</a:t>
            </a:r>
            <a:r>
              <a:rPr lang="es-AR" sz="1700" dirty="0" err="1" smtClean="0">
                <a:latin typeface="Corbel" pitchFamily="34" charset="0"/>
              </a:rPr>
              <a:t>Loguearse</a:t>
            </a:r>
            <a:r>
              <a:rPr lang="es-AR" sz="1700" dirty="0" smtClean="0">
                <a:latin typeface="Corbel" pitchFamily="34" charset="0"/>
              </a:rPr>
              <a:t> (usuario y contraseña)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el horario de la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Invitar a quiénes se desee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Elegir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Pagar su menú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sus invitados elijan y pagan sus </a:t>
            </a:r>
            <a:r>
              <a:rPr lang="es-AR" sz="1700" dirty="0" err="1" smtClean="0">
                <a:latin typeface="Corbel" pitchFamily="34" charset="0"/>
              </a:rPr>
              <a:t>menúes</a:t>
            </a:r>
            <a:endParaRPr lang="es-AR" sz="1700" dirty="0" smtClean="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Esperar que el Administrador del Establecimiento Acepte su reserva</a:t>
            </a:r>
          </a:p>
          <a:p>
            <a:pPr>
              <a:buFontTx/>
              <a:buChar char="-"/>
            </a:pPr>
            <a:r>
              <a:rPr lang="es-AR" sz="1700" dirty="0" smtClean="0">
                <a:latin typeface="Corbel" pitchFamily="34" charset="0"/>
              </a:rPr>
              <a:t> Ir a </a:t>
            </a:r>
            <a:r>
              <a:rPr lang="es-AR" sz="1700" b="1" dirty="0" smtClean="0">
                <a:latin typeface="Corbel" pitchFamily="34" charset="0"/>
              </a:rPr>
              <a:t>comer</a:t>
            </a:r>
            <a:r>
              <a:rPr lang="es-AR" sz="1700" dirty="0" smtClean="0">
                <a:latin typeface="Corbel" pitchFamily="34" charset="0"/>
              </a:rPr>
              <a:t> en el horario marcado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42976" y="1714488"/>
            <a:ext cx="7929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700" dirty="0" smtClean="0">
              <a:latin typeface="Corbel" pitchFamily="34" charset="0"/>
            </a:endParaRPr>
          </a:p>
          <a:p>
            <a:r>
              <a:rPr lang="es-AR" sz="1700" b="1" dirty="0" smtClean="0">
                <a:latin typeface="Corbel" pitchFamily="34" charset="0"/>
              </a:rPr>
              <a:t>Flujo con </a:t>
            </a:r>
            <a:r>
              <a:rPr lang="es-AR" sz="1700" b="1" dirty="0" err="1" smtClean="0">
                <a:latin typeface="Corbel" pitchFamily="34" charset="0"/>
              </a:rPr>
              <a:t>ReserBar</a:t>
            </a:r>
            <a:r>
              <a:rPr lang="es-AR" sz="1700" b="1" dirty="0" smtClean="0">
                <a:latin typeface="Corbel" pitchFamily="34" charset="0"/>
              </a:rPr>
              <a:t> para realizar una reserva en un restaurante</a:t>
            </a:r>
            <a:endParaRPr lang="es-AR" sz="17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43570" y="6861271"/>
            <a:ext cx="33479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Tiempo total Estimado: 50 minutos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9286908" y="1928802"/>
            <a:ext cx="357190" cy="41434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4913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00086 -0.1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1068905" y="2071678"/>
            <a:ext cx="500329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Programación</a:t>
            </a:r>
            <a:r>
              <a:rPr lang="es-ES_tradnl" sz="2100" dirty="0" smtClean="0">
                <a:latin typeface="Corbel" pitchFamily="34" charset="0"/>
              </a:rPr>
              <a:t>: Java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Base de Datos</a:t>
            </a:r>
            <a:r>
              <a:rPr lang="es-ES_tradnl" sz="2100" dirty="0" smtClean="0">
                <a:latin typeface="Corbel" pitchFamily="34" charset="0"/>
              </a:rPr>
              <a:t>: </a:t>
            </a:r>
            <a:r>
              <a:rPr lang="es-ES_tradnl" sz="2100" dirty="0" err="1" smtClean="0">
                <a:latin typeface="Corbel" pitchFamily="34" charset="0"/>
              </a:rPr>
              <a:t>MySQL</a:t>
            </a: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_tradnl" sz="2100" b="1" u="sng" dirty="0" smtClean="0">
                <a:latin typeface="Corbel" pitchFamily="34" charset="0"/>
              </a:rPr>
              <a:t> Otras herramientas:</a:t>
            </a:r>
          </a:p>
          <a:p>
            <a:pPr>
              <a:buFont typeface="Arial" pitchFamily="34" charset="0"/>
              <a:buChar char="•"/>
            </a:pPr>
            <a:endParaRPr lang="es-ES_tradnl" sz="2100" dirty="0" smtClean="0">
              <a:latin typeface="Corbe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_tradnl" sz="2100" dirty="0" smtClean="0">
                <a:latin typeface="Corbel" pitchFamily="34" charset="0"/>
              </a:rPr>
              <a:t> EA (para la documentación Funcional)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928662" y="107154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Herramientas</a:t>
            </a:r>
            <a:endParaRPr lang="es-ES" sz="2800" b="1" dirty="0">
              <a:latin typeface="Corbel" pitchFamily="34" charset="0"/>
            </a:endParaRPr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928662" y="10715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por Etapas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13839" y="2143116"/>
            <a:ext cx="741581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900" u="sng" dirty="0" smtClean="0">
                <a:latin typeface="Corbel" pitchFamily="34" charset="0"/>
              </a:rPr>
              <a:t>Métricas deseadas</a:t>
            </a:r>
            <a:r>
              <a:rPr lang="es-AR" sz="1900" dirty="0" smtClean="0">
                <a:latin typeface="Corbel" pitchFamily="34" charset="0"/>
              </a:rPr>
              <a:t>:</a:t>
            </a:r>
          </a:p>
          <a:p>
            <a:endParaRPr lang="es-AR" sz="16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Costo Estimado VS Real, etapa por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% de tiempo insumido por cada etapa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Impacto de los cambios en el proyecto (Esfuerzo de los cambios / + Esfuerzo del </a:t>
            </a:r>
          </a:p>
          <a:p>
            <a:r>
              <a:rPr lang="es-AR" sz="1700" dirty="0" smtClean="0">
                <a:latin typeface="Corbel" pitchFamily="34" charset="0"/>
              </a:rPr>
              <a:t>proyecto)</a:t>
            </a:r>
          </a:p>
          <a:p>
            <a:endParaRPr lang="es-AR" sz="1700" dirty="0" smtClean="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AR" sz="1700" dirty="0" smtClean="0">
                <a:latin typeface="Corbel" pitchFamily="34" charset="0"/>
              </a:rPr>
              <a:t> Evolución de las incidencias</a:t>
            </a:r>
            <a:endParaRPr lang="es-AR" sz="1700" dirty="0">
              <a:latin typeface="Corbel" pitchFamily="34" charset="0"/>
            </a:endParaRPr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57166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1071546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smtClean="0">
                <a:latin typeface="Corbel" pitchFamily="34" charset="0"/>
              </a:rPr>
              <a:t>Métricas del </a:t>
            </a:r>
            <a:r>
              <a:rPr lang="es-ES_tradnl" sz="2800" b="1" dirty="0" err="1" smtClean="0">
                <a:latin typeface="Corbel" pitchFamily="34" charset="0"/>
              </a:rPr>
              <a:t>Testing</a:t>
            </a:r>
            <a:endParaRPr lang="es-ES" sz="2800" b="1" dirty="0">
              <a:latin typeface="Corbe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324528" y="1857364"/>
            <a:ext cx="27938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Cantidad de Casos de Prueba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329992" y="185736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383</a:t>
            </a:r>
            <a:endParaRPr lang="es-AR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267362" y="2571744"/>
            <a:ext cx="18149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Parada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74569" y="3789437"/>
            <a:ext cx="21884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Criterio de Aceptación</a:t>
            </a:r>
            <a:endParaRPr lang="es-AR" sz="1700" dirty="0">
              <a:latin typeface="Corbe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252520" y="5218197"/>
            <a:ext cx="22819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700" dirty="0" smtClean="0">
                <a:latin typeface="Corbel" pitchFamily="34" charset="0"/>
              </a:rPr>
              <a:t>Resultado de cada ciclo</a:t>
            </a:r>
            <a:endParaRPr lang="es-AR" sz="1700" dirty="0">
              <a:latin typeface="Corbel" pitchFamily="34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2219729" y="4714884"/>
          <a:ext cx="3172414" cy="1462527"/>
        </p:xfrm>
        <a:graphic>
          <a:graphicData uri="http://schemas.openxmlformats.org/drawingml/2006/table">
            <a:tbl>
              <a:tblPr/>
              <a:tblGrid>
                <a:gridCol w="747619"/>
                <a:gridCol w="1179630"/>
                <a:gridCol w="1245165"/>
              </a:tblGrid>
              <a:tr h="418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Ciclo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Fecha de</a:t>
                      </a:r>
                      <a:b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Prueba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16/11/2010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21/01/2011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12/03/2011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1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08/04/2011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Aceptada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2463185" y="2357430"/>
          <a:ext cx="2643206" cy="8572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85752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2%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8</a:t>
                      </a:r>
                      <a:endParaRPr lang="es-AR" sz="1200" b="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7%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27</a:t>
                      </a:r>
                      <a:endParaRPr lang="es-AR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25%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96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2320309" y="3534734"/>
          <a:ext cx="2643206" cy="82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61939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</a:t>
                      </a:r>
                      <a:endParaRPr lang="es-AR" sz="1200" b="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8</a:t>
                      </a:r>
                      <a:endParaRPr lang="es-AR" sz="12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10%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38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92448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80104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8961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9208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90954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92101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92014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9309 -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2627</TotalTime>
  <Words>1071</Words>
  <Application>Microsoft Office PowerPoint</Application>
  <PresentationFormat>Presentación en pantalla (4:3)</PresentationFormat>
  <Paragraphs>427</Paragraphs>
  <Slides>20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Concurrencia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Baler's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Balers</dc:creator>
  <cp:lastModifiedBy>Matías J. Cherepinsky</cp:lastModifiedBy>
  <cp:revision>136</cp:revision>
  <dcterms:created xsi:type="dcterms:W3CDTF">2011-04-29T19:46:05Z</dcterms:created>
  <dcterms:modified xsi:type="dcterms:W3CDTF">2011-05-05T18:48:10Z</dcterms:modified>
</cp:coreProperties>
</file>