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78" r:id="rId10"/>
    <p:sldId id="271" r:id="rId11"/>
    <p:sldId id="267" r:id="rId12"/>
    <p:sldId id="265" r:id="rId13"/>
    <p:sldId id="275" r:id="rId14"/>
    <p:sldId id="263" r:id="rId15"/>
    <p:sldId id="268" r:id="rId16"/>
    <p:sldId id="269" r:id="rId17"/>
    <p:sldId id="270" r:id="rId18"/>
    <p:sldId id="276" r:id="rId19"/>
    <p:sldId id="277" r:id="rId20"/>
    <p:sldId id="264" r:id="rId21"/>
    <p:sldId id="26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660"/>
  </p:normalViewPr>
  <p:slideViewPr>
    <p:cSldViewPr>
      <p:cViewPr>
        <p:scale>
          <a:sx n="87" d="100"/>
          <a:sy n="87" d="100"/>
        </p:scale>
        <p:origin x="30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CEB4-7976-4714-A498-26A71BABF6EA}" type="datetimeFigureOut">
              <a:rPr lang="es-AR" smtClean="0"/>
              <a:pPr/>
              <a:t>10/05/2011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4E81-B9B9-43AC-B5C1-55C66F4B35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 continuación, el grupo LEC presentará en la Universidad CAECE su proyecto de reserva gastronómica online </a:t>
            </a:r>
            <a:r>
              <a:rPr lang="es-AR" dirty="0" err="1" smtClean="0"/>
              <a:t>ReserBar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¿Qué vamos a presentar?</a:t>
            </a:r>
          </a:p>
          <a:p>
            <a:pPr>
              <a:buFontTx/>
              <a:buChar char="-"/>
            </a:pPr>
            <a:r>
              <a:rPr lang="es-AR" dirty="0" smtClean="0"/>
              <a:t>HOME</a:t>
            </a:r>
          </a:p>
          <a:p>
            <a:pPr>
              <a:buFontTx/>
              <a:buChar char="-"/>
            </a:pPr>
            <a:r>
              <a:rPr lang="es-AR" dirty="0" smtClean="0"/>
              <a:t> Búsquedas de Establecimientos</a:t>
            </a:r>
          </a:p>
          <a:p>
            <a:pPr>
              <a:buFontTx/>
              <a:buChar char="-"/>
            </a:pPr>
            <a:r>
              <a:rPr lang="es-AR" dirty="0" smtClean="0"/>
              <a:t> Crear una reserva</a:t>
            </a:r>
          </a:p>
          <a:p>
            <a:pPr>
              <a:buFontTx/>
              <a:buChar char="-"/>
            </a:pPr>
            <a:r>
              <a:rPr lang="es-AR" dirty="0" smtClean="0"/>
              <a:t> Flujo de la reserva</a:t>
            </a:r>
          </a:p>
          <a:p>
            <a:pPr>
              <a:buFontTx/>
              <a:buChar char="-"/>
            </a:pPr>
            <a:r>
              <a:rPr lang="es-AR" dirty="0" smtClean="0"/>
              <a:t> Estadísticas</a:t>
            </a:r>
          </a:p>
          <a:p>
            <a:pPr>
              <a:buFontTx/>
              <a:buChar char="-"/>
            </a:pPr>
            <a:r>
              <a:rPr lang="es-AR" dirty="0" smtClean="0"/>
              <a:t> Permisos de usuarios</a:t>
            </a:r>
          </a:p>
          <a:p>
            <a:pPr>
              <a:buFontTx/>
              <a:buChar char="-"/>
            </a:pPr>
            <a:r>
              <a:rPr lang="es-AR" dirty="0" smtClean="0"/>
              <a:t> Destacados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20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r-bar.com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789877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dirty="0" smtClean="0"/>
          </a:p>
          <a:p>
            <a:r>
              <a:rPr lang="es-ES" sz="1600" dirty="0" smtClean="0"/>
              <a:t>Integrantes del Grupo: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Abelson</a:t>
            </a:r>
            <a:r>
              <a:rPr lang="es-ES" sz="1600" dirty="0" smtClean="0"/>
              <a:t>, David 		</a:t>
            </a:r>
            <a:r>
              <a:rPr lang="es-AR" sz="1600" dirty="0" smtClean="0"/>
              <a:t>78568/0</a:t>
            </a:r>
            <a:endParaRPr lang="es-ES" sz="1600" dirty="0" smtClean="0"/>
          </a:p>
          <a:p>
            <a:r>
              <a:rPr lang="es-ES" sz="1600" dirty="0" smtClean="0"/>
              <a:t>Cherepinsky, Matías	79418/7</a:t>
            </a:r>
          </a:p>
          <a:p>
            <a:r>
              <a:rPr lang="es-ES" sz="1600" dirty="0" err="1" smtClean="0"/>
              <a:t>Dicésaro</a:t>
            </a:r>
            <a:r>
              <a:rPr lang="es-ES" sz="1600" dirty="0" smtClean="0"/>
              <a:t>, Lucas		</a:t>
            </a:r>
            <a:r>
              <a:rPr lang="es-AR" sz="1600" dirty="0" smtClean="0"/>
              <a:t>80608/7</a:t>
            </a:r>
            <a:endParaRPr lang="es-ES" sz="1600" dirty="0" smtClean="0"/>
          </a:p>
          <a:p>
            <a:r>
              <a:rPr lang="es-ES" sz="1600" dirty="0" err="1" smtClean="0"/>
              <a:t>Ksairi</a:t>
            </a:r>
            <a:r>
              <a:rPr lang="es-ES" sz="1600" dirty="0" smtClean="0"/>
              <a:t>, Mariano		</a:t>
            </a:r>
            <a:r>
              <a:rPr lang="es-AR" sz="1600" dirty="0" smtClean="0"/>
              <a:t>77054/1</a:t>
            </a:r>
            <a:endParaRPr lang="es-ES" sz="1600" dirty="0" smtClean="0"/>
          </a:p>
          <a:p>
            <a:r>
              <a:rPr lang="es-ES" sz="1600" dirty="0" smtClean="0"/>
              <a:t>Suarez, Karina	     	51234/8</a:t>
            </a:r>
          </a:p>
          <a:p>
            <a:endParaRPr lang="es-ES_tradnl" sz="1600" dirty="0" smtClean="0"/>
          </a:p>
          <a:p>
            <a:pPr algn="r"/>
            <a:endParaRPr lang="es-ES_tradnl" sz="1600" dirty="0" smtClean="0"/>
          </a:p>
          <a:p>
            <a:pPr algn="r"/>
            <a:r>
              <a:rPr lang="es-ES_tradnl" sz="2000" b="1" dirty="0" smtClean="0"/>
              <a:t>Presentación Final</a:t>
            </a:r>
          </a:p>
          <a:p>
            <a:pPr algn="r"/>
            <a:r>
              <a:rPr lang="es-ES_tradnl" sz="2000" b="1" dirty="0" smtClean="0"/>
              <a:t>     14 de mayo de 2011</a:t>
            </a:r>
          </a:p>
          <a:p>
            <a:endParaRPr lang="es-ES" b="1" dirty="0"/>
          </a:p>
        </p:txBody>
      </p:sp>
      <p:pic>
        <p:nvPicPr>
          <p:cNvPr id="2050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28604"/>
            <a:ext cx="2010668" cy="1857388"/>
          </a:xfrm>
          <a:prstGeom prst="rect">
            <a:avLst/>
          </a:prstGeom>
          <a:noFill/>
        </p:spPr>
      </p:pic>
      <p:pic>
        <p:nvPicPr>
          <p:cNvPr id="2" name="Picture 2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71480"/>
            <a:ext cx="3770317" cy="904876"/>
          </a:xfrm>
          <a:prstGeom prst="rect">
            <a:avLst/>
          </a:prstGeom>
          <a:noFill/>
        </p:spPr>
      </p:pic>
      <p:pic>
        <p:nvPicPr>
          <p:cNvPr id="1028" name="Picture 4" descr="C:\Users\macherep\Downloads\LEC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28604"/>
            <a:ext cx="1071570" cy="920153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324528" y="1857364"/>
            <a:ext cx="27938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Cantidad de Casos de Prueba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329992" y="185736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383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267362" y="2571744"/>
            <a:ext cx="1814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Parada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4569" y="3789437"/>
            <a:ext cx="218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Aceptación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52520" y="5218197"/>
            <a:ext cx="2281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Resultado de cada ciclo</a:t>
            </a:r>
            <a:endParaRPr lang="es-AR" sz="1700" dirty="0">
              <a:latin typeface="Corbel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9729" y="4714884"/>
          <a:ext cx="3172414" cy="1462527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185" y="2357430"/>
          <a:ext cx="2643206" cy="8572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309" y="3534734"/>
          <a:ext cx="2643206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14554"/>
            <a:ext cx="8511065" cy="259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536" y="5229200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9417626" y="3933056"/>
            <a:ext cx="2643206" cy="1071570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No cumplió el Criterio de Aceptación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9268480" y="2646032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9273610" y="1493334"/>
            <a:ext cx="3219270" cy="1071570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Se cumplió el Criterio de Aceptación. Test completado</a:t>
            </a:r>
            <a:endParaRPr lang="es-AR" sz="1600" dirty="0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exitosa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907" y="1571612"/>
            <a:ext cx="7258647" cy="46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cancelada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927" y="1595448"/>
            <a:ext cx="7879229" cy="44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57322" y="2410162"/>
            <a:ext cx="77153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A) </a:t>
            </a: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Buscar</a:t>
            </a: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 un estándar de codificación y evaluar el grado de cumplimiento que tiene el  código del aplicativo respecto al mismo.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57290" y="3143248"/>
            <a:ext cx="8643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endParaRPr lang="es-AR" sz="1500" dirty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0132" y="3891653"/>
            <a:ext cx="52864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C) Calificaciones concretadas, cambiar true por un Si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57322" y="4160886"/>
            <a:ext cx="5357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D) Especificar el diseño de un algoritmo con complejidad.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84592" y="178592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Requerimientos</a:t>
            </a: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592" y="17859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66" y="7235701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66" y="-1348669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54" y="7078528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54" y="-1611560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80" y="3143248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Crear reportes útiles para la operatoria del Establecimiento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3661950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Requerimientos</a:t>
            </a:r>
          </a:p>
        </p:txBody>
      </p:sp>
      <p:pic>
        <p:nvPicPr>
          <p:cNvPr id="9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48" y="2714620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Mostrar solo las categorías de </a:t>
            </a:r>
            <a:r>
              <a:rPr lang="es-ES" sz="16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menúes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que corresponda mostrar.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de Mayo – Requerimientos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14348" y="3071811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Poder elegir el menú del comensal desde una carta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14348" y="3170637"/>
            <a:ext cx="74295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2210" y="3857628"/>
            <a:ext cx="198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D) Imprimir Reporte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4286256"/>
            <a:ext cx="289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E) Reportes por rango de fecha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14348" y="4714884"/>
            <a:ext cx="13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F) Seguridad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408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Temas de la presentación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8728" y="1714488"/>
            <a:ext cx="32287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Asignación de Roles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Mercado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Herramientas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x Etapa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del </a:t>
            </a:r>
            <a:r>
              <a:rPr lang="es-ES_tradnl" sz="1600" dirty="0" err="1" smtClean="0"/>
              <a:t>Testing</a:t>
            </a: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Flujo de una reserva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Cambios solicitados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Presentación de la Aplicación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Conclusiones</a:t>
            </a:r>
            <a:endParaRPr lang="es-ES" sz="1600" dirty="0"/>
          </a:p>
        </p:txBody>
      </p:sp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468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Presentación de la Aplicación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00808"/>
            <a:ext cx="6426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0693" y="3000372"/>
            <a:ext cx="8048709" cy="1931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06273 C 0.4717 -0.08102 0.47465 -0.10092 0.48177 -0.11944 C 0.48594 -0.15671 0.4908 -0.20439 0.47413 -0.23657 C 0.47135 -0.24838 0.4743 -0.23796 0.46649 -0.25463 C 0.46458 -0.25902 0.46406 -0.26458 0.46198 -0.26898 C 0.44774 -0.29768 0.41875 -0.32708 0.39392 -0.33564 C 0.38437 -0.34305 0.37118 -0.35 0.36059 -0.3537 C 0.35434 -0.36203 0.35955 -0.35694 0.34531 -0.35972 C 0.33299 -0.36227 0.32153 -0.3662 0.30903 -0.36782 C 0.29271 -0.37338 0.27413 -0.37268 0.25746 -0.37384 C 0.21562 -0.39305 0.12674 -0.3912 0.08941 -0.39213 C 0.05989 -0.39722 0.03055 -0.39166 0.00139 -0.39814 C -0.06024 -0.39745 -0.1217 -0.39745 -0.18333 -0.39606 C -0.20122 -0.3956 -0.2191 -0.38426 -0.23646 -0.38009 C -0.24375 -0.375 -0.24774 -0.37361 -0.25608 -0.37199 C -0.26302 -0.36273 -0.25521 -0.37176 -0.27136 -0.36389 C -0.27587 -0.3618 -0.27899 -0.35648 -0.28351 -0.3537 C -0.29392 -0.34722 -0.30538 -0.34143 -0.31684 -0.3375 C -0.33142 -0.325 -0.30677 -0.34514 -0.33038 -0.32939 C -0.33889 -0.32361 -0.34392 -0.31504 -0.35156 -0.30926 C -0.36615 -0.29814 -0.35243 -0.31342 -0.36667 -0.29907 C -0.3684 -0.29722 -0.37014 -0.29537 -0.37153 -0.29305 C -0.37257 -0.2912 -0.37292 -0.28865 -0.37431 -0.28703 C -0.37604 -0.28518 -0.37847 -0.28472 -0.38056 -0.2831 C -0.39167 -0.27361 -0.40313 -0.26365 -0.41059 -0.24861 C -0.41458 -0.22754 -0.4092 -0.25 -0.41528 -0.23657 C -0.41892 -0.22847 -0.41892 -0.21852 -0.42274 -0.21018 C -0.42882 -0.17963 -0.42361 -0.20972 -0.42726 -0.17384 C -0.42934 -0.1537 -0.43333 -0.13379 -0.4349 -0.11342 C -0.43542 -0.10671 -0.43559 -0.1 -0.43646 -0.09305 C -0.43715 -0.08703 -0.43941 -0.075 -0.43941 -0.075 C -0.44097 -0.04166 -0.44757 0.0007 -0.43941 0.03218 C -0.43785 0.04584 -0.43802 0.06227 -0.43333 0.07454 C -0.43229 0.07755 -0.43021 0.07986 -0.42882 0.08264 C -0.42761 0.08496 -0.42691 0.08797 -0.42587 0.09074 C -0.42014 0.12848 -0.41372 0.15209 -0.39861 0.18357 C -0.39427 0.1926 -0.38993 0.20162 -0.38507 0.20996 C -0.38229 0.21436 -0.37813 0.21713 -0.37604 0.22199 C -0.36771 0.24051 -0.34896 0.26991 -0.3349 0.28264 C -0.31892 0.29699 -0.30191 0.30903 -0.28507 0.32107 C -0.27396 0.32894 -0.26389 0.33866 -0.25313 0.34699 C -0.24028 0.35741 -0.22674 0.36551 -0.21372 0.37523 L -0.21372 0.37523 C -0.20521 0.38241 -0.19601 0.38959 -0.18646 0.39352 C -0.14722 0.40973 -0.10747 0.41505 -0.06667 0.41806 C 0.06701 0.41459 0.05087 0.42014 0.12413 0.40556 C 0.1651 0.37917 0.20573 0.35 0.24062 0.31088 C 0.25052 0.29954 0.25573 0.28357 0.26354 0.27061 C 0.27917 0.24445 0.29427 0.2176 0.31198 0.19352 C 0.32587 0.175 0.3283 0.14607 0.33941 0.125 C 0.34323 0.10973 0.35052 0.09769 0.35451 0.08264 C 0.36007 0.06181 0.36128 0.04236 0.36805 0.02199 C 0.37187 -0.01273 0.37864 -0.01064 0.36962 -0.06088 C 0.36562 -0.08356 0.33941 -0.09514 0.32726 -0.10324 C 0.29253 -0.12662 0.33698 -0.10162 0.30295 -0.12129 C 0.29045 -0.12893 0.2776 -0.1324 0.2651 -0.13981 C 0.2592 -0.15509 0.24739 -0.15254 0.23628 -0.15787 C 0.21562 -0.16782 0.24132 -0.16227 0.21198 -0.16574 C 0.19097 -0.17152 0.17153 -0.17245 0.15 -0.17384 C 0.09844 -0.17314 0.04687 -0.17384 -0.00469 -0.17199 C -0.00712 -0.17199 -0.00851 -0.16875 -0.01059 -0.16782 C -0.02847 -0.15949 -0.04583 -0.14745 -0.06372 -0.13981 C -0.06806 -0.13541 -0.07309 -0.13217 -0.07726 -0.12777 C -0.08056 -0.12384 -0.08646 -0.11527 -0.08646 -0.11527 C -0.09097 -0.10324 -0.09132 -0.09282 -0.09254 -0.07916 C -0.09149 -0.06759 -0.09149 -0.05578 -0.08941 -0.04467 C -0.08889 -0.04143 -0.08611 -0.03958 -0.0849 -0.03657 C -0.08299 -0.03217 -0.08195 -0.02708 -0.08038 -0.02245 C -0.06406 0.02547 -0.03802 0.05741 0.00139 0.06436 C 0.00746 0.06366 0.01354 0.06412 0.01962 0.0625 C 0.03524 0.05787 0.06267 0.02477 0.07101 0.00579 C 0.07309 -0.00301 0.07708 -0.01134 0.07708 -0.02037 C 0.07708 -0.04352 0.07187 -0.05764 0.06059 -0.07314 C 0.0559 -0.07916 0.03542 -0.09051 0.03177 -0.0912 C 0.025 -0.09282 0.01198 -0.09514 0.01198 -0.09514 C 0.00399 -0.09444 -0.00434 -0.0949 -0.01215 -0.09305 C -0.01615 -0.09236 -0.01823 -0.07754 -0.01823 -0.07685 C -0.02101 -0.06713 -0.02326 -0.05694 -0.02587 -0.04676 C -0.02431 -0.03194 -0.02431 -0.02523 -0.01545 -0.01643 C -0.01372 -0.01041 -0.01059 -0.00532 -0.00608 -0.00231 C -0.00434 -0.00115 -3.61111E-6 -0.00023 -3.61111E-6 -0.00023 " pathEditMode="relative" ptsTypes="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93472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483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Conclusiones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728" y="3000372"/>
            <a:ext cx="64294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QUÉ ME FALTA EN ESTA PRESENTACIÓN</a:t>
            </a:r>
          </a:p>
          <a:p>
            <a:endParaRPr lang="es-AR" dirty="0" smtClean="0"/>
          </a:p>
          <a:p>
            <a:r>
              <a:rPr lang="es-AR" dirty="0" smtClean="0"/>
              <a:t>- Conclusiones (lecciones aprendidas)</a:t>
            </a:r>
          </a:p>
          <a:p>
            <a:r>
              <a:rPr lang="es-AR" dirty="0" smtClean="0"/>
              <a:t>- Herramientas utilizadas</a:t>
            </a:r>
          </a:p>
          <a:p>
            <a:r>
              <a:rPr lang="es-AR" dirty="0" smtClean="0"/>
              <a:t>- 3er día de cambios (hs </a:t>
            </a:r>
            <a:r>
              <a:rPr lang="es-AR" dirty="0" err="1" smtClean="0"/>
              <a:t>est</a:t>
            </a:r>
            <a:r>
              <a:rPr lang="es-AR" dirty="0" smtClean="0"/>
              <a:t> vs hs reales)</a:t>
            </a:r>
          </a:p>
          <a:p>
            <a:r>
              <a:rPr lang="es-AR" dirty="0" smtClean="0"/>
              <a:t>- Métricas por etapa</a:t>
            </a:r>
          </a:p>
        </p:txBody>
      </p:sp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326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Asignación de Roles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7604898" cy="2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976" y="1571612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700" dirty="0" smtClean="0">
              <a:latin typeface="Corbel" pitchFamily="34" charset="0"/>
            </a:endParaRPr>
          </a:p>
          <a:p>
            <a:pPr algn="just"/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dirty="0" smtClean="0">
                <a:latin typeface="Corbel" pitchFamily="34" charset="0"/>
              </a:rPr>
              <a:t> es un producto que permite a los establecimientos gastronómicos ofrecer un sistema de Reservas </a:t>
            </a:r>
            <a:r>
              <a:rPr lang="es-AR" sz="1700" i="1" dirty="0" err="1" smtClean="0">
                <a:latin typeface="Corbel" pitchFamily="34" charset="0"/>
              </a:rPr>
              <a:t>on</a:t>
            </a:r>
            <a:r>
              <a:rPr lang="es-AR" sz="1700" i="1" dirty="0" smtClean="0">
                <a:latin typeface="Corbel" pitchFamily="34" charset="0"/>
              </a:rPr>
              <a:t> line </a:t>
            </a:r>
            <a:r>
              <a:rPr lang="es-AR" sz="1700" dirty="0" smtClean="0">
                <a:latin typeface="Corbel" pitchFamily="34" charset="0"/>
              </a:rPr>
              <a:t>de forma que los dueños puedan gestionar más efectivamente su negocio, los mozos no pierdan tiempo y tengan un mejor control, permitiendo que los comensales puedan optimizar  sus tiempos libres.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292893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La implementación del sistema está pensada para un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mercado acotado</a:t>
            </a:r>
            <a:r>
              <a:rPr lang="es-AR" sz="1700" dirty="0" smtClean="0">
                <a:latin typeface="Corbel" pitchFamily="34" charset="0"/>
              </a:rPr>
              <a:t>: los empleados que trabajan en el centro y </a:t>
            </a:r>
            <a:r>
              <a:rPr lang="es-AR" sz="1700" dirty="0" err="1" smtClean="0">
                <a:latin typeface="Corbel" pitchFamily="34" charset="0"/>
              </a:rPr>
              <a:t>microcentro</a:t>
            </a:r>
            <a:r>
              <a:rPr lang="es-AR" sz="1700" dirty="0" smtClean="0">
                <a:latin typeface="Corbel" pitchFamily="34" charset="0"/>
              </a:rPr>
              <a:t> de la Ciudad de Buenos Aires y que sus empresas les permiten únicamente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una hora </a:t>
            </a:r>
            <a:r>
              <a:rPr lang="es-AR" sz="1700" dirty="0" smtClean="0">
                <a:latin typeface="Corbel" pitchFamily="34" charset="0"/>
              </a:rPr>
              <a:t>para almorzar.</a:t>
            </a:r>
            <a:br>
              <a:rPr lang="es-AR" sz="1700" dirty="0" smtClean="0">
                <a:latin typeface="Corbel" pitchFamily="34" charset="0"/>
              </a:rPr>
            </a:br>
            <a:endParaRPr lang="es-AR" sz="1700" dirty="0" smtClean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801146"/>
            <a:ext cx="2875246" cy="2785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6 Rectángulo"/>
          <p:cNvSpPr/>
          <p:nvPr/>
        </p:nvSpPr>
        <p:spPr>
          <a:xfrm>
            <a:off x="1152128" y="378904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Estos usuarios que pierden gran porcentaje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de ese lapso en tareas por fuera del  almuerzo</a:t>
            </a:r>
            <a:r>
              <a:rPr lang="es-AR" sz="1700" dirty="0" smtClean="0">
                <a:latin typeface="Corbel" pitchFamily="34" charset="0"/>
              </a:rPr>
              <a:t>, son nuestro target objetivo.</a:t>
            </a:r>
          </a:p>
        </p:txBody>
      </p:sp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58" y="2000240"/>
            <a:ext cx="43577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50" dirty="0" smtClean="0">
                <a:latin typeface="Corbel" pitchFamily="34" charset="0"/>
              </a:rPr>
              <a:t>- Elegir el restaurante deseado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Pedir mesa para x personas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le asignen una mesa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Sentarse y esperar que les traigan la carta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Elegir cada uno su menú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Llamar al mozo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anote su pedido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se cocine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traiga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Comer</a:t>
            </a:r>
            <a:endParaRPr lang="es-AR" sz="1650" dirty="0" smtClean="0">
              <a:latin typeface="Corbe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Esperar que traigan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pagar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Pagar 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85852" y="1428736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Actual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82182" y="7215214"/>
            <a:ext cx="33618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90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9358346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8698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22 -0.157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214422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728" y="2428868"/>
            <a:ext cx="64294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Ingresar a </a:t>
            </a:r>
            <a:r>
              <a:rPr lang="es-AR" sz="1700" dirty="0" smtClean="0">
                <a:latin typeface="Corbel" pitchFamily="34" charset="0"/>
                <a:hlinkClick r:id="rId3"/>
              </a:rPr>
              <a:t>www.reser-bar.com.ar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</a:t>
            </a:r>
            <a:r>
              <a:rPr lang="es-AR" sz="1700" dirty="0" err="1" smtClean="0">
                <a:latin typeface="Corbel" pitchFamily="34" charset="0"/>
              </a:rPr>
              <a:t>Loguearse</a:t>
            </a:r>
            <a:r>
              <a:rPr lang="es-AR" sz="1700" dirty="0" smtClean="0">
                <a:latin typeface="Corbel" pitchFamily="34" charset="0"/>
              </a:rPr>
              <a:t> (usuario y contraseña)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sus invitados elijan y pagan sus </a:t>
            </a:r>
            <a:r>
              <a:rPr lang="es-AR" sz="1700" dirty="0" err="1" smtClean="0">
                <a:latin typeface="Corbel" pitchFamily="34" charset="0"/>
              </a:rPr>
              <a:t>menúes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Ir a </a:t>
            </a:r>
            <a:r>
              <a:rPr lang="es-AR" sz="1700" b="1" dirty="0" smtClean="0">
                <a:latin typeface="Corbel" pitchFamily="34" charset="0"/>
              </a:rPr>
              <a:t>comer</a:t>
            </a:r>
            <a:r>
              <a:rPr lang="es-AR" sz="1700" dirty="0" smtClean="0">
                <a:latin typeface="Corbel" pitchFamily="34" charset="0"/>
              </a:rPr>
              <a:t> en el horario marcado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1714488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con </a:t>
            </a:r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b="1" dirty="0" smtClean="0">
                <a:latin typeface="Corbel" pitchFamily="34" charset="0"/>
              </a:rPr>
              <a:t>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3570" y="6861271"/>
            <a:ext cx="3347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50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9286908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0086 -0.1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68905" y="2071678"/>
            <a:ext cx="500329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Programación</a:t>
            </a:r>
            <a:r>
              <a:rPr lang="es-ES_tradnl" sz="2100" dirty="0" smtClean="0">
                <a:latin typeface="Corbel" pitchFamily="34" charset="0"/>
              </a:rPr>
              <a:t>: Java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Base de Datos</a:t>
            </a:r>
            <a:r>
              <a:rPr lang="es-ES_tradnl" sz="2100" dirty="0" smtClean="0">
                <a:latin typeface="Corbel" pitchFamily="34" charset="0"/>
              </a:rPr>
              <a:t>: </a:t>
            </a:r>
            <a:r>
              <a:rPr lang="es-ES_tradnl" sz="2100" dirty="0" err="1" smtClean="0">
                <a:latin typeface="Corbel" pitchFamily="34" charset="0"/>
              </a:rPr>
              <a:t>MySQL</a:t>
            </a: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Otras herramientas: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EA (para la documentación Funcional)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28662" y="107154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Herramientas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13839" y="2143116"/>
            <a:ext cx="74158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u="sng" dirty="0" smtClean="0">
                <a:latin typeface="Corbel" pitchFamily="34" charset="0"/>
              </a:rPr>
              <a:t>Métricas deseadas</a:t>
            </a:r>
            <a:r>
              <a:rPr lang="es-AR" sz="1900" dirty="0" smtClean="0">
                <a:latin typeface="Corbel" pitchFamily="34" charset="0"/>
              </a:rPr>
              <a:t>:</a:t>
            </a:r>
          </a:p>
          <a:p>
            <a:endParaRPr lang="es-AR" sz="16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Costo Estimado VS Real, etapa por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% de tiempo insumido por cada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Impacto de los cambios en el proyecto (Esfuerzo de los cambios / + Esfuerzo del </a:t>
            </a:r>
          </a:p>
          <a:p>
            <a:r>
              <a:rPr lang="es-AR" sz="1700" dirty="0" smtClean="0">
                <a:latin typeface="Corbel" pitchFamily="34" charset="0"/>
              </a:rPr>
              <a:t>proyecto)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Evolución de las incidencias</a:t>
            </a:r>
            <a:endParaRPr lang="es-AR" sz="1700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pic>
        <p:nvPicPr>
          <p:cNvPr id="1026" name="Picture 2" descr="C:\Users\macherep\Desktop\pivotal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857364"/>
            <a:ext cx="7951432" cy="3573467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9286908" y="1428736"/>
            <a:ext cx="1714512" cy="357190"/>
          </a:xfrm>
          <a:prstGeom prst="wedgeRoundRectCallout">
            <a:avLst>
              <a:gd name="adj1" fmla="val -48305"/>
              <a:gd name="adj2" fmla="val 183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Agregar tarea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1285852" y="5500702"/>
            <a:ext cx="1857388" cy="571504"/>
          </a:xfrm>
          <a:prstGeom prst="wedgeRoundRectCallout">
            <a:avLst>
              <a:gd name="adj1" fmla="val -39384"/>
              <a:gd name="adj2" fmla="val -120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Current</a:t>
            </a:r>
            <a:r>
              <a:rPr lang="es-AR" sz="1600" dirty="0" smtClean="0"/>
              <a:t>!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3214678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BackLog</a:t>
            </a:r>
            <a:endParaRPr lang="es-AR" sz="1600" dirty="0"/>
          </a:p>
        </p:txBody>
      </p:sp>
      <p:sp>
        <p:nvSpPr>
          <p:cNvPr id="10" name="9 Llamada rectangular redondeada"/>
          <p:cNvSpPr/>
          <p:nvPr/>
        </p:nvSpPr>
        <p:spPr>
          <a:xfrm>
            <a:off x="5214942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IceBox</a:t>
            </a:r>
            <a:endParaRPr lang="es-AR" sz="1600" dirty="0"/>
          </a:p>
        </p:txBody>
      </p:sp>
      <p:sp>
        <p:nvSpPr>
          <p:cNvPr id="11" name="10 Llamada rectangular redondeada"/>
          <p:cNvSpPr/>
          <p:nvPr/>
        </p:nvSpPr>
        <p:spPr>
          <a:xfrm>
            <a:off x="7072330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My </a:t>
            </a:r>
            <a:r>
              <a:rPr lang="es-AR" sz="1600" dirty="0" err="1" smtClean="0"/>
              <a:t>Work</a:t>
            </a:r>
            <a:endParaRPr lang="es-AR" sz="1600" dirty="0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944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3889 L -2.22222E-6 -0.034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4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2673</TotalTime>
  <Words>1101</Words>
  <Application>Microsoft Office PowerPoint</Application>
  <PresentationFormat>Presentación en pantalla (4:3)</PresentationFormat>
  <Paragraphs>435</Paragraphs>
  <Slides>21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Matías J. Cherepinsky</cp:lastModifiedBy>
  <cp:revision>149</cp:revision>
  <dcterms:created xsi:type="dcterms:W3CDTF">2011-04-29T19:46:05Z</dcterms:created>
  <dcterms:modified xsi:type="dcterms:W3CDTF">2011-05-10T15:49:57Z</dcterms:modified>
</cp:coreProperties>
</file>