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package" ContentType="application/vnd.openxmlformats-officedocument.package"/>
  <Override PartName="/ppt/slideLayouts/slideLayout10.xml" ContentType="application/vnd.openxmlformats-officedocument.presentationml.slideLayout+xml"/>
  <Default Extension="gif" ContentType="image/gif"/>
  <Default Extension="tiff" ContentType="image/tif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3"/>
  </p:notesMasterIdLst>
  <p:sldIdLst>
    <p:sldId id="256" r:id="rId2"/>
    <p:sldId id="305" r:id="rId3"/>
    <p:sldId id="297" r:id="rId4"/>
    <p:sldId id="298" r:id="rId5"/>
    <p:sldId id="258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4" r:id="rId14"/>
    <p:sldId id="257" r:id="rId15"/>
    <p:sldId id="290" r:id="rId16"/>
    <p:sldId id="295" r:id="rId17"/>
    <p:sldId id="260" r:id="rId18"/>
    <p:sldId id="301" r:id="rId19"/>
    <p:sldId id="302" r:id="rId20"/>
    <p:sldId id="303" r:id="rId21"/>
    <p:sldId id="304" r:id="rId22"/>
    <p:sldId id="280" r:id="rId23"/>
    <p:sldId id="281" r:id="rId24"/>
    <p:sldId id="282" r:id="rId25"/>
    <p:sldId id="283" r:id="rId26"/>
    <p:sldId id="284" r:id="rId27"/>
    <p:sldId id="271" r:id="rId28"/>
    <p:sldId id="267" r:id="rId29"/>
    <p:sldId id="279" r:id="rId30"/>
    <p:sldId id="299" r:id="rId31"/>
    <p:sldId id="300" r:id="rId32"/>
    <p:sldId id="263" r:id="rId33"/>
    <p:sldId id="268" r:id="rId34"/>
    <p:sldId id="269" r:id="rId35"/>
    <p:sldId id="270" r:id="rId36"/>
    <p:sldId id="276" r:id="rId37"/>
    <p:sldId id="277" r:id="rId38"/>
    <p:sldId id="285" r:id="rId39"/>
    <p:sldId id="264" r:id="rId40"/>
    <p:sldId id="306" r:id="rId41"/>
    <p:sldId id="307" r:id="rId4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8" autoAdjust="0"/>
    <p:restoredTop sz="95932" autoAdjust="0"/>
  </p:normalViewPr>
  <p:slideViewPr>
    <p:cSldViewPr>
      <p:cViewPr>
        <p:scale>
          <a:sx n="75" d="100"/>
          <a:sy n="75" d="100"/>
        </p:scale>
        <p:origin x="-70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bro_de_Microsoft_Office_Excel_20071.package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bro_de_Microsoft_Office_Excel_20072.package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bro_de_Microsoft_Office_Excel_20073.package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bro_de_Microsoft_Office_Excel_20074.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/>
          <a:lstStyle/>
          <a:p>
            <a:pPr>
              <a:defRPr/>
            </a:pPr>
            <a:r>
              <a:rPr lang="es-AR" sz="1598" dirty="0"/>
              <a:t>Porcentaje Insumido por </a:t>
            </a:r>
            <a:r>
              <a:rPr lang="es-AR" sz="1598" dirty="0" smtClean="0"/>
              <a:t>etapa (Estimado)</a:t>
            </a:r>
            <a:endParaRPr lang="es-AR" sz="1600" dirty="0"/>
          </a:p>
        </c:rich>
      </c:tx>
    </c:title>
    <c:view3D>
      <c:rotX val="75"/>
      <c:perspective val="30"/>
    </c:view3D>
    <c:plotArea>
      <c:layout>
        <c:manualLayout>
          <c:layoutTarget val="inner"/>
          <c:xMode val="edge"/>
          <c:yMode val="edge"/>
          <c:x val="8.8985564304462417E-2"/>
          <c:y val="0.14435949803149692"/>
          <c:w val="0.5329270013123355"/>
          <c:h val="0.79939050196850392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 Insumido por cada etapa</c:v>
                </c:pt>
              </c:strCache>
            </c:strRef>
          </c:tx>
          <c:explosion val="25"/>
          <c:dPt>
            <c:idx val="0"/>
            <c:spPr>
              <a:solidFill>
                <a:srgbClr val="002060"/>
              </a:solidFill>
            </c:spPr>
          </c:dPt>
          <c:dPt>
            <c:idx val="1"/>
            <c:spPr>
              <a:solidFill>
                <a:srgbClr val="00B0F0"/>
              </a:solidFill>
            </c:spPr>
          </c:dPt>
          <c:dPt>
            <c:idx val="2"/>
            <c:spPr>
              <a:solidFill>
                <a:srgbClr val="C00000"/>
              </a:solidFill>
            </c:spPr>
          </c:dPt>
          <c:dLbls>
            <c:showVal val="1"/>
            <c:showLeaderLines val="1"/>
          </c:dLbls>
          <c:cat>
            <c:strRef>
              <c:f>Hoja1!$A$2:$A$5</c:f>
              <c:strCache>
                <c:ptCount val="4"/>
                <c:pt idx="0">
                  <c:v>Análisis</c:v>
                </c:pt>
                <c:pt idx="1">
                  <c:v>Diseño</c:v>
                </c:pt>
                <c:pt idx="2">
                  <c:v>Desarrollo</c:v>
                </c:pt>
                <c:pt idx="3">
                  <c:v>Pruebas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267</c:v>
                </c:pt>
                <c:pt idx="1">
                  <c:v>160</c:v>
                </c:pt>
                <c:pt idx="2">
                  <c:v>1210</c:v>
                </c:pt>
                <c:pt idx="3">
                  <c:v>267</c:v>
                </c:pt>
              </c:numCache>
            </c:numRef>
          </c:val>
        </c:ser>
      </c:pie3DChart>
      <c:spPr>
        <a:noFill/>
        <a:ln w="25398">
          <a:noFill/>
        </a:ln>
      </c:spPr>
    </c:plotArea>
    <c:legend>
      <c:legendPos val="r"/>
    </c:legend>
    <c:plotVisOnly val="1"/>
    <c:dispBlanksAs val="zero"/>
  </c:chart>
  <c:txPr>
    <a:bodyPr/>
    <a:lstStyle/>
    <a:p>
      <a:pPr>
        <a:defRPr sz="1798"/>
      </a:pPr>
      <a:endParaRPr lang="es-A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/>
          <a:lstStyle/>
          <a:p>
            <a:pPr algn="ctr" rtl="0">
              <a:defRPr lang="es-AR" sz="1599" b="1" i="0" u="none" strike="noStrike" kern="120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s-AR" sz="1599" b="1" i="0" u="none" strike="noStrike" baseline="0" dirty="0" smtClean="0"/>
              <a:t>Porcentaje Insumido por etapa </a:t>
            </a:r>
            <a:r>
              <a:rPr sz="1599" b="1" i="0" u="none" strike="noStrike" kern="1200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(Real)</a:t>
            </a:r>
            <a:endParaRPr sz="1600" b="1" i="0" u="none" strike="noStrike" kern="1200" baseline="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c:rich>
      </c:tx>
    </c:title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 Insumido por cada etapa</c:v>
                </c:pt>
              </c:strCache>
            </c:strRef>
          </c:tx>
          <c:explosion val="25"/>
          <c:dPt>
            <c:idx val="0"/>
            <c:spPr>
              <a:solidFill>
                <a:srgbClr val="002060"/>
              </a:solidFill>
            </c:spPr>
          </c:dPt>
          <c:dPt>
            <c:idx val="1"/>
            <c:spPr>
              <a:solidFill>
                <a:srgbClr val="00B0F0"/>
              </a:solidFill>
            </c:spPr>
          </c:dPt>
          <c:dPt>
            <c:idx val="2"/>
            <c:spPr>
              <a:solidFill>
                <a:srgbClr val="C00000"/>
              </a:solidFill>
            </c:spPr>
          </c:dPt>
          <c:dLbls>
            <c:showVal val="1"/>
            <c:showLeaderLines val="1"/>
          </c:dLbls>
          <c:cat>
            <c:strRef>
              <c:f>Hoja1!$A$2:$A$5</c:f>
              <c:strCache>
                <c:ptCount val="4"/>
                <c:pt idx="0">
                  <c:v>Análisis</c:v>
                </c:pt>
                <c:pt idx="1">
                  <c:v>Diseño</c:v>
                </c:pt>
                <c:pt idx="2">
                  <c:v>Desarrollo</c:v>
                </c:pt>
                <c:pt idx="3">
                  <c:v>Pruebas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289</c:v>
                </c:pt>
                <c:pt idx="1">
                  <c:v>170</c:v>
                </c:pt>
                <c:pt idx="2">
                  <c:v>1700</c:v>
                </c:pt>
                <c:pt idx="3">
                  <c:v>340</c:v>
                </c:pt>
              </c:numCache>
            </c:numRef>
          </c:val>
        </c:ser>
      </c:pie3DChart>
      <c:spPr>
        <a:noFill/>
        <a:ln w="25398">
          <a:noFill/>
        </a:ln>
      </c:spPr>
    </c:plotArea>
    <c:legend>
      <c:legendPos val="r"/>
    </c:legend>
    <c:plotVisOnly val="1"/>
    <c:dispBlanksAs val="zero"/>
  </c:chart>
  <c:txPr>
    <a:bodyPr/>
    <a:lstStyle/>
    <a:p>
      <a:pPr>
        <a:defRPr sz="1799"/>
      </a:pPr>
      <a:endParaRPr lang="es-A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Impacto de los Requerimientos de cambio</c:v>
                </c:pt>
              </c:strCache>
            </c:strRef>
          </c:tx>
          <c:explosion val="25"/>
          <c:dPt>
            <c:idx val="0"/>
            <c:spPr>
              <a:solidFill>
                <a:srgbClr val="FFC000"/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cat>
            <c:strRef>
              <c:f>Hoja1!$A$2:$A$3</c:f>
              <c:strCache>
                <c:ptCount val="2"/>
                <c:pt idx="0">
                  <c:v>Desarrollo Inicial</c:v>
                </c:pt>
                <c:pt idx="1">
                  <c:v>Desarrollos requeridos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1376</c:v>
                </c:pt>
                <c:pt idx="1">
                  <c:v>166</c:v>
                </c:pt>
              </c:numCache>
            </c:numRef>
          </c:val>
        </c:ser>
        <c:firstSliceAng val="0"/>
        <c:holeSize val="50"/>
      </c:doughnutChart>
      <c:spPr>
        <a:noFill/>
        <a:ln w="25407">
          <a:noFill/>
        </a:ln>
      </c:spPr>
    </c:plotArea>
    <c:legend>
      <c:legendPos val="r"/>
      <c:layout>
        <c:manualLayout>
          <c:xMode val="edge"/>
          <c:yMode val="edge"/>
          <c:wMode val="edge"/>
          <c:hMode val="edge"/>
          <c:x val="0.66716719500971466"/>
          <c:y val="0.40569823917641362"/>
          <c:w val="0.97936230698435411"/>
          <c:h val="0.72744571006294112"/>
        </c:manualLayout>
      </c:layout>
    </c:legend>
    <c:plotVisOnly val="1"/>
    <c:dispBlanksAs val="zero"/>
  </c:chart>
  <c:txPr>
    <a:bodyPr/>
    <a:lstStyle/>
    <a:p>
      <a:pPr>
        <a:defRPr sz="1800"/>
      </a:pPr>
      <a:endParaRPr lang="es-A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Tiempos de Desarrollos</c:v>
                </c:pt>
              </c:strCache>
            </c:strRef>
          </c:tx>
          <c:explosion val="25"/>
          <c:dPt>
            <c:idx val="0"/>
            <c:spPr>
              <a:solidFill>
                <a:srgbClr val="FFC000"/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cat>
            <c:strRef>
              <c:f>Hoja1!$A$2:$A$3</c:f>
              <c:strCache>
                <c:ptCount val="2"/>
                <c:pt idx="0">
                  <c:v>Inicial: 03/2010 - 04/2011</c:v>
                </c:pt>
                <c:pt idx="1">
                  <c:v>Requeridos: 04/2011 - 05/2011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15</c:v>
                </c:pt>
                <c:pt idx="1">
                  <c:v>1</c:v>
                </c:pt>
              </c:numCache>
            </c:numRef>
          </c:val>
        </c:ser>
        <c:firstSliceAng val="0"/>
        <c:holeSize val="50"/>
      </c:doughnutChart>
      <c:spPr>
        <a:noFill/>
        <a:ln w="25388">
          <a:noFill/>
        </a:ln>
      </c:spPr>
    </c:plotArea>
    <c:legend>
      <c:legendPos val="r"/>
      <c:layout>
        <c:manualLayout>
          <c:xMode val="edge"/>
          <c:yMode val="edge"/>
          <c:wMode val="edge"/>
          <c:hMode val="edge"/>
          <c:x val="0.58822052480347686"/>
          <c:y val="0.32325621773100421"/>
          <c:w val="0.98988434425746641"/>
          <c:h val="0.7879657015793724"/>
        </c:manualLayout>
      </c:layout>
    </c:legend>
    <c:plotVisOnly val="1"/>
    <c:dispBlanksAs val="zero"/>
  </c:chart>
  <c:txPr>
    <a:bodyPr/>
    <a:lstStyle/>
    <a:p>
      <a:pPr>
        <a:defRPr sz="1798"/>
      </a:pPr>
      <a:endParaRPr lang="es-A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E33E64-E986-4E62-A2A1-1809E6EF66E4}" type="datetimeFigureOut">
              <a:rPr lang="es-AR"/>
              <a:pPr>
                <a:defRPr/>
              </a:pPr>
              <a:t>14/05/2011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446E22-2279-4D7C-ADB9-F2C87B73109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smtClean="0"/>
              <a:t>A continuación, el grupo LEC presentará en la Universidad CAECE su proyecto de reserva gastronómica online ReserBar</a:t>
            </a:r>
          </a:p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EB6B65-A594-4F1D-8F79-798EA7C7E597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9459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F017A-4E46-454D-A239-D10F1321F408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smtClean="0"/>
              <a:t>La idea de esta estadística es mostrar como en este mes se trabajo con mayor esfuerzo que el promedio de los meses anteriores.</a:t>
            </a:r>
          </a:p>
        </p:txBody>
      </p:sp>
      <p:sp>
        <p:nvSpPr>
          <p:cNvPr id="419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0B8E5-DD0E-4C51-949A-9757CF16EA5C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4608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1C4BE5-53E6-423D-B230-862DD3468F41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smtClean="0"/>
              <a:t>Incidentes A: Críticos. La funcionalidad no puede ejecutarse o devuelve excepción no controlada.</a:t>
            </a:r>
          </a:p>
          <a:p>
            <a:pPr eaLnBrk="1" hangingPunct="1">
              <a:spcBef>
                <a:spcPct val="0"/>
              </a:spcBef>
            </a:pPr>
            <a:r>
              <a:rPr lang="es-ES" smtClean="0"/>
              <a:t>Incidentes B: Importantes, pero puede seguir funcionando la aplicación</a:t>
            </a:r>
          </a:p>
          <a:p>
            <a:pPr eaLnBrk="1" hangingPunct="1">
              <a:spcBef>
                <a:spcPct val="0"/>
              </a:spcBef>
            </a:pPr>
            <a:r>
              <a:rPr lang="es-ES" smtClean="0"/>
              <a:t>Incidentes C: Cosmética.</a:t>
            </a:r>
            <a:endParaRPr lang="es-AR" smtClean="0"/>
          </a:p>
        </p:txBody>
      </p:sp>
      <p:sp>
        <p:nvSpPr>
          <p:cNvPr id="4813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C2E9BD-6BE4-46D5-A009-F52DB3B70BF4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5837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FEDF6C-EFF5-4B06-88EA-2C36ED8CA100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60419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45A98C-0411-45B2-BA75-0B2EB7CF3706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6246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1EBFBB-9449-4685-B8D1-010742906EE4}" type="slidenum">
              <a:rPr lang="es-A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s-A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1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6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7 Forma libre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FFFE4A6-4F6E-4495-AE3F-8D2068D3BE94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F29F370-843D-4E20-AF3E-EB7722A1CA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789C-EEF5-4590-971B-E25CBE006B97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7846B-168A-4E7F-B501-E2207ECDE8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B12E8-389D-448A-AD97-7118C10C40C2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53564-4255-47F5-B2E6-849D84C9A8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D59FF-CF9A-456F-B2FB-0DF1BB868394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385F0-F550-4FE7-A223-BCE246747A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C748B3-F010-427D-8590-846E73EE7301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11C82E-3CE1-4CFA-A4DC-CCE9A704DEB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76121D-576B-4BBC-A123-899CF41D65EE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6A4EE1-C4FE-4A9C-ADFF-4BEA5B77A1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17DC3E-CFB9-4227-B6F7-C835344DF58C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35B7EC-DEC6-4BF5-BC47-5512ABB6C8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FFA7B9-AA8A-464A-B138-06B2F6BACB69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F56F38-E901-4A96-AEEB-4B95491E37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25E17-D515-4A1F-8B5C-858B69BD4D7C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6540C-0CD9-4BDE-8671-8FBAFAE59E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A04833-B52C-4AF1-87B6-6D56BEEBB891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AD7782-58EB-4CFC-9CD9-8DD1DD400E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8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1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10DC3CF-681B-45F9-AA1D-35E4E1F38F06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326DB56-380E-4E52-9CCB-67FE6BAA26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BBCDAE6-54F3-4827-8B32-948A4F4EAD78}" type="datetimeFigureOut">
              <a:rPr lang="es-ES"/>
              <a:pPr>
                <a:defRPr/>
              </a:pPr>
              <a:t>14/05/2011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2C71F0E-5F95-43F6-B2DA-0EABA53206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3" r:id="rId3"/>
    <p:sldLayoutId id="2147483794" r:id="rId4"/>
    <p:sldLayoutId id="2147483795" r:id="rId5"/>
    <p:sldLayoutId id="2147483796" r:id="rId6"/>
    <p:sldLayoutId id="2147483790" r:id="rId7"/>
    <p:sldLayoutId id="2147483797" r:id="rId8"/>
    <p:sldLayoutId id="2147483798" r:id="rId9"/>
    <p:sldLayoutId id="2147483789" r:id="rId10"/>
    <p:sldLayoutId id="21474837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r-bar.com.a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3 CuadroTexto"/>
          <p:cNvSpPr txBox="1">
            <a:spLocks noChangeArrowheads="1"/>
          </p:cNvSpPr>
          <p:nvPr/>
        </p:nvSpPr>
        <p:spPr bwMode="auto">
          <a:xfrm>
            <a:off x="857250" y="1789113"/>
            <a:ext cx="7500938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ES_tradnl">
              <a:latin typeface="Lucida Sans Unicode" pitchFamily="34" charset="0"/>
            </a:endParaRPr>
          </a:p>
          <a:p>
            <a:r>
              <a:rPr lang="es-ES" sz="1600">
                <a:latin typeface="Lucida Sans Unicode" pitchFamily="34" charset="0"/>
              </a:rPr>
              <a:t>Integrantes del Grupo:</a:t>
            </a:r>
          </a:p>
          <a:p>
            <a:endParaRPr lang="es-ES" sz="1600">
              <a:latin typeface="Lucida Sans Unicode" pitchFamily="34" charset="0"/>
            </a:endParaRPr>
          </a:p>
          <a:p>
            <a:r>
              <a:rPr lang="es-ES" sz="1600">
                <a:latin typeface="Lucida Sans Unicode" pitchFamily="34" charset="0"/>
              </a:rPr>
              <a:t>Abelson, David 		</a:t>
            </a:r>
            <a:r>
              <a:rPr lang="es-AR" sz="1600">
                <a:latin typeface="Lucida Sans Unicode" pitchFamily="34" charset="0"/>
              </a:rPr>
              <a:t>78568/0</a:t>
            </a:r>
            <a:endParaRPr lang="es-ES" sz="1600">
              <a:latin typeface="Lucida Sans Unicode" pitchFamily="34" charset="0"/>
            </a:endParaRPr>
          </a:p>
          <a:p>
            <a:r>
              <a:rPr lang="es-ES" sz="1600">
                <a:latin typeface="Lucida Sans Unicode" pitchFamily="34" charset="0"/>
              </a:rPr>
              <a:t>Cherepinsky, Matías	79418/7</a:t>
            </a:r>
          </a:p>
          <a:p>
            <a:r>
              <a:rPr lang="es-ES" sz="1600">
                <a:latin typeface="Lucida Sans Unicode" pitchFamily="34" charset="0"/>
              </a:rPr>
              <a:t>Dicésaro, Lucas		</a:t>
            </a:r>
            <a:r>
              <a:rPr lang="es-AR" sz="1600">
                <a:latin typeface="Lucida Sans Unicode" pitchFamily="34" charset="0"/>
              </a:rPr>
              <a:t>80608/7</a:t>
            </a:r>
            <a:endParaRPr lang="es-ES" sz="1600">
              <a:latin typeface="Lucida Sans Unicode" pitchFamily="34" charset="0"/>
            </a:endParaRPr>
          </a:p>
          <a:p>
            <a:r>
              <a:rPr lang="es-ES" sz="1600">
                <a:latin typeface="Lucida Sans Unicode" pitchFamily="34" charset="0"/>
              </a:rPr>
              <a:t>Ksairi, Mariano		</a:t>
            </a:r>
            <a:r>
              <a:rPr lang="es-AR" sz="1600">
                <a:latin typeface="Lucida Sans Unicode" pitchFamily="34" charset="0"/>
              </a:rPr>
              <a:t>77054/1</a:t>
            </a:r>
            <a:endParaRPr lang="es-ES" sz="1600">
              <a:latin typeface="Lucida Sans Unicode" pitchFamily="34" charset="0"/>
            </a:endParaRPr>
          </a:p>
          <a:p>
            <a:r>
              <a:rPr lang="es-ES" sz="1600">
                <a:latin typeface="Lucida Sans Unicode" pitchFamily="34" charset="0"/>
              </a:rPr>
              <a:t>Suarez, Karina	     	51234/8</a:t>
            </a:r>
          </a:p>
          <a:p>
            <a:endParaRPr lang="es-ES_tradnl" sz="1600">
              <a:latin typeface="Lucida Sans Unicode" pitchFamily="34" charset="0"/>
            </a:endParaRPr>
          </a:p>
          <a:p>
            <a:pPr algn="r"/>
            <a:endParaRPr lang="es-ES_tradnl" sz="1600">
              <a:latin typeface="Lucida Sans Unicode" pitchFamily="34" charset="0"/>
            </a:endParaRPr>
          </a:p>
          <a:p>
            <a:pPr algn="r"/>
            <a:r>
              <a:rPr lang="es-ES_tradnl" sz="2000" b="1">
                <a:latin typeface="Lucida Sans Unicode" pitchFamily="34" charset="0"/>
              </a:rPr>
              <a:t>Presentación Final</a:t>
            </a:r>
          </a:p>
          <a:p>
            <a:pPr algn="r"/>
            <a:r>
              <a:rPr lang="es-ES_tradnl" sz="2000" b="1">
                <a:latin typeface="Lucida Sans Unicode" pitchFamily="34" charset="0"/>
              </a:rPr>
              <a:t>     14 de mayo de 2011</a:t>
            </a:r>
          </a:p>
          <a:p>
            <a:endParaRPr lang="es-ES" b="1">
              <a:latin typeface="Lucida Sans Unicode" pitchFamily="34" charset="0"/>
            </a:endParaRPr>
          </a:p>
        </p:txBody>
      </p:sp>
      <p:pic>
        <p:nvPicPr>
          <p:cNvPr id="14338" name="Picture 2" descr="http://campuscoronda.com.ar/blog/wp-content/uploads/2010/02/caec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428625"/>
            <a:ext cx="201136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2" descr="G:\reserbar-logo-sfondo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8" y="571500"/>
            <a:ext cx="37703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 descr="C:\Users\macherep\Downloads\LEC 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188" y="3286125"/>
            <a:ext cx="10715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89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Formación de un equipo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25603" name="Picture 2" descr="H:\fotos\lucas_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463" y="1844675"/>
            <a:ext cx="2373312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Llamada rectangular"/>
          <p:cNvSpPr/>
          <p:nvPr/>
        </p:nvSpPr>
        <p:spPr>
          <a:xfrm>
            <a:off x="3924300" y="1844675"/>
            <a:ext cx="4751388" cy="4248150"/>
          </a:xfrm>
          <a:prstGeom prst="wedgeRectCallout">
            <a:avLst>
              <a:gd name="adj1" fmla="val -67577"/>
              <a:gd name="adj2" fmla="val -3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600200" lvl="3" indent="-228600" algn="ctr">
              <a:defRPr/>
            </a:pPr>
            <a:r>
              <a:rPr lang="es-E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  <a:cs typeface="Arial" charset="0"/>
              </a:rPr>
              <a:t>29 años, conocimientos y competencias:</a:t>
            </a:r>
          </a:p>
          <a:p>
            <a:pPr marL="1143000" lvl="2" indent="-228600" algn="ctr">
              <a:defRPr/>
            </a:pPr>
            <a:endParaRPr lang="es-ES" sz="32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rbel" pitchFamily="34" charset="0"/>
              <a:cs typeface="Arial" charset="0"/>
            </a:endParaRPr>
          </a:p>
          <a:p>
            <a:pPr marL="1143000" lvl="2" indent="-228600" algn="ctr">
              <a:defRPr/>
            </a:pPr>
            <a:r>
              <a:rPr lang="es-E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  <a:cs typeface="Arial" charset="0"/>
              </a:rPr>
              <a:t>Programador java y php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89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Formación de un equipo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26627" name="Picture 4" descr="H:\fotos\mati_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700213"/>
            <a:ext cx="2657475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Llamada rectangular"/>
          <p:cNvSpPr/>
          <p:nvPr/>
        </p:nvSpPr>
        <p:spPr>
          <a:xfrm>
            <a:off x="3924300" y="1844675"/>
            <a:ext cx="4751388" cy="4248150"/>
          </a:xfrm>
          <a:prstGeom prst="wedgeRectCallout">
            <a:avLst>
              <a:gd name="adj1" fmla="val -67577"/>
              <a:gd name="adj2" fmla="val -3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2950" lvl="1" indent="-285750" algn="ctr">
              <a:defRPr/>
            </a:pPr>
            <a:r>
              <a:rPr lang="es-ES" sz="3000">
                <a:solidFill>
                  <a:schemeClr val="tx1"/>
                </a:solidFill>
                <a:latin typeface="Corbel" pitchFamily="34" charset="0"/>
                <a:cs typeface="Arial" charset="0"/>
              </a:rPr>
              <a:t>25 años conocimientos y competencias:</a:t>
            </a:r>
          </a:p>
          <a:p>
            <a:pPr marL="1143000" lvl="2" indent="-228600" algn="ctr">
              <a:defRPr/>
            </a:pPr>
            <a:r>
              <a:rPr lang="es-ES" sz="3000">
                <a:solidFill>
                  <a:schemeClr val="tx1"/>
                </a:solidFill>
                <a:latin typeface="Corbel" pitchFamily="34" charset="0"/>
                <a:cs typeface="Arial" charset="0"/>
              </a:rPr>
              <a:t>Análisis funcional,</a:t>
            </a:r>
          </a:p>
          <a:p>
            <a:pPr marL="1143000" lvl="2" indent="-228600" algn="ctr">
              <a:defRPr/>
            </a:pPr>
            <a:r>
              <a:rPr lang="es-ES" sz="3000">
                <a:solidFill>
                  <a:schemeClr val="tx1"/>
                </a:solidFill>
                <a:latin typeface="Corbel" pitchFamily="34" charset="0"/>
                <a:cs typeface="Arial" charset="0"/>
              </a:rPr>
              <a:t>UML,</a:t>
            </a:r>
          </a:p>
          <a:p>
            <a:pPr marL="1143000" lvl="2" indent="-228600" algn="ctr">
              <a:defRPr/>
            </a:pPr>
            <a:r>
              <a:rPr lang="es-ES" sz="3000">
                <a:solidFill>
                  <a:schemeClr val="tx1"/>
                </a:solidFill>
                <a:latin typeface="Corbel" pitchFamily="34" charset="0"/>
                <a:cs typeface="Arial" charset="0"/>
              </a:rPr>
              <a:t>Experiencia en testing, construcción de casos de uso, casos de prueba.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89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Formación de un equipo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27651" name="Picture 2" descr="H:\fotos\dav_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773238"/>
            <a:ext cx="265112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Llamada rectangular"/>
          <p:cNvSpPr/>
          <p:nvPr/>
        </p:nvSpPr>
        <p:spPr>
          <a:xfrm>
            <a:off x="3924300" y="1844675"/>
            <a:ext cx="4751388" cy="4248150"/>
          </a:xfrm>
          <a:prstGeom prst="wedgeRectCallout">
            <a:avLst>
              <a:gd name="adj1" fmla="val -67577"/>
              <a:gd name="adj2" fmla="val -3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2950" lvl="1" indent="-285750" algn="ctr">
              <a:defRPr/>
            </a:pPr>
            <a:r>
              <a:rPr lang="es-ES" sz="2800">
                <a:solidFill>
                  <a:schemeClr val="tx1"/>
                </a:solidFill>
                <a:latin typeface="Corbel" pitchFamily="34" charset="0"/>
                <a:cs typeface="Arial" charset="0"/>
              </a:rPr>
              <a:t>27 años, conocimientos y competencias:</a:t>
            </a:r>
          </a:p>
          <a:p>
            <a:pPr marL="1143000" lvl="2" indent="-228600" algn="ctr">
              <a:defRPr/>
            </a:pPr>
            <a:r>
              <a:rPr lang="es-ES" sz="2800">
                <a:solidFill>
                  <a:schemeClr val="tx1"/>
                </a:solidFill>
                <a:latin typeface="Corbel" pitchFamily="34" charset="0"/>
                <a:cs typeface="Arial" charset="0"/>
              </a:rPr>
              <a:t>Programador php,</a:t>
            </a:r>
          </a:p>
          <a:p>
            <a:pPr marL="1143000" lvl="2" indent="-228600" algn="ctr">
              <a:defRPr/>
            </a:pPr>
            <a:r>
              <a:rPr lang="es-ES" sz="2800">
                <a:solidFill>
                  <a:schemeClr val="tx1"/>
                </a:solidFill>
                <a:latin typeface="Corbel" pitchFamily="34" charset="0"/>
                <a:cs typeface="Arial" charset="0"/>
              </a:rPr>
              <a:t>Utilización de frameworks,</a:t>
            </a:r>
          </a:p>
          <a:p>
            <a:pPr marL="1143000" lvl="2" indent="-228600" algn="ctr">
              <a:defRPr/>
            </a:pPr>
            <a:r>
              <a:rPr lang="es-ES" sz="2800">
                <a:solidFill>
                  <a:schemeClr val="tx1"/>
                </a:solidFill>
                <a:latin typeface="Corbel" pitchFamily="34" charset="0"/>
                <a:cs typeface="Arial" charset="0"/>
              </a:rPr>
              <a:t>Conocimiento de programación orientada a objetos,</a:t>
            </a:r>
          </a:p>
          <a:p>
            <a:pPr marL="1143000" lvl="2" indent="-228600" algn="ctr">
              <a:defRPr/>
            </a:pPr>
            <a:r>
              <a:rPr lang="es-ES" sz="2800">
                <a:solidFill>
                  <a:schemeClr val="tx1"/>
                </a:solidFill>
                <a:latin typeface="Corbel" pitchFamily="34" charset="0"/>
                <a:cs typeface="Arial" charset="0"/>
              </a:rPr>
              <a:t>Conocimiento de Metodología Scrum,</a:t>
            </a:r>
          </a:p>
          <a:p>
            <a:pPr>
              <a:defRPr/>
            </a:pPr>
            <a:endParaRPr lang="es-AR" sz="2800">
              <a:solidFill>
                <a:srgbClr val="FFFFFF"/>
              </a:solidFill>
              <a:latin typeface="Corbel" pitchFamily="34" charset="0"/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89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Formación de un equipo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28675" name="Picture 3" descr="H:\fotos\kari_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773238"/>
            <a:ext cx="2665413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4 Llamada rectangular"/>
          <p:cNvSpPr>
            <a:spLocks noChangeArrowheads="1"/>
          </p:cNvSpPr>
          <p:nvPr/>
        </p:nvSpPr>
        <p:spPr bwMode="auto">
          <a:xfrm>
            <a:off x="3924300" y="1844675"/>
            <a:ext cx="4751388" cy="4248150"/>
          </a:xfrm>
          <a:prstGeom prst="wedgeRectCallout">
            <a:avLst>
              <a:gd name="adj1" fmla="val -71782"/>
              <a:gd name="adj2" fmla="val -35727"/>
            </a:avLst>
          </a:prstGeom>
          <a:solidFill>
            <a:schemeClr val="accent1"/>
          </a:solidFill>
          <a:ln w="55000" cmpd="thickThin" algn="ctr">
            <a:solidFill>
              <a:srgbClr val="A2A2A2"/>
            </a:solidFill>
            <a:miter lim="800000"/>
            <a:headEnd/>
            <a:tailEnd/>
          </a:ln>
        </p:spPr>
        <p:txBody>
          <a:bodyPr anchor="ctr"/>
          <a:lstStyle/>
          <a:p>
            <a:pPr marL="1143000" lvl="2" indent="-228600" algn="ctr"/>
            <a:r>
              <a:rPr lang="es-ES" sz="3000">
                <a:latin typeface="Corbel" pitchFamily="34" charset="0"/>
              </a:rPr>
              <a:t>Analista programadora en visual Basic, sql,</a:t>
            </a:r>
          </a:p>
          <a:p>
            <a:pPr marL="1143000" lvl="2" indent="-228600" algn="ctr"/>
            <a:r>
              <a:rPr lang="es-ES" sz="3000">
                <a:latin typeface="Corbel" pitchFamily="34" charset="0"/>
              </a:rPr>
              <a:t>Experiencia en especificación de requerimientos de software, </a:t>
            </a:r>
          </a:p>
          <a:p>
            <a:pPr marL="1143000" lvl="2" indent="-228600" algn="ctr"/>
            <a:r>
              <a:rPr lang="es-ES" sz="3000">
                <a:latin typeface="Corbel" pitchFamily="34" charset="0"/>
              </a:rPr>
              <a:t>gestión y documentación de proyectos, manuales de usuario</a:t>
            </a:r>
          </a:p>
          <a:p>
            <a:endParaRPr lang="es-AR" sz="3000">
              <a:solidFill>
                <a:srgbClr val="FFFFFF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3 CuadroTexto"/>
          <p:cNvSpPr txBox="1">
            <a:spLocks noChangeArrowheads="1"/>
          </p:cNvSpPr>
          <p:nvPr/>
        </p:nvSpPr>
        <p:spPr bwMode="auto">
          <a:xfrm>
            <a:off x="928688" y="1071563"/>
            <a:ext cx="3267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Asignación de Roles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b="13654"/>
          <a:stretch>
            <a:fillRect/>
          </a:stretch>
        </p:blipFill>
        <p:spPr bwMode="auto">
          <a:xfrm>
            <a:off x="827088" y="1989138"/>
            <a:ext cx="7604125" cy="2579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699" name="Picture 3" descr="G:\reserbar-logo-sfondo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3995738" y="56610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981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Conclusiones de la etapa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468313" y="1916113"/>
            <a:ext cx="8696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Estamos todos contentos con la idea elegida. ReserBar nos sigue motivando</a:t>
            </a:r>
          </a:p>
          <a:p>
            <a:r>
              <a:rPr lang="es-AR">
                <a:latin typeface="Lucida Sans Unicode" pitchFamily="34" charset="0"/>
              </a:rPr>
              <a:t>como proyecto</a:t>
            </a: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468313" y="2708275"/>
            <a:ext cx="7556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Igualdad de condiciones académicas de cada miembro del equipo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468313" y="3203575"/>
            <a:ext cx="8720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Desde la primer reunión que tuvimos, hasta hoy, pudimos respetar los roles</a:t>
            </a:r>
          </a:p>
          <a:p>
            <a:r>
              <a:rPr lang="es-AR">
                <a:latin typeface="Lucida Sans Unicode" pitchFamily="34" charset="0"/>
              </a:rPr>
              <a:t>que iba a ocupar cada miembro dentro del proyecto.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468313" y="4005263"/>
            <a:ext cx="8226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Incertidumbre por falta de conocimiento entre los miembros del equipo.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3 CuadroTexto"/>
          <p:cNvSpPr txBox="1">
            <a:spLocks noChangeArrowheads="1"/>
          </p:cNvSpPr>
          <p:nvPr/>
        </p:nvSpPr>
        <p:spPr bwMode="auto">
          <a:xfrm>
            <a:off x="2279650" y="2924175"/>
            <a:ext cx="4092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>
                <a:latin typeface="Bauhaus 93" pitchFamily="82" charset="0"/>
              </a:rPr>
              <a:t>Análisis y Diseño</a:t>
            </a:r>
            <a:endParaRPr lang="es-ES" sz="3600">
              <a:latin typeface="Corbel" pitchFamily="34" charset="0"/>
            </a:endParaRPr>
          </a:p>
        </p:txBody>
      </p:sp>
      <p:pic>
        <p:nvPicPr>
          <p:cNvPr id="31746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755900"/>
            <a:ext cx="165576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>
            <a:spLocks noChangeArrowheads="1"/>
          </p:cNvSpPr>
          <p:nvPr/>
        </p:nvSpPr>
        <p:spPr bwMode="auto">
          <a:xfrm>
            <a:off x="1068388" y="2071688"/>
            <a:ext cx="25812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s-ES_tradnl" sz="2100" b="1" u="sng">
                <a:latin typeface="Corbel" pitchFamily="34" charset="0"/>
              </a:rPr>
              <a:t> Programación</a:t>
            </a:r>
            <a:r>
              <a:rPr lang="es-ES_tradnl" sz="2100">
                <a:latin typeface="Corbel" pitchFamily="34" charset="0"/>
              </a:rPr>
              <a:t>: Java</a:t>
            </a:r>
          </a:p>
        </p:txBody>
      </p:sp>
      <p:sp>
        <p:nvSpPr>
          <p:cNvPr id="32770" name="3 CuadroTexto"/>
          <p:cNvSpPr txBox="1">
            <a:spLocks noChangeArrowheads="1"/>
          </p:cNvSpPr>
          <p:nvPr/>
        </p:nvSpPr>
        <p:spPr bwMode="auto">
          <a:xfrm>
            <a:off x="928688" y="1071563"/>
            <a:ext cx="2305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Herramientas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32771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66800" y="2230438"/>
            <a:ext cx="4572000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es-ES_tradnl" sz="2100">
              <a:latin typeface="Corbel" pitchFamily="34" charset="0"/>
            </a:endParaRPr>
          </a:p>
          <a:p>
            <a:pPr>
              <a:buFont typeface="Arial" charset="0"/>
              <a:buChar char="•"/>
            </a:pPr>
            <a:r>
              <a:rPr lang="es-ES_tradnl" sz="2100" b="1" u="sng">
                <a:latin typeface="Corbel" pitchFamily="34" charset="0"/>
              </a:rPr>
              <a:t> Base de Datos</a:t>
            </a:r>
            <a:r>
              <a:rPr lang="es-ES_tradnl" sz="2100">
                <a:latin typeface="Corbel" pitchFamily="34" charset="0"/>
              </a:rPr>
              <a:t>: MySQL</a:t>
            </a:r>
          </a:p>
          <a:p>
            <a:endParaRPr lang="es-ES_tradnl" sz="2100">
              <a:latin typeface="Corbel" pitchFamily="34" charset="0"/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1066800" y="3055938"/>
            <a:ext cx="7897813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s-ES_tradnl" sz="2100" b="1" u="sng">
                <a:latin typeface="Corbel" pitchFamily="34" charset="0"/>
              </a:rPr>
              <a:t>Gestión de Proyectos</a:t>
            </a:r>
            <a:r>
              <a:rPr lang="es-ES_tradnl" sz="2100" b="1">
                <a:latin typeface="Corbel" pitchFamily="34" charset="0"/>
              </a:rPr>
              <a:t>:</a:t>
            </a:r>
            <a:endParaRPr lang="es-ES_tradnl" sz="2100">
              <a:latin typeface="Corbel" pitchFamily="34" charset="0"/>
            </a:endParaRPr>
          </a:p>
          <a:p>
            <a:pPr lvl="1"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</a:t>
            </a:r>
            <a:r>
              <a:rPr lang="es-ES_tradnl" sz="2100" b="1">
                <a:latin typeface="Corbel" pitchFamily="34" charset="0"/>
              </a:rPr>
              <a:t>EA</a:t>
            </a:r>
            <a:r>
              <a:rPr lang="es-ES_tradnl" sz="2100">
                <a:latin typeface="Corbel" pitchFamily="34" charset="0"/>
              </a:rPr>
              <a:t>: Documentación Funcional</a:t>
            </a:r>
          </a:p>
          <a:p>
            <a:pPr lvl="1"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</a:t>
            </a:r>
            <a:r>
              <a:rPr lang="es-ES_tradnl" sz="2100" b="1">
                <a:latin typeface="Corbel" pitchFamily="34" charset="0"/>
              </a:rPr>
              <a:t>Ms Proyect</a:t>
            </a:r>
            <a:r>
              <a:rPr lang="es-ES_tradnl" sz="2100">
                <a:latin typeface="Corbel" pitchFamily="34" charset="0"/>
              </a:rPr>
              <a:t>: Para el cronograma</a:t>
            </a:r>
          </a:p>
          <a:p>
            <a:pPr lvl="1"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</a:t>
            </a:r>
            <a:r>
              <a:rPr lang="es-ES_tradnl" sz="2100" b="1">
                <a:latin typeface="Corbel" pitchFamily="34" charset="0"/>
              </a:rPr>
              <a:t>Pivotal</a:t>
            </a:r>
            <a:r>
              <a:rPr lang="es-ES_tradnl" sz="2100">
                <a:latin typeface="Corbel" pitchFamily="34" charset="0"/>
              </a:rPr>
              <a:t>: Herramienta para el </a:t>
            </a:r>
            <a:r>
              <a:rPr lang="es-AR" sz="2100">
                <a:latin typeface="Corbel" pitchFamily="34" charset="0"/>
              </a:rPr>
              <a:t>seguimiento y monitoreo del </a:t>
            </a:r>
            <a:br>
              <a:rPr lang="es-AR" sz="2100">
                <a:latin typeface="Corbel" pitchFamily="34" charset="0"/>
              </a:rPr>
            </a:br>
            <a:r>
              <a:rPr lang="es-AR" sz="2100">
                <a:latin typeface="Corbel" pitchFamily="34" charset="0"/>
              </a:rPr>
              <a:t>                    proyecto. Herramienta web, enfocada a scrum</a:t>
            </a:r>
            <a:endParaRPr lang="es-ES_tradnl" sz="2100">
              <a:latin typeface="Corbel" pitchFamily="34" charset="0"/>
            </a:endParaRPr>
          </a:p>
          <a:p>
            <a:pPr lvl="1"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</a:t>
            </a:r>
            <a:r>
              <a:rPr lang="es-ES_tradnl" sz="2100" b="1">
                <a:latin typeface="Corbel" pitchFamily="34" charset="0"/>
              </a:rPr>
              <a:t>Google Docs</a:t>
            </a:r>
            <a:r>
              <a:rPr lang="es-ES_tradnl" sz="2100">
                <a:latin typeface="Corbel" pitchFamily="34" charset="0"/>
              </a:rPr>
              <a:t>: Documentación de Test</a:t>
            </a:r>
          </a:p>
          <a:p>
            <a:pPr lvl="1"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</a:t>
            </a:r>
            <a:r>
              <a:rPr lang="es-ES_tradnl" sz="2100" b="1">
                <a:latin typeface="Corbel" pitchFamily="34" charset="0"/>
              </a:rPr>
              <a:t>Google Code</a:t>
            </a:r>
            <a:r>
              <a:rPr lang="es-ES_tradnl" sz="2100">
                <a:latin typeface="Corbel" pitchFamily="34" charset="0"/>
              </a:rPr>
              <a:t>: Repositorio SVN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3 CuadroTexto"/>
          <p:cNvSpPr txBox="1">
            <a:spLocks noChangeArrowheads="1"/>
          </p:cNvSpPr>
          <p:nvPr/>
        </p:nvSpPr>
        <p:spPr bwMode="auto">
          <a:xfrm>
            <a:off x="928688" y="1071563"/>
            <a:ext cx="2312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Metodologías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33794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66800" y="2259013"/>
            <a:ext cx="652938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100" b="1">
                <a:latin typeface="Corbel" pitchFamily="34" charset="0"/>
              </a:rPr>
              <a:t>Para el Análisis y el Diseño</a:t>
            </a:r>
            <a:r>
              <a:rPr lang="es-ES_tradnl" sz="2100">
                <a:latin typeface="Corbel" pitchFamily="34" charset="0"/>
              </a:rPr>
              <a:t>:  Cascada tradicional</a:t>
            </a:r>
          </a:p>
          <a:p>
            <a:endParaRPr lang="es-ES_tradnl" sz="2100">
              <a:latin typeface="Corbel" pitchFamily="34" charset="0"/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1066800" y="3055938"/>
            <a:ext cx="7897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100" b="1">
                <a:latin typeface="Corbel" pitchFamily="34" charset="0"/>
              </a:rPr>
              <a:t>Para el Desarrollo:</a:t>
            </a:r>
            <a:r>
              <a:rPr lang="es-ES_tradnl" sz="2100">
                <a:latin typeface="Corbel" pitchFamily="34" charset="0"/>
              </a:rPr>
              <a:t> Scrum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3 CuadroTexto"/>
          <p:cNvSpPr txBox="1">
            <a:spLocks noChangeArrowheads="1"/>
          </p:cNvSpPr>
          <p:nvPr/>
        </p:nvSpPr>
        <p:spPr bwMode="auto">
          <a:xfrm>
            <a:off x="928688" y="1052513"/>
            <a:ext cx="3071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Fases del Proyecto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34818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971550" y="1773238"/>
            <a:ext cx="78978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400" b="1">
                <a:latin typeface="Corbel" pitchFamily="34" charset="0"/>
              </a:rPr>
              <a:t>Elaboración</a:t>
            </a:r>
            <a:r>
              <a:rPr lang="es-ES_tradnl" sz="2100" b="1">
                <a:latin typeface="Corbel" pitchFamily="34" charset="0"/>
              </a:rPr>
              <a:t>:</a:t>
            </a:r>
            <a:r>
              <a:rPr lang="es-ES_tradnl" sz="2100">
                <a:latin typeface="Corbel" pitchFamily="34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Especificación de requerimientos funcionales, Diagrama de secuencias, Casos de uso, Casos de prueba.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922338" y="2924175"/>
            <a:ext cx="789781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400" b="1">
                <a:latin typeface="Corbel" pitchFamily="34" charset="0"/>
              </a:rPr>
              <a:t>Construcción</a:t>
            </a:r>
            <a:r>
              <a:rPr lang="es-ES_tradnl" sz="2100" b="1">
                <a:latin typeface="Corbel" pitchFamily="34" charset="0"/>
              </a:rPr>
              <a:t>:</a:t>
            </a:r>
            <a:r>
              <a:rPr lang="es-ES_tradnl" sz="2100">
                <a:latin typeface="Corbel" pitchFamily="34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Aprobación de versión del aplicativo estable según criterios de aceptación de testing.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900113" y="4016375"/>
            <a:ext cx="78978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400" b="1">
                <a:latin typeface="Corbel" pitchFamily="34" charset="0"/>
              </a:rPr>
              <a:t>Transición</a:t>
            </a:r>
            <a:r>
              <a:rPr lang="es-ES_tradnl" sz="2100" b="1">
                <a:latin typeface="Corbel" pitchFamily="34" charset="0"/>
              </a:rPr>
              <a:t>:</a:t>
            </a:r>
            <a:r>
              <a:rPr lang="es-ES_tradnl" sz="2100">
                <a:latin typeface="Corbel" pitchFamily="34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Gestión de cambios</a:t>
            </a:r>
          </a:p>
          <a:p>
            <a:pPr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Análisis de impacto de cambios aceptados</a:t>
            </a:r>
          </a:p>
          <a:p>
            <a:pPr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Actualización de documentación</a:t>
            </a:r>
          </a:p>
          <a:p>
            <a:pPr>
              <a:buFont typeface="Arial" charset="0"/>
              <a:buChar char="•"/>
            </a:pPr>
            <a:r>
              <a:rPr lang="es-ES_tradnl" sz="2100">
                <a:latin typeface="Corbel" pitchFamily="34" charset="0"/>
              </a:rPr>
              <a:t> Manuales de usuario comensal, administrador, backend y configuración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3 CuadroTexto"/>
          <p:cNvSpPr txBox="1">
            <a:spLocks noChangeArrowheads="1"/>
          </p:cNvSpPr>
          <p:nvPr/>
        </p:nvSpPr>
        <p:spPr bwMode="auto">
          <a:xfrm>
            <a:off x="2279650" y="2924175"/>
            <a:ext cx="4092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>
                <a:latin typeface="Bauhaus 93" pitchFamily="82" charset="0"/>
              </a:rPr>
              <a:t>El Producto</a:t>
            </a:r>
          </a:p>
        </p:txBody>
      </p:sp>
      <p:pic>
        <p:nvPicPr>
          <p:cNvPr id="16386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755900"/>
            <a:ext cx="165576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3 CuadroTexto"/>
          <p:cNvSpPr txBox="1">
            <a:spLocks noChangeArrowheads="1"/>
          </p:cNvSpPr>
          <p:nvPr/>
        </p:nvSpPr>
        <p:spPr bwMode="auto">
          <a:xfrm>
            <a:off x="2279650" y="2924175"/>
            <a:ext cx="4308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>
                <a:latin typeface="Bauhaus 93" pitchFamily="82" charset="0"/>
              </a:rPr>
              <a:t>Desarrollo y Testing</a:t>
            </a:r>
            <a:endParaRPr lang="es-ES" sz="3600">
              <a:latin typeface="Corbel" pitchFamily="34" charset="0"/>
            </a:endParaRPr>
          </a:p>
        </p:txBody>
      </p:sp>
      <p:pic>
        <p:nvPicPr>
          <p:cNvPr id="35842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755900"/>
            <a:ext cx="165576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4 CuadroTexto"/>
          <p:cNvSpPr txBox="1">
            <a:spLocks noChangeArrowheads="1"/>
          </p:cNvSpPr>
          <p:nvPr/>
        </p:nvSpPr>
        <p:spPr bwMode="auto">
          <a:xfrm>
            <a:off x="928688" y="1071563"/>
            <a:ext cx="2147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Arquitectura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36867" name="Picture 2" descr="H:\arquitectura\network_servers_24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3500438"/>
            <a:ext cx="1827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3" descr="H:\arquitectura\spri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5157788"/>
            <a:ext cx="773112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4" descr="H:\arquitectura\stru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5463" y="5876925"/>
            <a:ext cx="10112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5" descr="H:\arquitectura\sv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7338" y="5300663"/>
            <a:ext cx="12049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6" descr="H:\arquitectura\tomcat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43213" y="5300663"/>
            <a:ext cx="7810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10" descr="H:\arquitectura\desarrollo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59225" y="1484313"/>
            <a:ext cx="13335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3" name="Picture 11" descr="H:\arquitectura\googlecod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75463" y="5013325"/>
            <a:ext cx="11604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4" name="Picture 12" descr="H:\arquitectura\hibernate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40200" y="5300663"/>
            <a:ext cx="16827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Picture 13" descr="H:\arquitectura\java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63713" y="5013325"/>
            <a:ext cx="69215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6" name="Picture 14" descr="H:\arquitectura\jquery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27088" y="530066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7" name="Picture 15" descr="H:\arquitectura\mysql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4663" y="5589588"/>
            <a:ext cx="10223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8" name="Picture 10" descr="H:\arquitectura\desarrollo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27763" y="1916113"/>
            <a:ext cx="1335087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9" name="Picture 10" descr="H:\arquitectura\desarrollo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19250" y="2781300"/>
            <a:ext cx="14351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22 Conector recto de flecha"/>
          <p:cNvCxnSpPr>
            <a:stCxn id="5130" idx="2"/>
            <a:endCxn id="5122" idx="0"/>
          </p:cNvCxnSpPr>
          <p:nvPr/>
        </p:nvCxnSpPr>
        <p:spPr>
          <a:xfrm rot="16200000" flipH="1">
            <a:off x="4322763" y="3130550"/>
            <a:ext cx="673100" cy="666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" idx="2"/>
            <a:endCxn id="5122" idx="3"/>
          </p:cNvCxnSpPr>
          <p:nvPr/>
        </p:nvCxnSpPr>
        <p:spPr>
          <a:xfrm rot="5400000">
            <a:off x="5825331" y="3042444"/>
            <a:ext cx="852488" cy="12890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21" idx="3"/>
            <a:endCxn id="5122" idx="1"/>
          </p:cNvCxnSpPr>
          <p:nvPr/>
        </p:nvCxnSpPr>
        <p:spPr>
          <a:xfrm>
            <a:off x="3054350" y="3503613"/>
            <a:ext cx="725488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2 CuadroTexto"/>
          <p:cNvSpPr txBox="1">
            <a:spLocks noChangeArrowheads="1"/>
          </p:cNvSpPr>
          <p:nvPr/>
        </p:nvSpPr>
        <p:spPr bwMode="auto">
          <a:xfrm>
            <a:off x="928688" y="1071563"/>
            <a:ext cx="3519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Métricas del proyecto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37894" name="3 CuadroTexto"/>
          <p:cNvSpPr txBox="1">
            <a:spLocks noChangeArrowheads="1"/>
          </p:cNvSpPr>
          <p:nvPr/>
        </p:nvSpPr>
        <p:spPr bwMode="auto">
          <a:xfrm>
            <a:off x="1014413" y="1700213"/>
            <a:ext cx="7950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u="sng">
                <a:latin typeface="Corbel" pitchFamily="34" charset="0"/>
              </a:rPr>
              <a:t>Comparación de Evolución del proyecto</a:t>
            </a:r>
          </a:p>
        </p:txBody>
      </p:sp>
      <p:pic>
        <p:nvPicPr>
          <p:cNvPr id="37895" name="Picture 3" descr="G:\reserbar-logo-sfondo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892" name="6 Gráfico"/>
          <p:cNvGraphicFramePr>
            <a:graphicFrameLocks/>
          </p:cNvGraphicFramePr>
          <p:nvPr/>
        </p:nvGraphicFramePr>
        <p:xfrm>
          <a:off x="1784350" y="2082800"/>
          <a:ext cx="6989763" cy="4597400"/>
        </p:xfrm>
        <a:graphic>
          <a:graphicData uri="http://schemas.openxmlformats.org/presentationml/2006/ole">
            <p:oleObj spid="_x0000_s37892" r:id="rId4" imgW="6986622" imgH="4596782" progId="Excel.Chart.8">
              <p:embed/>
            </p:oleObj>
          </a:graphicData>
        </a:graphic>
      </p:graphicFrame>
      <p:sp>
        <p:nvSpPr>
          <p:cNvPr id="37896" name="5 CuadroTexto"/>
          <p:cNvSpPr txBox="1">
            <a:spLocks noChangeArrowheads="1"/>
          </p:cNvSpPr>
          <p:nvPr/>
        </p:nvSpPr>
        <p:spPr bwMode="auto">
          <a:xfrm>
            <a:off x="1042988" y="1989138"/>
            <a:ext cx="808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400">
                <a:latin typeface="Lucida Sans Unicode" pitchFamily="34" charset="0"/>
              </a:rPr>
              <a:t>(Horas)</a:t>
            </a:r>
            <a:endParaRPr lang="es-AR">
              <a:latin typeface="Lucida Sans Unicode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CuadroTexto"/>
          <p:cNvSpPr txBox="1">
            <a:spLocks noChangeArrowheads="1"/>
          </p:cNvSpPr>
          <p:nvPr/>
        </p:nvSpPr>
        <p:spPr bwMode="auto">
          <a:xfrm>
            <a:off x="928688" y="1071563"/>
            <a:ext cx="3219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Métricas por Etapas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38914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Gráfico"/>
          <p:cNvGraphicFramePr>
            <a:graphicFrameLocks/>
          </p:cNvGraphicFramePr>
          <p:nvPr/>
        </p:nvGraphicFramePr>
        <p:xfrm>
          <a:off x="-6402388" y="1671638"/>
          <a:ext cx="6299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/>
        </p:nvGraphicFramePr>
        <p:xfrm>
          <a:off x="9294813" y="1527175"/>
          <a:ext cx="6299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2337 L 0.72448 -0.02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13 4.13833E-6 L -0.79792 4.13833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2 CuadroTexto"/>
          <p:cNvSpPr txBox="1">
            <a:spLocks noChangeArrowheads="1"/>
          </p:cNvSpPr>
          <p:nvPr/>
        </p:nvSpPr>
        <p:spPr bwMode="auto">
          <a:xfrm>
            <a:off x="928688" y="1071563"/>
            <a:ext cx="3219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Métricas por Etapas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39942" name="Picture 3" descr="G:\reserbar-logo-sfondo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939" name="5 Gráfico"/>
          <p:cNvGraphicFramePr>
            <a:graphicFrameLocks/>
          </p:cNvGraphicFramePr>
          <p:nvPr/>
        </p:nvGraphicFramePr>
        <p:xfrm>
          <a:off x="-50800" y="1865313"/>
          <a:ext cx="4745038" cy="3198812"/>
        </p:xfrm>
        <a:graphic>
          <a:graphicData uri="http://schemas.openxmlformats.org/presentationml/2006/ole">
            <p:oleObj spid="_x0000_s39939" r:id="rId4" imgW="4743099" imgH="3200677" progId="Excel.Chart.8">
              <p:embed/>
            </p:oleObj>
          </a:graphicData>
        </a:graphic>
      </p:graphicFrame>
      <p:graphicFrame>
        <p:nvGraphicFramePr>
          <p:cNvPr id="39940" name="7 Gráfico"/>
          <p:cNvGraphicFramePr>
            <a:graphicFrameLocks/>
          </p:cNvGraphicFramePr>
          <p:nvPr/>
        </p:nvGraphicFramePr>
        <p:xfrm>
          <a:off x="4376738" y="1793875"/>
          <a:ext cx="4638675" cy="3270250"/>
        </p:xfrm>
        <a:graphic>
          <a:graphicData uri="http://schemas.openxmlformats.org/presentationml/2006/ole">
            <p:oleObj spid="_x0000_s39940" r:id="rId5" imgW="4639458" imgH="3273836" progId="Excel.Chart.8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2 CuadroTexto"/>
          <p:cNvSpPr txBox="1">
            <a:spLocks noChangeArrowheads="1"/>
          </p:cNvSpPr>
          <p:nvPr/>
        </p:nvSpPr>
        <p:spPr bwMode="auto">
          <a:xfrm>
            <a:off x="928688" y="1071563"/>
            <a:ext cx="3219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Métricas por Etapas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40962" name="Picture 3" descr="G:\reserbar-logo-sfondo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7 Gráfico"/>
          <p:cNvGraphicFramePr>
            <a:graphicFrameLocks/>
          </p:cNvGraphicFramePr>
          <p:nvPr/>
        </p:nvGraphicFramePr>
        <p:xfrm>
          <a:off x="612775" y="1755775"/>
          <a:ext cx="7427913" cy="500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5 Gráfico"/>
          <p:cNvGraphicFramePr>
            <a:graphicFrameLocks/>
          </p:cNvGraphicFramePr>
          <p:nvPr/>
        </p:nvGraphicFramePr>
        <p:xfrm>
          <a:off x="969963" y="1755775"/>
          <a:ext cx="7735887" cy="502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8" grpId="1">
        <p:bldAsOne/>
      </p:bldGraphic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2 CuadroTexto"/>
          <p:cNvSpPr txBox="1">
            <a:spLocks noChangeArrowheads="1"/>
          </p:cNvSpPr>
          <p:nvPr/>
        </p:nvSpPr>
        <p:spPr bwMode="auto">
          <a:xfrm>
            <a:off x="928688" y="1071563"/>
            <a:ext cx="3219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Métricas por Etapas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43014" name="Picture 3" descr="G:\reserbar-logo-sfondo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011" name="7 Gráfico"/>
          <p:cNvGraphicFramePr>
            <a:graphicFrameLocks/>
          </p:cNvGraphicFramePr>
          <p:nvPr/>
        </p:nvGraphicFramePr>
        <p:xfrm>
          <a:off x="-550863" y="1806575"/>
          <a:ext cx="5530851" cy="4316413"/>
        </p:xfrm>
        <a:graphic>
          <a:graphicData uri="http://schemas.openxmlformats.org/presentationml/2006/ole">
            <p:oleObj spid="_x0000_s43011" r:id="rId4" imgW="5529551" imgH="4316342" progId="Excel.Chart.8">
              <p:embed/>
            </p:oleObj>
          </a:graphicData>
        </a:graphic>
      </p:graphicFrame>
      <p:graphicFrame>
        <p:nvGraphicFramePr>
          <p:cNvPr id="43012" name="5 Gráfico"/>
          <p:cNvGraphicFramePr>
            <a:graphicFrameLocks/>
          </p:cNvGraphicFramePr>
          <p:nvPr/>
        </p:nvGraphicFramePr>
        <p:xfrm>
          <a:off x="4235450" y="1949450"/>
          <a:ext cx="4959350" cy="4244975"/>
        </p:xfrm>
        <a:graphic>
          <a:graphicData uri="http://schemas.openxmlformats.org/presentationml/2006/ole">
            <p:oleObj spid="_x0000_s43012" r:id="rId5" imgW="4956478" imgH="4243184" progId="Excel.Chart.8">
              <p:embed/>
            </p:oleObj>
          </a:graphicData>
        </a:graphic>
      </p:graphicFrame>
      <p:sp>
        <p:nvSpPr>
          <p:cNvPr id="43015" name="6 CuadroTexto"/>
          <p:cNvSpPr txBox="1">
            <a:spLocks noChangeArrowheads="1"/>
          </p:cNvSpPr>
          <p:nvPr/>
        </p:nvSpPr>
        <p:spPr bwMode="auto">
          <a:xfrm>
            <a:off x="3549650" y="2328863"/>
            <a:ext cx="806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400">
                <a:latin typeface="Lucida Sans Unicode" pitchFamily="34" charset="0"/>
              </a:rPr>
              <a:t>(Horas)</a:t>
            </a:r>
          </a:p>
        </p:txBody>
      </p:sp>
      <p:sp>
        <p:nvSpPr>
          <p:cNvPr id="43016" name="8 CuadroTexto"/>
          <p:cNvSpPr txBox="1">
            <a:spLocks noChangeArrowheads="1"/>
          </p:cNvSpPr>
          <p:nvPr/>
        </p:nvSpPr>
        <p:spPr bwMode="auto">
          <a:xfrm>
            <a:off x="7596188" y="2420938"/>
            <a:ext cx="835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400">
                <a:latin typeface="Lucida Sans Unicode" pitchFamily="34" charset="0"/>
              </a:rPr>
              <a:t>(Meses)</a:t>
            </a:r>
            <a:endParaRPr lang="es-AR">
              <a:latin typeface="Lucida Sans Unicode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4 CuadroTexto"/>
          <p:cNvSpPr txBox="1">
            <a:spLocks noChangeArrowheads="1"/>
          </p:cNvSpPr>
          <p:nvPr/>
        </p:nvSpPr>
        <p:spPr bwMode="auto">
          <a:xfrm>
            <a:off x="928688" y="1071563"/>
            <a:ext cx="3230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Métricas del Testing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9324975" y="1857375"/>
            <a:ext cx="27940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700">
                <a:latin typeface="Corbel" pitchFamily="34" charset="0"/>
              </a:rPr>
              <a:t>Cantidad de Casos de Prueba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2330113" y="1857375"/>
            <a:ext cx="574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>
                <a:latin typeface="Lucida Sans Unicode" pitchFamily="34" charset="0"/>
              </a:rPr>
              <a:t>383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9267825" y="2571750"/>
            <a:ext cx="18145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700">
                <a:latin typeface="Corbel" pitchFamily="34" charset="0"/>
              </a:rPr>
              <a:t>Criterio de Parada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9274175" y="3789363"/>
            <a:ext cx="218916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700">
                <a:latin typeface="Corbel" pitchFamily="34" charset="0"/>
              </a:rPr>
              <a:t>Criterio de Aceptación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9251950" y="5218113"/>
            <a:ext cx="22828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700">
                <a:latin typeface="Corbel" pitchFamily="34" charset="0"/>
              </a:rPr>
              <a:t>Resultado de cada ciclo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2218988" y="4714875"/>
          <a:ext cx="3171825" cy="1462088"/>
        </p:xfrm>
        <a:graphic>
          <a:graphicData uri="http://schemas.openxmlformats.org/drawingml/2006/table">
            <a:tbl>
              <a:tblPr/>
              <a:tblGrid>
                <a:gridCol w="747619"/>
                <a:gridCol w="1179630"/>
                <a:gridCol w="1245165"/>
              </a:tblGrid>
              <a:tr h="41833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Ciclo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Fecha de</a:t>
                      </a:r>
                      <a:b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Prueba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Resultado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16/11/2010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21/01/2011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2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12/03/2011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1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08/04/2011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A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Aceptada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2463463" y="2357438"/>
          <a:ext cx="2643187" cy="8572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85752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2%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8</a:t>
                      </a:r>
                      <a:endParaRPr lang="es-AR" sz="1200" b="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7%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27</a:t>
                      </a:r>
                      <a:endParaRPr lang="es-AR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25%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96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12320588" y="3535363"/>
          <a:ext cx="2643187" cy="8223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4536"/>
                <a:gridCol w="667195"/>
                <a:gridCol w="591475"/>
              </a:tblGrid>
              <a:tr h="261939"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Incidentes</a:t>
                      </a:r>
                      <a:r>
                        <a:rPr lang="es-AR" sz="1200" b="0" baseline="0" dirty="0" smtClean="0"/>
                        <a:t> A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0%</a:t>
                      </a:r>
                      <a:endParaRPr lang="es-A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0" dirty="0" smtClean="0"/>
                        <a:t>0</a:t>
                      </a:r>
                      <a:endParaRPr lang="es-AR" sz="1200" b="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B</a:t>
                      </a:r>
                      <a:endParaRPr lang="es-A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2%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8</a:t>
                      </a:r>
                      <a:endParaRPr lang="es-AR" sz="1200" dirty="0"/>
                    </a:p>
                  </a:txBody>
                  <a:tcPr/>
                </a:tc>
              </a:tr>
              <a:tr h="261939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Incidentes C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10%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38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4101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92448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80104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8961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9208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90954 -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92101 -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92014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9309 -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4 CuadroTexto"/>
          <p:cNvSpPr txBox="1">
            <a:spLocks noChangeArrowheads="1"/>
          </p:cNvSpPr>
          <p:nvPr/>
        </p:nvSpPr>
        <p:spPr bwMode="auto">
          <a:xfrm>
            <a:off x="928688" y="1071563"/>
            <a:ext cx="3230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Métricas del Testing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214563"/>
            <a:ext cx="8510588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Llamada rectangular redondeada"/>
          <p:cNvSpPr/>
          <p:nvPr/>
        </p:nvSpPr>
        <p:spPr>
          <a:xfrm>
            <a:off x="9396413" y="5229225"/>
            <a:ext cx="2000250" cy="1143000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dirty="0">
                <a:solidFill>
                  <a:schemeClr val="tx1"/>
                </a:solidFill>
              </a:rPr>
              <a:t>Se discontinuó por cumplirse el Criterio de Parada 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9417050" y="3933825"/>
            <a:ext cx="2643188" cy="1071563"/>
          </a:xfrm>
          <a:prstGeom prst="wedgeRoundRectCallout">
            <a:avLst>
              <a:gd name="adj1" fmla="val -1413"/>
              <a:gd name="adj2" fmla="val -83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dirty="0">
                <a:solidFill>
                  <a:schemeClr val="tx1"/>
                </a:solidFill>
              </a:rPr>
              <a:t>Se ejecutaron todos los Casos de Prueba. No cumplió el Criterio de Aceptación</a:t>
            </a:r>
          </a:p>
        </p:txBody>
      </p:sp>
      <p:sp>
        <p:nvSpPr>
          <p:cNvPr id="8" name="7 Llamada rectangular redondeada"/>
          <p:cNvSpPr/>
          <p:nvPr/>
        </p:nvSpPr>
        <p:spPr>
          <a:xfrm>
            <a:off x="9267825" y="2646363"/>
            <a:ext cx="2000250" cy="1143000"/>
          </a:xfrm>
          <a:prstGeom prst="wedgeRoundRectCallout">
            <a:avLst>
              <a:gd name="adj1" fmla="val 41213"/>
              <a:gd name="adj2" fmla="val -77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dirty="0">
                <a:solidFill>
                  <a:schemeClr val="tx1"/>
                </a:solidFill>
              </a:rPr>
              <a:t>Se discontinuó por cumplirse el Criterio de Parada </a:t>
            </a:r>
          </a:p>
        </p:txBody>
      </p:sp>
      <p:sp>
        <p:nvSpPr>
          <p:cNvPr id="9" name="8 Llamada rectangular redondeada"/>
          <p:cNvSpPr/>
          <p:nvPr/>
        </p:nvSpPr>
        <p:spPr>
          <a:xfrm>
            <a:off x="9274175" y="1493838"/>
            <a:ext cx="3219450" cy="1071562"/>
          </a:xfrm>
          <a:prstGeom prst="wedgeRoundRectCallout">
            <a:avLst>
              <a:gd name="adj1" fmla="val 38181"/>
              <a:gd name="adj2" fmla="val -84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dirty="0">
                <a:solidFill>
                  <a:schemeClr val="tx1"/>
                </a:solidFill>
              </a:rPr>
              <a:t>Se ejecutaron todos los Casos de Prueba. Se cumplió el Criterio de Aceptación. Test completado</a:t>
            </a:r>
          </a:p>
        </p:txBody>
      </p:sp>
      <p:pic>
        <p:nvPicPr>
          <p:cNvPr id="45063" name="Picture 3" descr="G:\reserbar-logo-sfondo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9 -0.64583 C -0.22153 -0.59074 -0.83472 -0.42106 -0.94757 -0.31458 C -1.06042 -0.2081 -0.7941 -0.07129 -0.75365 -0.007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76 -0.4456 C -0.23455 -0.3831 -0.74896 -0.17569 -0.83334 -0.06991 C -0.91771 0.03588 -0.66546 0.13495 -0.62136 0.1888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" y="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1 -0.25902 C -0.30261 -0.11435 -0.53976 0.02755 -0.60018 0.13287 C -0.66059 0.2382 -0.46598 0.32292 -0.43056 0.37292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" y="3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2 -0.08171 C -0.2125 -0.01227 -0.55452 0.2301 -0.604 0.33449 C -0.65347 0.43889 -0.46719 0.50093 -0.43125 0.5446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4 CuadroTexto"/>
          <p:cNvSpPr txBox="1">
            <a:spLocks noChangeArrowheads="1"/>
          </p:cNvSpPr>
          <p:nvPr/>
        </p:nvSpPr>
        <p:spPr bwMode="auto">
          <a:xfrm>
            <a:off x="928688" y="1071563"/>
            <a:ext cx="3230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Métricas del Testing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47109" name="Picture 3" descr="G:\reserbar-logo-sfondo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7107" name="10 Gráfico"/>
          <p:cNvGraphicFramePr>
            <a:graphicFrameLocks/>
          </p:cNvGraphicFramePr>
          <p:nvPr/>
        </p:nvGraphicFramePr>
        <p:xfrm>
          <a:off x="1065213" y="1722438"/>
          <a:ext cx="7805737" cy="4710112"/>
        </p:xfrm>
        <a:graphic>
          <a:graphicData uri="http://schemas.openxmlformats.org/presentationml/2006/ole">
            <p:oleObj spid="_x0000_s47107" r:id="rId5" imgW="7803556" imgH="4712616" progId="Excel.Char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3 CuadroTexto"/>
          <p:cNvSpPr txBox="1">
            <a:spLocks noChangeArrowheads="1"/>
          </p:cNvSpPr>
          <p:nvPr/>
        </p:nvSpPr>
        <p:spPr bwMode="auto">
          <a:xfrm>
            <a:off x="928688" y="1071563"/>
            <a:ext cx="153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Mercado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43063" y="2000250"/>
            <a:ext cx="4357687" cy="4278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- Elegir el restaurante deseado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 Pedir mesa para x personas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 Esperar que le asignen una mesa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 Sentarse y esperar que les traigan la carta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 Elegir cada uno su menú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 Llamar al mozo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 Esperar que el mozo anote su pedido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 Esperar que se cocine la comida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 Esperar que el mozo traiga la comida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</a:rPr>
              <a:t> Comer</a:t>
            </a:r>
            <a:endParaRPr lang="es-AR" sz="1650" dirty="0">
              <a:latin typeface="Corbel" pitchFamily="34" charset="0"/>
              <a:cs typeface="+mn-cs"/>
              <a:sym typeface="Wingdings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  <a:sym typeface="Wingdings" pitchFamily="2" charset="2"/>
              </a:rPr>
              <a:t> Llamar al mozo para pedir la cuenta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  <a:sym typeface="Wingdings" pitchFamily="2" charset="2"/>
              </a:rPr>
              <a:t> Pedir la cuenta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  <a:sym typeface="Wingdings" pitchFamily="2" charset="2"/>
              </a:rPr>
              <a:t> Esperar que traigan la cuenta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  <a:sym typeface="Wingdings" pitchFamily="2" charset="2"/>
              </a:rPr>
              <a:t> Llamar al mozo para pagar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  <a:sym typeface="Wingdings" pitchFamily="2" charset="2"/>
              </a:rPr>
              <a:t> Pagar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AR" sz="1650" dirty="0">
                <a:latin typeface="Corbel" pitchFamily="34" charset="0"/>
                <a:cs typeface="+mn-cs"/>
                <a:sym typeface="Wingdings" pitchFamily="2" charset="2"/>
              </a:rPr>
              <a:t> Dejar propina y retirarse</a:t>
            </a:r>
            <a:endParaRPr lang="es-AR" sz="1650" dirty="0">
              <a:latin typeface="Corbel" pitchFamily="34" charset="0"/>
              <a:cs typeface="+mn-cs"/>
            </a:endParaRPr>
          </a:p>
        </p:txBody>
      </p:sp>
      <p:sp>
        <p:nvSpPr>
          <p:cNvPr id="17411" name="7 CuadroTexto"/>
          <p:cNvSpPr txBox="1">
            <a:spLocks noChangeArrowheads="1"/>
          </p:cNvSpPr>
          <p:nvPr/>
        </p:nvSpPr>
        <p:spPr bwMode="auto">
          <a:xfrm>
            <a:off x="1285875" y="1428750"/>
            <a:ext cx="79295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AR" sz="1700">
              <a:latin typeface="Corbel" pitchFamily="34" charset="0"/>
            </a:endParaRPr>
          </a:p>
          <a:p>
            <a:r>
              <a:rPr lang="es-AR" sz="1700" b="1">
                <a:latin typeface="Corbel" pitchFamily="34" charset="0"/>
              </a:rPr>
              <a:t>Flujo Actual para realizar una reserva en un restaurante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5781675" y="6286500"/>
            <a:ext cx="33623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700">
                <a:latin typeface="Corbel" pitchFamily="34" charset="0"/>
              </a:rPr>
              <a:t>Tiempo total Estimado: 90 minutos</a:t>
            </a:r>
          </a:p>
        </p:txBody>
      </p:sp>
      <p:sp>
        <p:nvSpPr>
          <p:cNvPr id="11" name="10 Flecha abajo"/>
          <p:cNvSpPr/>
          <p:nvPr/>
        </p:nvSpPr>
        <p:spPr>
          <a:xfrm>
            <a:off x="9358313" y="1928813"/>
            <a:ext cx="357187" cy="4143375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7414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13 -0.91188 L -0.14913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981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Conclusiones de la etapa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39750" y="1773238"/>
            <a:ext cx="6873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Hubo un período de inactividad entre el fin del análisis y el</a:t>
            </a:r>
          </a:p>
          <a:p>
            <a:r>
              <a:rPr lang="es-AR">
                <a:latin typeface="Lucida Sans Unicode" pitchFamily="34" charset="0"/>
              </a:rPr>
              <a:t>comienzo del desarrollo fluido.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539750" y="2565400"/>
            <a:ext cx="7569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Faltó capacitación en algunos recursos al comienzo del desarrollo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3 CuadroTexto"/>
          <p:cNvSpPr txBox="1">
            <a:spLocks noChangeArrowheads="1"/>
          </p:cNvSpPr>
          <p:nvPr/>
        </p:nvSpPr>
        <p:spPr bwMode="auto">
          <a:xfrm>
            <a:off x="2279650" y="2924175"/>
            <a:ext cx="4092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>
                <a:latin typeface="Bauhaus 93" pitchFamily="82" charset="0"/>
              </a:rPr>
              <a:t>Transición</a:t>
            </a:r>
            <a:endParaRPr lang="es-ES" sz="3600">
              <a:latin typeface="Corbel" pitchFamily="34" charset="0"/>
            </a:endParaRPr>
          </a:p>
        </p:txBody>
      </p:sp>
      <p:pic>
        <p:nvPicPr>
          <p:cNvPr id="50178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755900"/>
            <a:ext cx="165576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357313" y="2409825"/>
            <a:ext cx="77152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5125"/>
            <a:r>
              <a:rPr lang="es-ES" sz="1500" b="1">
                <a:latin typeface="Corbel" pitchFamily="34" charset="0"/>
                <a:cs typeface="Tahoma" pitchFamily="34" charset="0"/>
              </a:rPr>
              <a:t/>
            </a:r>
            <a:br>
              <a:rPr lang="es-ES" sz="1500" b="1">
                <a:latin typeface="Corbel" pitchFamily="34" charset="0"/>
                <a:cs typeface="Tahoma" pitchFamily="34" charset="0"/>
              </a:rPr>
            </a:br>
            <a:r>
              <a:rPr lang="es-ES" sz="1500" b="1">
                <a:latin typeface="Corbel" pitchFamily="34" charset="0"/>
                <a:cs typeface="Tahoma" pitchFamily="34" charset="0"/>
              </a:rPr>
              <a:t>A) Buscar un estándar de codificación y evaluar el grado de cumplimiento que tiene el  código del aplicativo respecto al mismo.</a:t>
            </a:r>
            <a:endParaRPr lang="es-ES" sz="1500">
              <a:latin typeface="Corbel" pitchFamily="34" charset="0"/>
              <a:cs typeface="Tahoma" pitchFamily="34" charset="0"/>
            </a:endParaRPr>
          </a:p>
        </p:txBody>
      </p:sp>
      <p:sp>
        <p:nvSpPr>
          <p:cNvPr id="51202" name="6 Rectángulo"/>
          <p:cNvSpPr>
            <a:spLocks noChangeArrowheads="1"/>
          </p:cNvSpPr>
          <p:nvPr/>
        </p:nvSpPr>
        <p:spPr bwMode="auto">
          <a:xfrm>
            <a:off x="1357313" y="3143250"/>
            <a:ext cx="86439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500" b="1">
                <a:latin typeface="Corbel" pitchFamily="34" charset="0"/>
                <a:cs typeface="Tahoma" pitchFamily="34" charset="0"/>
              </a:rPr>
              <a:t/>
            </a:r>
            <a:br>
              <a:rPr lang="es-ES" sz="1500" b="1">
                <a:latin typeface="Corbel" pitchFamily="34" charset="0"/>
                <a:cs typeface="Tahoma" pitchFamily="34" charset="0"/>
              </a:rPr>
            </a:br>
            <a:r>
              <a:rPr lang="es-ES" sz="1500" b="1">
                <a:latin typeface="Corbel" pitchFamily="34" charset="0"/>
                <a:cs typeface="Tahoma" pitchFamily="34" charset="0"/>
              </a:rPr>
              <a:t>B) Cifrar la contraseña del usuario junto con otro dato adicional </a:t>
            </a:r>
            <a:br>
              <a:rPr lang="es-ES" sz="1500" b="1">
                <a:latin typeface="Corbel" pitchFamily="34" charset="0"/>
                <a:cs typeface="Tahoma" pitchFamily="34" charset="0"/>
              </a:rPr>
            </a:br>
            <a:endParaRPr lang="es-AR" sz="1500">
              <a:latin typeface="Corbel" pitchFamily="34" charset="0"/>
              <a:cs typeface="Tahoma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000125" y="3890963"/>
            <a:ext cx="5286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5125"/>
            <a:r>
              <a:rPr lang="es-ES" sz="1500" b="1">
                <a:latin typeface="Corbel" pitchFamily="34" charset="0"/>
                <a:cs typeface="Tahoma" pitchFamily="34" charset="0"/>
              </a:rPr>
              <a:t>C) Calificaciones concretadas, cambiar true por un Si</a:t>
            </a:r>
            <a:endParaRPr lang="es-ES" sz="1500">
              <a:latin typeface="Corbel" pitchFamily="34" charset="0"/>
              <a:cs typeface="Tahoma" pitchFamily="34" charset="0"/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357313" y="4160838"/>
            <a:ext cx="53578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ES" sz="1500" b="1">
                <a:latin typeface="Corbel" pitchFamily="34" charset="0"/>
                <a:cs typeface="Tahoma" pitchFamily="34" charset="0"/>
              </a:rPr>
              <a:t/>
            </a:r>
            <a:br>
              <a:rPr lang="es-ES" sz="1500" b="1">
                <a:latin typeface="Corbel" pitchFamily="34" charset="0"/>
                <a:cs typeface="Tahoma" pitchFamily="34" charset="0"/>
              </a:rPr>
            </a:br>
            <a:r>
              <a:rPr lang="es-ES" sz="1500" b="1">
                <a:latin typeface="Corbel" pitchFamily="34" charset="0"/>
                <a:cs typeface="Tahoma" pitchFamily="34" charset="0"/>
              </a:rPr>
              <a:t>D) Especificar el diseño de un algoritmo con complejidad.</a:t>
            </a:r>
            <a:endParaRPr lang="es-ES" sz="1500">
              <a:latin typeface="Corbel" pitchFamily="34" charset="0"/>
              <a:cs typeface="Tahoma" pitchFamily="34" charset="0"/>
            </a:endParaRPr>
          </a:p>
        </p:txBody>
      </p:sp>
      <p:sp>
        <p:nvSpPr>
          <p:cNvPr id="51205" name="8 CuadroTexto"/>
          <p:cNvSpPr txBox="1">
            <a:spLocks noChangeArrowheads="1"/>
          </p:cNvSpPr>
          <p:nvPr/>
        </p:nvSpPr>
        <p:spPr bwMode="auto">
          <a:xfrm>
            <a:off x="928688" y="1071563"/>
            <a:ext cx="3252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Cambios solicitados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51206" name="9 CuadroTexto"/>
          <p:cNvSpPr txBox="1">
            <a:spLocks noChangeArrowheads="1"/>
          </p:cNvSpPr>
          <p:nvPr/>
        </p:nvSpPr>
        <p:spPr bwMode="auto">
          <a:xfrm>
            <a:off x="1084263" y="1785938"/>
            <a:ext cx="344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27 de Abril – Requerimientos</a:t>
            </a:r>
          </a:p>
        </p:txBody>
      </p:sp>
      <p:pic>
        <p:nvPicPr>
          <p:cNvPr id="51207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4 CuadroTexto"/>
          <p:cNvSpPr txBox="1">
            <a:spLocks noChangeArrowheads="1"/>
          </p:cNvSpPr>
          <p:nvPr/>
        </p:nvSpPr>
        <p:spPr bwMode="auto">
          <a:xfrm>
            <a:off x="928688" y="1071563"/>
            <a:ext cx="3252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Cambios solicitados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52226" name="5 CuadroTexto"/>
          <p:cNvSpPr txBox="1">
            <a:spLocks noChangeArrowheads="1"/>
          </p:cNvSpPr>
          <p:nvPr/>
        </p:nvSpPr>
        <p:spPr bwMode="auto">
          <a:xfrm>
            <a:off x="1084263" y="1785938"/>
            <a:ext cx="2559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27 de Abril – Desvíos</a:t>
            </a:r>
          </a:p>
        </p:txBody>
      </p:sp>
      <p:sp>
        <p:nvSpPr>
          <p:cNvPr id="12" name="11 Llamada rectangular redondeada"/>
          <p:cNvSpPr/>
          <p:nvPr/>
        </p:nvSpPr>
        <p:spPr>
          <a:xfrm>
            <a:off x="1500188" y="7235825"/>
            <a:ext cx="1357312" cy="928688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olidFill>
                  <a:schemeClr val="tx1"/>
                </a:solidFill>
                <a:latin typeface="Corbel" pitchFamily="34" charset="0"/>
              </a:rPr>
              <a:t>Costo Estimado</a:t>
            </a:r>
          </a:p>
        </p:txBody>
      </p:sp>
      <p:sp>
        <p:nvSpPr>
          <p:cNvPr id="13" name="12 Llamada rectangular redondeada"/>
          <p:cNvSpPr/>
          <p:nvPr/>
        </p:nvSpPr>
        <p:spPr>
          <a:xfrm>
            <a:off x="1500188" y="-1349375"/>
            <a:ext cx="1357312" cy="928687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olidFill>
                  <a:schemeClr val="tx1"/>
                </a:solidFill>
                <a:latin typeface="Corbel" pitchFamily="34" charset="0"/>
              </a:rPr>
              <a:t>Costo Real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357563" y="7078663"/>
          <a:ext cx="4791075" cy="1463675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24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$600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69875" algn="r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	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49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$1225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357563" y="-1611313"/>
          <a:ext cx="4791075" cy="1463675"/>
        </p:xfrm>
        <a:graphic>
          <a:graphicData uri="http://schemas.openxmlformats.org/drawingml/2006/table">
            <a:tbl>
              <a:tblPr/>
              <a:tblGrid>
                <a:gridCol w="1161449"/>
                <a:gridCol w="452313"/>
                <a:gridCol w="466688"/>
                <a:gridCol w="398649"/>
                <a:gridCol w="392899"/>
                <a:gridCol w="638222"/>
                <a:gridCol w="533768"/>
                <a:gridCol w="747467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359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4.44444E-6 -0.6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69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4.44444E-6 0.870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0.859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714375" y="3143250"/>
            <a:ext cx="7500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5125"/>
            <a:r>
              <a:rPr lang="es-ES" sz="1600" b="1">
                <a:latin typeface="Corbel" pitchFamily="34" charset="0"/>
                <a:cs typeface="Tahoma" pitchFamily="34" charset="0"/>
              </a:rPr>
              <a:t>A) Crear reportes útiles para la operatoria del Establecimiento</a:t>
            </a:r>
            <a:r>
              <a:rPr lang="es-ES" sz="1600" b="1" i="1">
                <a:latin typeface="Corbel" pitchFamily="34" charset="0"/>
                <a:ea typeface="Times New Roman" pitchFamily="18" charset="0"/>
                <a:cs typeface="Tahoma" pitchFamily="34" charset="0"/>
              </a:rPr>
              <a:t>.</a:t>
            </a:r>
            <a:endParaRPr lang="es-ES" sz="1600">
              <a:latin typeface="Corbel" pitchFamily="34" charset="0"/>
            </a:endParaRPr>
          </a:p>
        </p:txBody>
      </p:sp>
      <p:sp>
        <p:nvSpPr>
          <p:cNvPr id="53250" name="9 Rectángulo"/>
          <p:cNvSpPr>
            <a:spLocks noChangeArrowheads="1"/>
          </p:cNvSpPr>
          <p:nvPr/>
        </p:nvSpPr>
        <p:spPr bwMode="auto">
          <a:xfrm>
            <a:off x="1071563" y="3662363"/>
            <a:ext cx="6215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 b="1">
                <a:latin typeface="Corbel" pitchFamily="34" charset="0"/>
                <a:cs typeface="Tahoma" pitchFamily="34" charset="0"/>
              </a:rPr>
              <a:t>B) Configuración del menú comensal desde una carta</a:t>
            </a:r>
            <a:endParaRPr lang="es-AR" sz="1600" b="1">
              <a:latin typeface="Corbel" pitchFamily="34" charset="0"/>
              <a:cs typeface="Tahoma" pitchFamily="34" charset="0"/>
            </a:endParaRPr>
          </a:p>
        </p:txBody>
      </p:sp>
      <p:sp>
        <p:nvSpPr>
          <p:cNvPr id="53251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252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Cambios solicitados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53252" name="7 CuadroTexto"/>
          <p:cNvSpPr txBox="1">
            <a:spLocks noChangeArrowheads="1"/>
          </p:cNvSpPr>
          <p:nvPr/>
        </p:nvSpPr>
        <p:spPr bwMode="auto">
          <a:xfrm>
            <a:off x="1000125" y="1785938"/>
            <a:ext cx="3500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04 de Mayo – Requerimientos</a:t>
            </a:r>
          </a:p>
        </p:txBody>
      </p:sp>
      <p:pic>
        <p:nvPicPr>
          <p:cNvPr id="53253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4 CuadroTexto"/>
          <p:cNvSpPr txBox="1">
            <a:spLocks noChangeArrowheads="1"/>
          </p:cNvSpPr>
          <p:nvPr/>
        </p:nvSpPr>
        <p:spPr bwMode="auto">
          <a:xfrm>
            <a:off x="928688" y="1071563"/>
            <a:ext cx="3252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Cambios solicitados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54274" name="5 CuadroTexto"/>
          <p:cNvSpPr txBox="1">
            <a:spLocks noChangeArrowheads="1"/>
          </p:cNvSpPr>
          <p:nvPr/>
        </p:nvSpPr>
        <p:spPr bwMode="auto">
          <a:xfrm>
            <a:off x="1000125" y="1785938"/>
            <a:ext cx="2613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04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38" y="7231063"/>
            <a:ext cx="1357312" cy="928687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olidFill>
                  <a:schemeClr val="tx1"/>
                </a:solidFill>
                <a:latin typeface="Corbel" pitchFamily="34" charset="0"/>
              </a:rPr>
              <a:t>Costo Estimado</a:t>
            </a: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38" y="-1287463"/>
            <a:ext cx="1357312" cy="928688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olidFill>
                  <a:schemeClr val="tx1"/>
                </a:solidFill>
                <a:latin typeface="Corbel" pitchFamily="34" charset="0"/>
              </a:rPr>
              <a:t>Costo Real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071813" y="7116763"/>
          <a:ext cx="5048250" cy="1279525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 dirty="0" err="1">
                          <a:latin typeface="Tahoma"/>
                          <a:ea typeface="Times New Roman"/>
                          <a:cs typeface="Times New Roman"/>
                        </a:rPr>
                        <a:t>Lider</a:t>
                      </a: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 de Proyecto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$1000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$1700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071813" y="-1466850"/>
          <a:ext cx="5048250" cy="1279525"/>
        </p:xfrm>
        <a:graphic>
          <a:graphicData uri="http://schemas.openxmlformats.org/drawingml/2006/table">
            <a:tbl>
              <a:tblPr/>
              <a:tblGrid>
                <a:gridCol w="1449639"/>
                <a:gridCol w="499701"/>
                <a:gridCol w="599642"/>
                <a:gridCol w="699582"/>
                <a:gridCol w="1000412"/>
                <a:gridCol w="798513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Lider de Proyecto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$300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12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$375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46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51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$1275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10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68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78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$1950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4379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4.44444E-6 -0.6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6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8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872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714375" y="2714625"/>
            <a:ext cx="7500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ES" sz="1600" b="1">
                <a:latin typeface="Corbel" pitchFamily="34" charset="0"/>
                <a:cs typeface="Tahoma" pitchFamily="34" charset="0"/>
              </a:rPr>
              <a:t>A) Mostrar solo las cartas que tengan menúes asociados.</a:t>
            </a:r>
            <a:endParaRPr lang="es-AR" sz="1600" b="1">
              <a:latin typeface="Corbel" pitchFamily="34" charset="0"/>
              <a:cs typeface="Tahoma" pitchFamily="34" charset="0"/>
            </a:endParaRPr>
          </a:p>
        </p:txBody>
      </p:sp>
      <p:sp>
        <p:nvSpPr>
          <p:cNvPr id="55298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252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Cambios solicitados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55299" name="7 CuadroTexto"/>
          <p:cNvSpPr txBox="1">
            <a:spLocks noChangeArrowheads="1"/>
          </p:cNvSpPr>
          <p:nvPr/>
        </p:nvSpPr>
        <p:spPr bwMode="auto">
          <a:xfrm>
            <a:off x="1000125" y="1785938"/>
            <a:ext cx="3500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11 de Mayo – Requerimientos</a:t>
            </a:r>
          </a:p>
        </p:txBody>
      </p:sp>
      <p:sp>
        <p:nvSpPr>
          <p:cNvPr id="55300" name="8 Rectángulo"/>
          <p:cNvSpPr>
            <a:spLocks noChangeArrowheads="1"/>
          </p:cNvSpPr>
          <p:nvPr/>
        </p:nvSpPr>
        <p:spPr bwMode="auto">
          <a:xfrm>
            <a:off x="714375" y="3071813"/>
            <a:ext cx="7072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 b="1">
                <a:latin typeface="Corbel" pitchFamily="34" charset="0"/>
                <a:cs typeface="Tahoma" pitchFamily="34" charset="0"/>
              </a:rPr>
              <a:t>B) Poder elegir el orden de la carta</a:t>
            </a:r>
            <a:endParaRPr lang="es-AR" sz="1600" b="1">
              <a:latin typeface="Corbel" pitchFamily="34" charset="0"/>
              <a:cs typeface="Tahoma" pitchFamily="34" charset="0"/>
            </a:endParaRPr>
          </a:p>
        </p:txBody>
      </p:sp>
      <p:sp>
        <p:nvSpPr>
          <p:cNvPr id="55301" name="12 Rectángulo"/>
          <p:cNvSpPr>
            <a:spLocks noChangeArrowheads="1"/>
          </p:cNvSpPr>
          <p:nvPr/>
        </p:nvSpPr>
        <p:spPr bwMode="auto">
          <a:xfrm>
            <a:off x="714375" y="3170238"/>
            <a:ext cx="74295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Lucida Sans Unicode" pitchFamily="34" charset="0"/>
              </a:rPr>
              <a:t/>
            </a:r>
            <a:br>
              <a:rPr lang="es-ES">
                <a:latin typeface="Lucida Sans Unicode" pitchFamily="34" charset="0"/>
              </a:rPr>
            </a:br>
            <a:r>
              <a:rPr lang="es-ES" sz="1600" b="1">
                <a:latin typeface="Corbel" pitchFamily="34" charset="0"/>
                <a:cs typeface="Tahoma" pitchFamily="34" charset="0"/>
              </a:rPr>
              <a:t>C) Al elegir un plato que venga elegida la cantidad en 1 </a:t>
            </a:r>
            <a:endParaRPr lang="es-AR" sz="1600" b="1">
              <a:latin typeface="Corbel" pitchFamily="34" charset="0"/>
              <a:cs typeface="Tahoma" pitchFamily="34" charset="0"/>
            </a:endParaRPr>
          </a:p>
        </p:txBody>
      </p:sp>
      <p:sp>
        <p:nvSpPr>
          <p:cNvPr id="55302" name="13 Rectángulo"/>
          <p:cNvSpPr>
            <a:spLocks noChangeArrowheads="1"/>
          </p:cNvSpPr>
          <p:nvPr/>
        </p:nvSpPr>
        <p:spPr bwMode="auto">
          <a:xfrm>
            <a:off x="731838" y="3857625"/>
            <a:ext cx="19827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>
                <a:latin typeface="Corbel" pitchFamily="34" charset="0"/>
                <a:cs typeface="Tahoma" pitchFamily="34" charset="0"/>
              </a:rPr>
              <a:t>D) Imprimir Reporte </a:t>
            </a:r>
            <a:endParaRPr lang="es-AR" sz="1600" b="1">
              <a:latin typeface="Corbel" pitchFamily="34" charset="0"/>
              <a:cs typeface="Tahoma" pitchFamily="34" charset="0"/>
            </a:endParaRPr>
          </a:p>
        </p:txBody>
      </p:sp>
      <p:sp>
        <p:nvSpPr>
          <p:cNvPr id="55303" name="14 Rectángulo"/>
          <p:cNvSpPr>
            <a:spLocks noChangeArrowheads="1"/>
          </p:cNvSpPr>
          <p:nvPr/>
        </p:nvSpPr>
        <p:spPr bwMode="auto">
          <a:xfrm>
            <a:off x="714375" y="4286250"/>
            <a:ext cx="2890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>
                <a:latin typeface="Corbel" pitchFamily="34" charset="0"/>
                <a:cs typeface="Tahoma" pitchFamily="34" charset="0"/>
              </a:rPr>
              <a:t>E) Reportes por rango de fecha</a:t>
            </a:r>
            <a:endParaRPr lang="es-AR" sz="1600" b="1">
              <a:latin typeface="Corbel" pitchFamily="34" charset="0"/>
              <a:cs typeface="Tahoma" pitchFamily="34" charset="0"/>
            </a:endParaRPr>
          </a:p>
        </p:txBody>
      </p:sp>
      <p:sp>
        <p:nvSpPr>
          <p:cNvPr id="55304" name="15 Rectángulo"/>
          <p:cNvSpPr>
            <a:spLocks noChangeArrowheads="1"/>
          </p:cNvSpPr>
          <p:nvPr/>
        </p:nvSpPr>
        <p:spPr bwMode="auto">
          <a:xfrm>
            <a:off x="714375" y="4714875"/>
            <a:ext cx="1338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>
                <a:latin typeface="Corbel" pitchFamily="34" charset="0"/>
                <a:cs typeface="Tahoma" pitchFamily="34" charset="0"/>
              </a:rPr>
              <a:t>F) Seguridad </a:t>
            </a:r>
            <a:endParaRPr lang="es-AR" sz="1600" b="1">
              <a:latin typeface="Corbel" pitchFamily="34" charset="0"/>
              <a:cs typeface="Tahoma" pitchFamily="34" charset="0"/>
            </a:endParaRPr>
          </a:p>
        </p:txBody>
      </p:sp>
      <p:pic>
        <p:nvPicPr>
          <p:cNvPr id="55305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4 CuadroTexto"/>
          <p:cNvSpPr txBox="1">
            <a:spLocks noChangeArrowheads="1"/>
          </p:cNvSpPr>
          <p:nvPr/>
        </p:nvSpPr>
        <p:spPr bwMode="auto">
          <a:xfrm>
            <a:off x="928688" y="1071563"/>
            <a:ext cx="3252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Cambios solicitados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56322" name="5 CuadroTexto"/>
          <p:cNvSpPr txBox="1">
            <a:spLocks noChangeArrowheads="1"/>
          </p:cNvSpPr>
          <p:nvPr/>
        </p:nvSpPr>
        <p:spPr bwMode="auto">
          <a:xfrm>
            <a:off x="1000125" y="1785938"/>
            <a:ext cx="2613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11 de Mayo – Desvíos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1214438" y="7231063"/>
            <a:ext cx="1357312" cy="928687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olidFill>
                  <a:schemeClr val="tx1"/>
                </a:solidFill>
                <a:latin typeface="Corbel" pitchFamily="34" charset="0"/>
              </a:rPr>
              <a:t>Costo Estimado</a:t>
            </a:r>
          </a:p>
        </p:txBody>
      </p:sp>
      <p:sp>
        <p:nvSpPr>
          <p:cNvPr id="8" name="7 Llamada rectangular redondeada"/>
          <p:cNvSpPr/>
          <p:nvPr/>
        </p:nvSpPr>
        <p:spPr>
          <a:xfrm>
            <a:off x="1214438" y="-1287463"/>
            <a:ext cx="1357312" cy="928688"/>
          </a:xfrm>
          <a:prstGeom prst="wedgeRoundRectCallout">
            <a:avLst>
              <a:gd name="adj1" fmla="val 82260"/>
              <a:gd name="adj2" fmla="val 23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olidFill>
                  <a:schemeClr val="tx1"/>
                </a:solidFill>
                <a:latin typeface="Corbel" pitchFamily="34" charset="0"/>
              </a:rPr>
              <a:t>Costo Real</a:t>
            </a:r>
          </a:p>
        </p:txBody>
      </p:sp>
      <p:pic>
        <p:nvPicPr>
          <p:cNvPr id="56325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714625" y="6858000"/>
          <a:ext cx="6286500" cy="1455738"/>
        </p:xfrm>
        <a:graphic>
          <a:graphicData uri="http://schemas.openxmlformats.org/drawingml/2006/table">
            <a:tbl>
              <a:tblPr/>
              <a:tblGrid>
                <a:gridCol w="1285884"/>
                <a:gridCol w="440402"/>
                <a:gridCol w="467718"/>
                <a:gridCol w="556988"/>
                <a:gridCol w="467718"/>
                <a:gridCol w="455145"/>
                <a:gridCol w="477778"/>
                <a:gridCol w="715408"/>
                <a:gridCol w="793362"/>
                <a:gridCol w="626140"/>
              </a:tblGrid>
              <a:tr h="40672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C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D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E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F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 dirty="0" err="1">
                          <a:latin typeface="Tahoma"/>
                          <a:ea typeface="Times New Roman"/>
                          <a:cs typeface="Times New Roman"/>
                        </a:rPr>
                        <a:t>Lider</a:t>
                      </a: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 de Proyecto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$75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$50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8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33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$825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6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19075" algn="l"/>
                          <a:tab pos="362585" algn="r"/>
                        </a:tabLs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	16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38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$950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2714625" y="-1627188"/>
          <a:ext cx="6286500" cy="1439863"/>
        </p:xfrm>
        <a:graphic>
          <a:graphicData uri="http://schemas.openxmlformats.org/drawingml/2006/table">
            <a:tbl>
              <a:tblPr/>
              <a:tblGrid>
                <a:gridCol w="1285884"/>
                <a:gridCol w="440402"/>
                <a:gridCol w="467718"/>
                <a:gridCol w="556988"/>
                <a:gridCol w="467718"/>
                <a:gridCol w="455145"/>
                <a:gridCol w="477778"/>
                <a:gridCol w="715408"/>
                <a:gridCol w="793362"/>
                <a:gridCol w="626140"/>
              </a:tblGrid>
              <a:tr h="40672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Rol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A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B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C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D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E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RQ F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Horas Totales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Costo Hora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s-ES" sz="1200" kern="1200" dirty="0">
                          <a:solidFill>
                            <a:schemeClr val="tx1"/>
                          </a:solidFill>
                          <a:latin typeface="Tahoma"/>
                          <a:ea typeface="Times New Roman"/>
                          <a:cs typeface="Times New Roman"/>
                        </a:rPr>
                        <a:t>Pesos</a:t>
                      </a:r>
                      <a:endParaRPr kumimoji="0" lang="es-AR" sz="1200" kern="1200" dirty="0">
                        <a:solidFill>
                          <a:schemeClr val="tx1"/>
                        </a:solidFill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0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s-ES" sz="1200" dirty="0" err="1">
                          <a:latin typeface="Tahoma"/>
                          <a:ea typeface="Times New Roman"/>
                          <a:cs typeface="Times New Roman"/>
                        </a:rPr>
                        <a:t>Lider</a:t>
                      </a: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 de Proyecto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$40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Analista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$75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Arquitecto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3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$75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Desarrollador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44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$25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$1100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Total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18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19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5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2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Tahoma"/>
                          <a:ea typeface="Times New Roman"/>
                          <a:cs typeface="Times New Roman"/>
                        </a:rPr>
                        <a:t>50</a:t>
                      </a:r>
                      <a:endParaRPr lang="es-A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Tahoma"/>
                          <a:ea typeface="Times New Roman"/>
                          <a:cs typeface="Times New Roman"/>
                        </a:rPr>
                        <a:t>$1250</a:t>
                      </a:r>
                      <a:endParaRPr lang="es-A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0226" marR="4022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47 -2.82146E-6 L -0.05347 -0.642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82146E-6 L -0.00156 -0.650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47 -3.51526E-6 L -0.05347 0.8718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2081 L 0.00105 0.869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3" descr="G:\reserbar-logo-sfondo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857250" y="1714500"/>
            <a:ext cx="8188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Al momento de desarrollar los cambios requeridos, se tomó la decisión</a:t>
            </a:r>
            <a:br>
              <a:rPr lang="es-AR">
                <a:latin typeface="Lucida Sans Unicode" pitchFamily="34" charset="0"/>
              </a:rPr>
            </a:br>
            <a:r>
              <a:rPr lang="es-AR">
                <a:latin typeface="Lucida Sans Unicode" pitchFamily="34" charset="0"/>
              </a:rPr>
              <a:t>de distribuir las tareas alternativamente a quien las había desarrollado</a:t>
            </a:r>
            <a:br>
              <a:rPr lang="es-AR">
                <a:latin typeface="Lucida Sans Unicode" pitchFamily="34" charset="0"/>
              </a:rPr>
            </a:br>
            <a:r>
              <a:rPr lang="es-AR">
                <a:latin typeface="Lucida Sans Unicode" pitchFamily="34" charset="0"/>
              </a:rPr>
              <a:t>inicialmente.</a:t>
            </a:r>
          </a:p>
        </p:txBody>
      </p:sp>
      <p:sp>
        <p:nvSpPr>
          <p:cNvPr id="57347" name="11 CuadroTexto"/>
          <p:cNvSpPr txBox="1">
            <a:spLocks noChangeArrowheads="1"/>
          </p:cNvSpPr>
          <p:nvPr/>
        </p:nvSpPr>
        <p:spPr bwMode="auto">
          <a:xfrm>
            <a:off x="971550" y="1071563"/>
            <a:ext cx="3981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Conclusiones de la etapa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827088" y="2720975"/>
            <a:ext cx="81549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Algunos cambios requeridos, habían sido recortados del alcance inicial</a:t>
            </a:r>
            <a:br>
              <a:rPr lang="es-AR">
                <a:latin typeface="Lucida Sans Unicode" pitchFamily="34" charset="0"/>
              </a:rPr>
            </a:br>
            <a:r>
              <a:rPr lang="es-AR">
                <a:latin typeface="Lucida Sans Unicode" pitchFamily="34" charset="0"/>
              </a:rPr>
              <a:t>del proyecto cuando se había planificado el mismo.</a:t>
            </a: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827088" y="3430588"/>
            <a:ext cx="8070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Debido a las fechas de entrega pactadas, nos quedó muy poco tiempo</a:t>
            </a:r>
            <a:br>
              <a:rPr lang="es-AR">
                <a:latin typeface="Lucida Sans Unicode" pitchFamily="34" charset="0"/>
              </a:rPr>
            </a:br>
            <a:r>
              <a:rPr lang="es-AR">
                <a:latin typeface="Lucida Sans Unicode" pitchFamily="34" charset="0"/>
              </a:rPr>
              <a:t>para la planificación del Packaging y de la presentación final.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3" descr="G:\reserbar-logo-sfondo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" name="5 CuadroTexto"/>
          <p:cNvSpPr txBox="1">
            <a:spLocks noChangeArrowheads="1"/>
          </p:cNvSpPr>
          <p:nvPr/>
        </p:nvSpPr>
        <p:spPr bwMode="auto">
          <a:xfrm>
            <a:off x="928688" y="1047750"/>
            <a:ext cx="3575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Qué se puede mejorar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1857375" y="1714500"/>
            <a:ext cx="198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Reserva Express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6350" y="2085975"/>
            <a:ext cx="6570663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6013" y="2133600"/>
            <a:ext cx="781208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Llamada rectangular redondeada"/>
          <p:cNvSpPr/>
          <p:nvPr/>
        </p:nvSpPr>
        <p:spPr>
          <a:xfrm>
            <a:off x="5508625" y="4724400"/>
            <a:ext cx="2159000" cy="571500"/>
          </a:xfrm>
          <a:prstGeom prst="wedgeRoundRectCallout">
            <a:avLst>
              <a:gd name="adj1" fmla="val -30566"/>
              <a:gd name="adj2" fmla="val -145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tx1"/>
                </a:solidFill>
              </a:rPr>
              <a:t>Se agrega la cantidad de comensales, en vez de la grilla de invitados</a:t>
            </a:r>
            <a:endParaRPr lang="es-A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xit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3 CuadroTexto"/>
          <p:cNvSpPr txBox="1">
            <a:spLocks noChangeArrowheads="1"/>
          </p:cNvSpPr>
          <p:nvPr/>
        </p:nvSpPr>
        <p:spPr bwMode="auto">
          <a:xfrm>
            <a:off x="928688" y="1214438"/>
            <a:ext cx="153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Mercado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1428750" y="2428875"/>
            <a:ext cx="6429375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Ingresar a </a:t>
            </a:r>
            <a:r>
              <a:rPr lang="es-AR" sz="1700">
                <a:latin typeface="Corbel" pitchFamily="34" charset="0"/>
                <a:hlinkClick r:id="rId3"/>
              </a:rPr>
              <a:t>www.reser-bar.com.ar</a:t>
            </a:r>
            <a:endParaRPr lang="es-AR" sz="1700">
              <a:latin typeface="Corbel" pitchFamily="34" charset="0"/>
            </a:endParaRP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Buscar el establecimiento al que se desea ir</a:t>
            </a: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Seleccionar que se hará la reserva en el mismo</a:t>
            </a: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Loguearse (usuario y contraseña)</a:t>
            </a: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Elegir el horario de la reserva</a:t>
            </a: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Invitar a quiénes se desee</a:t>
            </a: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Elegir su menú</a:t>
            </a: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Pagar su menú</a:t>
            </a: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Esperar que sus invitados elijan y pagan sus menúes</a:t>
            </a: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Esperar que el Administrador del Establecimiento Acepte su reserva</a:t>
            </a:r>
          </a:p>
          <a:p>
            <a:pPr>
              <a:buFontTx/>
              <a:buChar char="-"/>
            </a:pPr>
            <a:r>
              <a:rPr lang="es-AR" sz="1700">
                <a:latin typeface="Corbel" pitchFamily="34" charset="0"/>
              </a:rPr>
              <a:t> Ir a </a:t>
            </a:r>
            <a:r>
              <a:rPr lang="es-AR" sz="1700" b="1">
                <a:latin typeface="Corbel" pitchFamily="34" charset="0"/>
              </a:rPr>
              <a:t>comer</a:t>
            </a:r>
            <a:r>
              <a:rPr lang="es-AR" sz="1700">
                <a:latin typeface="Corbel" pitchFamily="34" charset="0"/>
              </a:rPr>
              <a:t> en el horario marcado</a:t>
            </a:r>
          </a:p>
        </p:txBody>
      </p:sp>
      <p:sp>
        <p:nvSpPr>
          <p:cNvPr id="18435" name="7 CuadroTexto"/>
          <p:cNvSpPr txBox="1">
            <a:spLocks noChangeArrowheads="1"/>
          </p:cNvSpPr>
          <p:nvPr/>
        </p:nvSpPr>
        <p:spPr bwMode="auto">
          <a:xfrm>
            <a:off x="1143000" y="1714500"/>
            <a:ext cx="79295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AR" sz="1700">
              <a:latin typeface="Corbel" pitchFamily="34" charset="0"/>
            </a:endParaRPr>
          </a:p>
          <a:p>
            <a:r>
              <a:rPr lang="es-AR" sz="1700" b="1">
                <a:latin typeface="Corbel" pitchFamily="34" charset="0"/>
              </a:rPr>
              <a:t>Flujo con ReserBar para realizar una reserva en un restaurante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715000" y="6361113"/>
            <a:ext cx="334803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700">
                <a:latin typeface="Corbel" pitchFamily="34" charset="0"/>
              </a:rPr>
              <a:t>Tiempo total Estimado: 50 minutos</a:t>
            </a:r>
          </a:p>
        </p:txBody>
      </p:sp>
      <p:sp>
        <p:nvSpPr>
          <p:cNvPr id="9" name="8 Flecha abajo"/>
          <p:cNvSpPr/>
          <p:nvPr/>
        </p:nvSpPr>
        <p:spPr>
          <a:xfrm>
            <a:off x="9286875" y="1928813"/>
            <a:ext cx="357188" cy="4143375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8438" name="Picture 3" descr="G:\reserbar-logo-sfondo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51 -0.98543 L -0.13351 -0.020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3" descr="G:\reserbar-logo-sfondo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G:\reserbar-logo-sfondo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10688" y="3000375"/>
            <a:ext cx="8048625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0" y="1643063"/>
            <a:ext cx="5830888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857250" y="1714500"/>
            <a:ext cx="5764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Actitud colaborativa con los miembros del equipo</a:t>
            </a:r>
          </a:p>
        </p:txBody>
      </p:sp>
      <p:pic>
        <p:nvPicPr>
          <p:cNvPr id="10" name="Picture 4" descr="C:\Users\macherep\Downloads\LEC 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2438" y="5937250"/>
            <a:ext cx="10715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6" name="11 CuadroTexto"/>
          <p:cNvSpPr txBox="1">
            <a:spLocks noChangeArrowheads="1"/>
          </p:cNvSpPr>
          <p:nvPr/>
        </p:nvSpPr>
        <p:spPr bwMode="auto">
          <a:xfrm>
            <a:off x="971550" y="1071563"/>
            <a:ext cx="3306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Conclusiones finales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838200" y="2195513"/>
            <a:ext cx="8161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Buena complementación en el cumplimiento de las tareas, debido al</a:t>
            </a:r>
            <a:br>
              <a:rPr lang="es-AR">
                <a:latin typeface="Lucida Sans Unicode" pitchFamily="34" charset="0"/>
              </a:rPr>
            </a:br>
            <a:r>
              <a:rPr lang="es-AR">
                <a:latin typeface="Lucida Sans Unicode" pitchFamily="34" charset="0"/>
              </a:rPr>
              <a:t>perfil y personalidad de cada uno de nosotros. Esto generó un propicio</a:t>
            </a:r>
            <a:br>
              <a:rPr lang="es-AR">
                <a:latin typeface="Lucida Sans Unicode" pitchFamily="34" charset="0"/>
              </a:rPr>
            </a:br>
            <a:r>
              <a:rPr lang="es-AR">
                <a:latin typeface="Lucida Sans Unicode" pitchFamily="34" charset="0"/>
              </a:rPr>
              <a:t>ambiente de trabajo.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900113" y="3203575"/>
            <a:ext cx="7375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Debido a las expectativas que fue generando el proyecto en los</a:t>
            </a:r>
          </a:p>
          <a:p>
            <a:r>
              <a:rPr lang="es-AR">
                <a:latin typeface="Lucida Sans Unicode" pitchFamily="34" charset="0"/>
              </a:rPr>
              <a:t>miembros del equipo, es nuestra idea continuar el proyecto tras</a:t>
            </a:r>
            <a:br>
              <a:rPr lang="es-AR">
                <a:latin typeface="Lucida Sans Unicode" pitchFamily="34" charset="0"/>
              </a:rPr>
            </a:br>
            <a:r>
              <a:rPr lang="es-AR">
                <a:latin typeface="Lucida Sans Unicode" pitchFamily="34" charset="0"/>
              </a:rPr>
              <a:t>esta instancia.</a:t>
            </a: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900113" y="4211638"/>
            <a:ext cx="77517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Por la metodología de trabajo a distancia, por momentos se generó</a:t>
            </a:r>
            <a:br>
              <a:rPr lang="es-AR">
                <a:latin typeface="Lucida Sans Unicode" pitchFamily="34" charset="0"/>
              </a:rPr>
            </a:br>
            <a:r>
              <a:rPr lang="es-AR">
                <a:latin typeface="Lucida Sans Unicode" pitchFamily="34" charset="0"/>
              </a:rPr>
              <a:t>cierto aislamiento.</a:t>
            </a: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852488" y="5086350"/>
            <a:ext cx="840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En un momento del proyecto, nos concentramos en darle al sistema un</a:t>
            </a:r>
            <a:br>
              <a:rPr lang="es-AR">
                <a:latin typeface="Lucida Sans Unicode" pitchFamily="34" charset="0"/>
              </a:rPr>
            </a:br>
            <a:r>
              <a:rPr lang="es-AR">
                <a:latin typeface="Lucida Sans Unicode" pitchFamily="34" charset="0"/>
              </a:rPr>
              <a:t>enfoque más comercial que escapaban al alcance de lo que se buscaba.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0902 -0.16119 C 1.10225 -0.17437 1.096 -0.18177 1.08507 -0.18894 C 1.0809 -0.19472 1.07673 -0.1968 1.0717 -0.20097 C 1.06319 -0.20814 1.05989 -0.21369 1.05086 -0.21692 C 1.046 -0.22294 1.04079 -0.22317 1.03437 -0.22479 C 1.02673 -0.23149 1.01632 -0.23473 1.00746 -0.23681 C 0.99114 -0.24768 1.01441 -0.23311 0.99253 -0.24283 C 0.99079 -0.24352 0.98975 -0.24606 0.98802 -0.24676 C 0.98524 -0.24791 0.98211 -0.24791 0.97916 -0.24861 C 0.96076 -0.26549 0.92083 -0.27312 0.89861 -0.27844 C 0.88507 -0.28168 0.86996 -0.28353 0.85677 -0.28839 C 0.84739 -0.29185 0.84149 -0.29787 0.83142 -0.29833 C 0.79514 -0.30018 0.75868 -0.30111 0.72239 -0.30226 C 0.6677 -0.30388 0.55816 -0.30642 0.55816 -0.30642 C 0.54635 -0.30897 0.53437 -0.31012 0.52239 -0.31221 C 0.51059 -0.31776 0.49739 -0.31614 0.48507 -0.3203 C 0.47257 -0.33117 0.45451 -0.33024 0.44027 -0.3321 C 0.4302 -0.33556 0.42083 -0.33672 0.41041 -0.33811 C 0.39461 -0.34366 0.41215 -0.33811 0.3776 -0.34204 C 0.29687 -0.35129 0.21545 -0.34528 0.13437 -0.3462 C 0.09757 -0.34666 0.06076 -0.34736 0.02395 -0.34805 C -0.01962 -0.34759 -0.15955 -0.35753 -0.23733 -0.34204 C -0.24427 -0.33926 -0.24914 -0.33765 -0.2566 -0.33626 C -0.26511 -0.33233 -0.28143 -0.32793 -0.28802 -0.32215 C -0.29341 -0.31753 -0.3 -0.30897 -0.30591 -0.30642 C -0.31407 -0.29902 -0.3191 -0.28746 -0.32691 -0.28052 C -0.33334 -0.26757 -0.3415 -0.25508 -0.34618 -0.24074 C -0.35 -0.22895 -0.35157 -0.21299 -0.3566 -0.20305 C -0.37049 -0.1147 -0.36355 -0.2567 -0.35973 0.01365 C -0.35955 0.02359 -0.35226 0.04163 -0.35226 0.04163 C -0.35035 0.05852 -0.34445 0.07309 -0.34028 0.08927 C -0.33785 0.09876 -0.33698 0.1087 -0.33282 0.11703 C -0.33073 0.12766 -0.3283 0.13113 -0.3224 0.139 C -0.31875 0.15287 -0.31077 0.16328 -0.30452 0.17484 C -0.29427 0.19381 -0.28646 0.213 -0.27309 0.2285 C -0.27014 0.23197 -0.26858 0.23705 -0.26563 0.24029 C -0.26268 0.2433 -0.25417 0.24746 -0.2507 0.25024 C -0.23247 0.26434 -0.26094 0.2433 -0.24184 0.26018 C -0.24046 0.26134 -0.23212 0.26411 -0.23125 0.26434 C -0.22136 0.27336 -0.21007 0.27729 -0.19844 0.28007 C -0.19202 0.28932 -0.18212 0.29163 -0.17309 0.29418 C -0.16719 0.29926 -0.16198 0.29973 -0.15521 0.30204 C -0.14688 0.30482 -0.15434 0.30343 -0.1448 0.30805 C -0.13907 0.31083 -0.13282 0.31198 -0.12691 0.31407 C -0.12466 0.31476 -0.12292 0.31707 -0.12084 0.318 C -0.11841 0.31892 -0.1158 0.31915 -0.11337 0.31985 C -0.1066 0.32609 -0.10834 0.32586 -0.09705 0.32586 C -0.06164 0.32586 -0.02639 0.3247 0.00902 0.32401 C 0.02083 0.31846 0.01475 0.32054 0.02691 0.318 C 0.03454 0.31453 0.04132 0.3099 0.0493 0.30805 C 0.0559 0.30227 0.0625 0.29996 0.07014 0.29811 C 0.07847 0.29371 0.08663 0.29025 0.09548 0.28816 C 0.10295 0.28169 0.11128 0.27868 0.11944 0.27429 C 0.12586 0.26573 0.13507 0.26064 0.1434 0.25625 C 0.14774 0.24746 0.15468 0.24422 0.16128 0.23844 C 0.16545 0.23474 0.1684 0.23081 0.17309 0.2285 C 0.18038 0.21948 0.18958 0.21462 0.19704 0.20653 C 0.20034 0.20306 0.20607 0.19473 0.20607 0.19473 C 0.20937 0.18016 0.20451 0.19704 0.21198 0.18479 C 0.21302 0.18317 0.21267 0.18062 0.21354 0.17877 C 0.21475 0.176 0.21649 0.17346 0.21788 0.17091 C 0.22135 0.15773 0.21666 0.17299 0.22534 0.1568 C 0.22621 0.15519 0.22621 0.15287 0.22691 0.15102 C 0.22916 0.14617 0.23194 0.14177 0.23437 0.13692 C 0.23489 0.13437 0.23507 0.1316 0.23593 0.12905 C 0.23663 0.12674 0.23836 0.12535 0.23889 0.12304 C 0.24079 0.11518 0.24062 0.10662 0.2434 0.09922 C 0.24444 0.09667 0.24548 0.09413 0.24635 0.09136 C 0.24826 0.08557 0.25086 0.07332 0.25086 0.07332 C 0.25139 0.06869 0.25225 0.06407 0.25225 0.05944 C 0.25225 0.05667 0.26145 -0.06475 0.24479 -0.1036 C 0.24288 -0.108 0.23941 -0.111 0.23732 -0.1154 C 0.23333 -0.12395 0.23298 -0.12997 0.22691 -0.13529 C 0.22309 -0.14801 0.22291 -0.14731 0.21354 -0.15124 C 0.20121 -0.1635 0.18507 -0.17044 0.17014 -0.17506 C 0.15989 -0.18408 0.17291 -0.17391 0.1552 -0.18108 C 0.15208 -0.18247 0.14948 -0.1857 0.14635 -0.18709 C 0.13645 -0.19148 0.12621 -0.19403 0.11649 -0.19889 C 0.10607 -0.20397 0.09791 -0.20952 0.08663 -0.21299 C 0.06597 -0.22641 0.04045 -0.2345 0.01788 -0.23681 C -0.00052 -0.23612 -0.01893 -0.23589 -0.03733 -0.23473 C -0.04584 -0.23427 -0.05452 -0.22826 -0.06268 -0.22479 C -0.07865 -0.21785 -0.09896 -0.21091 -0.11198 -0.19703 C -0.1158 -0.19287 -0.12101 -0.19033 -0.12379 -0.18501 C -0.13039 -0.17229 -0.14445 -0.15148 -0.14775 -0.13737 C -0.14966 -0.12904 -0.1507 -0.12141 -0.15365 -0.11355 C -0.15469 -0.10753 -0.15539 -0.10152 -0.1566 -0.09551 C -0.15764 -0.09019 -0.15973 -0.07978 -0.15973 -0.07978 C -0.15903 -0.03792 -0.16684 -0.00161 -0.15365 0.03354 C -0.1507 0.05042 -0.15504 0.03446 -0.14775 0.04556 C -0.14046 0.05667 -0.13698 0.07193 -0.1283 0.08141 C -0.12431 0.0858 -0.12136 0.0865 -0.11632 0.08927 C -0.11007 0.09806 -0.1033 0.10315 -0.09549 0.10916 C -0.09184 0.11194 -0.08889 0.11656 -0.08507 0.11911 C -0.08316 0.12026 -0.08108 0.1205 -0.079 0.12119 C -0.07448 0.12304 -0.06563 0.12697 -0.06563 0.12697 C -0.05816 0.13391 -0.04289 0.13437 -0.03282 0.13692 C -0.01789 0.13622 -0.00105 0.1427 0.01198 0.13298 C 0.0151 0.13067 0.0184 0.12859 0.021 0.12512 C 0.02343 0.12188 0.02847 0.11518 0.02847 0.11518 C 0.03073 0.10523 0.03316 0.10315 0.03732 0.09529 C 0.04652 0.0784 0.03507 0.09436 0.0434 0.08326 C 0.04531 0.0754 0.04583 0.06846 0.0493 0.06152 C 0.04878 0.05227 0.04965 0.04256 0.04774 0.03354 C 0.04704 0.03007 0.04409 0.02799 0.04184 0.02568 C 0.03871 0.02244 0.02899 0.01203 0.02534 0.00972 C 0.02118 0.00694 0.01666 0.00486 0.01198 0.00371 C 0.00954 0.00301 0.00694 0.00255 0.00451 0.00185 C 0.00295 0.00139 3.88889E-6 -0.00023 3.88889E-6 -0.00023 " pathEditMode="relative" ptsTypes="ffffffffffffffffffffffffffffffffffffffffffffffffffffffffffffffffffffffffffffffffffffffffffffffffffffffffffff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93472 -0.004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" y="-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5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  <a:defRPr/>
            </a:pPr>
            <a:r>
              <a:rPr lang="es-AR" sz="66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rbel" pitchFamily="34" charset="0"/>
              </a:rPr>
              <a:t>Somos:</a:t>
            </a:r>
          </a:p>
          <a:p>
            <a:pPr eaLnBrk="1" hangingPunct="1">
              <a:defRPr/>
            </a:pPr>
            <a:endParaRPr lang="es-AR" sz="6600" smtClean="0">
              <a:effectLst>
                <a:outerShdw blurRad="38100" dist="38100" dir="2700000" algn="tl">
                  <a:srgbClr val="C0C0C0"/>
                </a:outerShdw>
              </a:effectLst>
              <a:latin typeface="Corbel" pitchFamily="34" charset="0"/>
            </a:endParaRPr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s-AR" sz="66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rbel" pitchFamily="34" charset="0"/>
              </a:rPr>
              <a:t>MUCHAS GRACIAS!!!</a:t>
            </a:r>
            <a:endParaRPr lang="es-ES" sz="6600" smtClean="0">
              <a:effectLst>
                <a:outerShdw blurRad="38100" dist="38100" dir="2700000" algn="tl">
                  <a:srgbClr val="C0C0C0"/>
                </a:outerShdw>
              </a:effectLst>
              <a:latin typeface="Corbel" pitchFamily="34" charset="0"/>
            </a:endParaRPr>
          </a:p>
        </p:txBody>
      </p:sp>
      <p:pic>
        <p:nvPicPr>
          <p:cNvPr id="63490" name="Picture 4" descr="C:\Users\macherep\Downloads\LEC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1268413"/>
            <a:ext cx="1727200" cy="14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6 CuadroTexto"/>
          <p:cNvSpPr txBox="1">
            <a:spLocks noChangeArrowheads="1"/>
          </p:cNvSpPr>
          <p:nvPr/>
        </p:nvSpPr>
        <p:spPr bwMode="auto">
          <a:xfrm>
            <a:off x="900113" y="2762250"/>
            <a:ext cx="626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4000">
                <a:latin typeface="Bauhaus 93" pitchFamily="82" charset="0"/>
              </a:rPr>
              <a:t>Ciclo de vida del proyecto</a:t>
            </a:r>
            <a:endParaRPr lang="es-ES" sz="4000">
              <a:latin typeface="Corbe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3 CuadroTexto"/>
          <p:cNvSpPr txBox="1">
            <a:spLocks noChangeArrowheads="1"/>
          </p:cNvSpPr>
          <p:nvPr/>
        </p:nvSpPr>
        <p:spPr bwMode="auto">
          <a:xfrm>
            <a:off x="2279650" y="2924175"/>
            <a:ext cx="4092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>
                <a:latin typeface="Bauhaus 93" pitchFamily="82" charset="0"/>
              </a:rPr>
              <a:t>Formación de LEC</a:t>
            </a:r>
            <a:endParaRPr lang="es-ES" sz="3600">
              <a:latin typeface="Corbel" pitchFamily="34" charset="0"/>
            </a:endParaRPr>
          </a:p>
        </p:txBody>
      </p:sp>
      <p:pic>
        <p:nvPicPr>
          <p:cNvPr id="21506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755900"/>
            <a:ext cx="165576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938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Conformación del Grupo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9" name="Picture 2" descr="H:\fotos\dav_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4076700"/>
            <a:ext cx="23034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:\fotos\lucas_m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3716338"/>
            <a:ext cx="179705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H:\fotos\kari_m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23100" y="4797425"/>
            <a:ext cx="20161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H:\fotos\mati_m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73563" y="2060575"/>
            <a:ext cx="20208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H:\fotos\marian_me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95438" y="1844675"/>
            <a:ext cx="204470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3 Conector recto de flecha"/>
          <p:cNvCxnSpPr/>
          <p:nvPr/>
        </p:nvCxnSpPr>
        <p:spPr>
          <a:xfrm>
            <a:off x="3686175" y="2636838"/>
            <a:ext cx="649288" cy="15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4101" idx="1"/>
            <a:endCxn id="4098" idx="0"/>
          </p:cNvCxnSpPr>
          <p:nvPr/>
        </p:nvCxnSpPr>
        <p:spPr>
          <a:xfrm rot="10800000" flipV="1">
            <a:off x="936625" y="2609850"/>
            <a:ext cx="658813" cy="1106488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7 Conector curvado"/>
          <p:cNvCxnSpPr>
            <a:stCxn id="4100" idx="2"/>
            <a:endCxn id="9" idx="0"/>
          </p:cNvCxnSpPr>
          <p:nvPr/>
        </p:nvCxnSpPr>
        <p:spPr>
          <a:xfrm rot="5400000">
            <a:off x="4901406" y="3594894"/>
            <a:ext cx="873125" cy="9048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7 Conector curvado"/>
          <p:cNvCxnSpPr>
            <a:endCxn id="4099" idx="1"/>
          </p:cNvCxnSpPr>
          <p:nvPr/>
        </p:nvCxnSpPr>
        <p:spPr>
          <a:xfrm rot="16200000" flipH="1">
            <a:off x="6453982" y="4983956"/>
            <a:ext cx="622300" cy="515937"/>
          </a:xfrm>
          <a:prstGeom prst="curved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83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Nacimiento de una idea</a:t>
            </a:r>
            <a:endParaRPr lang="es-ES" sz="2800" b="1">
              <a:latin typeface="Corbe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925" y="1989138"/>
            <a:ext cx="864076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AR" sz="1600" dirty="0">
                <a:latin typeface="+mn-lt"/>
                <a:cs typeface="+mn-cs"/>
              </a:rPr>
              <a:t>Web para </a:t>
            </a:r>
            <a:r>
              <a:rPr lang="es-AR" sz="1600" dirty="0" err="1">
                <a:latin typeface="+mn-lt"/>
                <a:cs typeface="+mn-cs"/>
              </a:rPr>
              <a:t>ONGs</a:t>
            </a:r>
            <a:endParaRPr lang="es-AR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n-lt"/>
                <a:cs typeface="+mn-cs"/>
              </a:rPr>
              <a:t>Sitio que integre las </a:t>
            </a:r>
            <a:r>
              <a:rPr lang="es-AR" sz="1200" dirty="0" err="1">
                <a:latin typeface="+mn-lt"/>
                <a:cs typeface="+mn-cs"/>
              </a:rPr>
              <a:t>ONGs</a:t>
            </a:r>
            <a:r>
              <a:rPr lang="es-AR" sz="1200" dirty="0">
                <a:latin typeface="+mn-lt"/>
                <a:cs typeface="+mn-cs"/>
              </a:rPr>
              <a:t>, dónde una pueda ingresar un proyecto diciendo que es lo que le hace falta para realizarlo y les aparezca a las otras </a:t>
            </a:r>
            <a:r>
              <a:rPr lang="es-AR" sz="1200" dirty="0" err="1">
                <a:latin typeface="+mn-lt"/>
                <a:cs typeface="+mn-cs"/>
              </a:rPr>
              <a:t>ONGs</a:t>
            </a:r>
            <a:r>
              <a:rPr lang="es-AR" sz="1200" dirty="0">
                <a:latin typeface="+mn-lt"/>
                <a:cs typeface="+mn-cs"/>
              </a:rPr>
              <a:t> esos "pedidos" y la que tenga pueda suministrarlos. </a:t>
            </a:r>
          </a:p>
        </p:txBody>
      </p:sp>
      <p:sp>
        <p:nvSpPr>
          <p:cNvPr id="23556" name="7 CuadroTexto"/>
          <p:cNvSpPr txBox="1">
            <a:spLocks noChangeArrowheads="1"/>
          </p:cNvSpPr>
          <p:nvPr/>
        </p:nvSpPr>
        <p:spPr bwMode="auto">
          <a:xfrm>
            <a:off x="6372225" y="1557338"/>
            <a:ext cx="2665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>
                <a:latin typeface="Lucida Sans Unicode" pitchFamily="34" charset="0"/>
              </a:rPr>
              <a:t>28 de Marzo del 2010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34925" y="4797425"/>
            <a:ext cx="8291513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>
                <a:latin typeface="Lucida Sans Unicode" pitchFamily="34" charset="0"/>
              </a:rPr>
              <a:t>3. Aplicación para facebook</a:t>
            </a:r>
          </a:p>
          <a:p>
            <a:r>
              <a:rPr lang="es-AR" sz="1200">
                <a:latin typeface="Lucida Sans Unicode" pitchFamily="34" charset="0"/>
              </a:rPr>
              <a:t>Aplicación para facebook en donde al instalarla, te pregunte top 10 de bandas favoritas, top 10 de películas,</a:t>
            </a:r>
          </a:p>
          <a:p>
            <a:r>
              <a:rPr lang="es-AR" sz="1200">
                <a:latin typeface="Lucida Sans Unicode" pitchFamily="34" charset="0"/>
              </a:rPr>
              <a:t>top 10 de libros, otros hobbies: teatro, fotografía, etc. y luego te vaya mostrando tus "vecinos", quienes son</a:t>
            </a:r>
          </a:p>
          <a:p>
            <a:r>
              <a:rPr lang="es-AR" sz="1200">
                <a:latin typeface="Lucida Sans Unicode" pitchFamily="34" charset="0"/>
              </a:rPr>
              <a:t>los que más se asimilan a vos. Podemos hacer que se filtre por país, ciudades, etc. </a:t>
            </a:r>
          </a:p>
          <a:p>
            <a:endParaRPr lang="es-AR">
              <a:latin typeface="Lucida Sans Unicode" pitchFamily="34" charset="0"/>
            </a:endParaRP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4925" y="3062288"/>
            <a:ext cx="854868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>
                <a:latin typeface="Lucida Sans Unicode" pitchFamily="34" charset="0"/>
              </a:rPr>
              <a:t>2. Web para pedidos a restaurantes</a:t>
            </a:r>
          </a:p>
          <a:p>
            <a:r>
              <a:rPr lang="es-AR" sz="1200">
                <a:latin typeface="Lucida Sans Unicode" pitchFamily="34" charset="0"/>
              </a:rPr>
              <a:t>Suele pasar, sobre todo al mediodía en el centro, que las personas quieren llegar a un restaurante y tener la</a:t>
            </a:r>
          </a:p>
          <a:p>
            <a:r>
              <a:rPr lang="es-AR" sz="1200">
                <a:latin typeface="Lucida Sans Unicode" pitchFamily="34" charset="0"/>
              </a:rPr>
              <a:t>mesa lista con el plato sobre la mesa y hasta la cuenta ya paga si fuese posible. La idea es armar una</a:t>
            </a:r>
          </a:p>
          <a:p>
            <a:r>
              <a:rPr lang="es-AR" sz="1200">
                <a:latin typeface="Lucida Sans Unicode" pitchFamily="34" charset="0"/>
              </a:rPr>
              <a:t>web en donde un usuario pueda conectarse, elegir alguno de los restaurantes que quiera ir, ver el menú del día,</a:t>
            </a:r>
          </a:p>
          <a:p>
            <a:r>
              <a:rPr lang="es-AR" sz="1200">
                <a:latin typeface="Lucida Sans Unicode" pitchFamily="34" charset="0"/>
              </a:rPr>
              <a:t>reservar un horario para el almuerzo y elegir los platos que se van a pedir por la web. Al llegar entonces al</a:t>
            </a:r>
          </a:p>
          <a:p>
            <a:r>
              <a:rPr lang="es-AR" sz="1200">
                <a:latin typeface="Lucida Sans Unicode" pitchFamily="34" charset="0"/>
              </a:rPr>
              <a:t>restaurante a la hora reservada ya tendrán los comensales su plato listo y el tiempo de espera es mínimo.</a:t>
            </a:r>
          </a:p>
          <a:p>
            <a:endParaRPr lang="es-AR" sz="1200">
              <a:latin typeface="Lucida Sans Unicode" pitchFamily="34" charset="0"/>
            </a:endParaRPr>
          </a:p>
        </p:txBody>
      </p:sp>
      <p:sp>
        <p:nvSpPr>
          <p:cNvPr id="12" name="11 Llamada rectangular redondeada"/>
          <p:cNvSpPr/>
          <p:nvPr/>
        </p:nvSpPr>
        <p:spPr>
          <a:xfrm>
            <a:off x="147638" y="3716338"/>
            <a:ext cx="3671887" cy="2592387"/>
          </a:xfrm>
          <a:prstGeom prst="wedgeRoundRectCallout">
            <a:avLst>
              <a:gd name="adj1" fmla="val -4689"/>
              <a:gd name="adj2" fmla="val -660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b="1" i="1" u="sng" dirty="0">
                <a:solidFill>
                  <a:schemeClr val="tx1"/>
                </a:solidFill>
              </a:rPr>
              <a:t>Matías</a:t>
            </a:r>
            <a:endParaRPr lang="es-AR" sz="1050" b="1" i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dirty="0">
                <a:solidFill>
                  <a:schemeClr val="tx1"/>
                </a:solidFill>
              </a:rPr>
              <a:t>Me encantó lo del restaurante!!!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dirty="0">
                <a:solidFill>
                  <a:schemeClr val="tx1"/>
                </a:solidFill>
              </a:rPr>
              <a:t>La idea de la ONG está buena pero no creo que nos convenga pensar un desarrollo que involucre a una tercer parte... puede terminar siendo perjudicial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dirty="0">
                <a:solidFill>
                  <a:schemeClr val="tx1"/>
                </a:solidFill>
              </a:rPr>
              <a:t>Lo del restaurante me parece una idea </a:t>
            </a:r>
            <a:r>
              <a:rPr lang="es-AR" sz="1050" dirty="0" err="1">
                <a:solidFill>
                  <a:schemeClr val="tx1"/>
                </a:solidFill>
              </a:rPr>
              <a:t>reeee</a:t>
            </a:r>
            <a:r>
              <a:rPr lang="es-AR" sz="1050" dirty="0">
                <a:solidFill>
                  <a:schemeClr val="tx1"/>
                </a:solidFill>
              </a:rPr>
              <a:t> copada!!!!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dirty="0">
                <a:solidFill>
                  <a:schemeClr val="tx1"/>
                </a:solidFill>
              </a:rPr>
              <a:t>La de </a:t>
            </a:r>
            <a:r>
              <a:rPr lang="es-AR" sz="1050" dirty="0" err="1">
                <a:solidFill>
                  <a:schemeClr val="tx1"/>
                </a:solidFill>
              </a:rPr>
              <a:t>Facebook</a:t>
            </a:r>
            <a:r>
              <a:rPr lang="es-AR" sz="1050" dirty="0">
                <a:solidFill>
                  <a:schemeClr val="tx1"/>
                </a:solidFill>
              </a:rPr>
              <a:t> está buena, no me convence la idea de hacer algo para </a:t>
            </a:r>
            <a:r>
              <a:rPr lang="es-AR" sz="1050" dirty="0" err="1">
                <a:solidFill>
                  <a:schemeClr val="tx1"/>
                </a:solidFill>
              </a:rPr>
              <a:t>facebook</a:t>
            </a:r>
            <a:r>
              <a:rPr lang="es-AR" sz="1050" dirty="0">
                <a:solidFill>
                  <a:schemeClr val="tx1"/>
                </a:solidFill>
              </a:rPr>
              <a:t> nada más, pero el resto es genial!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dirty="0">
                <a:solidFill>
                  <a:schemeClr val="tx1"/>
                </a:solidFill>
              </a:rPr>
              <a:t>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dirty="0">
                <a:solidFill>
                  <a:schemeClr val="tx1"/>
                </a:solidFill>
              </a:rPr>
              <a:t>Por ahora voy con la idea del restaurante o el Sistema de Reclamos.</a:t>
            </a:r>
          </a:p>
        </p:txBody>
      </p:sp>
      <p:sp>
        <p:nvSpPr>
          <p:cNvPr id="13" name="12 Llamada rectangular redondeada"/>
          <p:cNvSpPr/>
          <p:nvPr/>
        </p:nvSpPr>
        <p:spPr>
          <a:xfrm>
            <a:off x="3878263" y="3789363"/>
            <a:ext cx="1677987" cy="1101725"/>
          </a:xfrm>
          <a:prstGeom prst="wedgeRoundRectCallout">
            <a:avLst>
              <a:gd name="adj1" fmla="val -47571"/>
              <a:gd name="adj2" fmla="val -842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b="1" i="1" u="sng" dirty="0">
                <a:solidFill>
                  <a:schemeClr val="tx1"/>
                </a:solidFill>
              </a:rPr>
              <a:t>Lucas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dirty="0">
                <a:solidFill>
                  <a:schemeClr val="tx1"/>
                </a:solidFill>
              </a:rPr>
              <a:t>Me convence tanto el "</a:t>
            </a:r>
            <a:r>
              <a:rPr lang="es-AR" sz="1050" dirty="0" err="1">
                <a:solidFill>
                  <a:schemeClr val="tx1"/>
                </a:solidFill>
              </a:rPr>
              <a:t>ReclaMar</a:t>
            </a:r>
            <a:r>
              <a:rPr lang="es-AR" sz="1050" dirty="0">
                <a:solidFill>
                  <a:schemeClr val="tx1"/>
                </a:solidFill>
              </a:rPr>
              <a:t>" de </a:t>
            </a:r>
            <a:r>
              <a:rPr lang="es-AR" sz="1050" dirty="0" err="1">
                <a:solidFill>
                  <a:schemeClr val="tx1"/>
                </a:solidFill>
              </a:rPr>
              <a:t>Matias</a:t>
            </a:r>
            <a:r>
              <a:rPr lang="es-AR" sz="1050" dirty="0">
                <a:solidFill>
                  <a:schemeClr val="tx1"/>
                </a:solidFill>
              </a:rPr>
              <a:t>, como el "</a:t>
            </a:r>
            <a:r>
              <a:rPr lang="es-AR" sz="1050" dirty="0" err="1">
                <a:solidFill>
                  <a:schemeClr val="tx1"/>
                </a:solidFill>
              </a:rPr>
              <a:t>ReserBar</a:t>
            </a:r>
            <a:r>
              <a:rPr lang="es-AR" sz="1050" dirty="0">
                <a:solidFill>
                  <a:schemeClr val="tx1"/>
                </a:solidFill>
              </a:rPr>
              <a:t>" de David.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14" name="13 Llamada rectangular redondeada"/>
          <p:cNvSpPr/>
          <p:nvPr/>
        </p:nvSpPr>
        <p:spPr>
          <a:xfrm>
            <a:off x="5630863" y="3716338"/>
            <a:ext cx="3313112" cy="2881312"/>
          </a:xfrm>
          <a:prstGeom prst="wedgeRoundRectCallout">
            <a:avLst>
              <a:gd name="adj1" fmla="val -32358"/>
              <a:gd name="adj2" fmla="val -653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100" b="1" i="1" u="sng" dirty="0">
                <a:solidFill>
                  <a:schemeClr val="tx1"/>
                </a:solidFill>
              </a:rPr>
              <a:t>Mariano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chemeClr val="tx1"/>
                </a:solidFill>
              </a:rPr>
              <a:t>La del Resto esta buena, es original y además parece fácil, los profes la van a complicar obvio pero el contexto es simple.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chemeClr val="tx1"/>
                </a:solidFill>
              </a:rPr>
              <a:t>La del </a:t>
            </a:r>
            <a:r>
              <a:rPr lang="es-AR" sz="1100" dirty="0" err="1">
                <a:solidFill>
                  <a:schemeClr val="tx1"/>
                </a:solidFill>
              </a:rPr>
              <a:t>facebook</a:t>
            </a:r>
            <a:r>
              <a:rPr lang="es-AR" sz="1100" dirty="0">
                <a:solidFill>
                  <a:schemeClr val="tx1"/>
                </a:solidFill>
              </a:rPr>
              <a:t> también es interesante y esta buena, si existiese me la instalo seguro.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100" dirty="0">
                <a:solidFill>
                  <a:schemeClr val="tx1"/>
                </a:solidFill>
              </a:rPr>
              <a:t>El tema de estar atado a </a:t>
            </a:r>
            <a:r>
              <a:rPr lang="es-AR" sz="1100" dirty="0" err="1">
                <a:solidFill>
                  <a:schemeClr val="tx1"/>
                </a:solidFill>
              </a:rPr>
              <a:t>facebook</a:t>
            </a:r>
            <a:r>
              <a:rPr lang="es-AR" sz="1100" dirty="0">
                <a:solidFill>
                  <a:schemeClr val="tx1"/>
                </a:solidFill>
              </a:rPr>
              <a:t> habría que ver como seria el acople con </a:t>
            </a:r>
            <a:r>
              <a:rPr lang="es-AR" sz="1100" dirty="0" err="1">
                <a:solidFill>
                  <a:schemeClr val="tx1"/>
                </a:solidFill>
              </a:rPr>
              <a:t>facebook</a:t>
            </a:r>
            <a:r>
              <a:rPr lang="es-AR" sz="1100" dirty="0">
                <a:solidFill>
                  <a:schemeClr val="tx1"/>
                </a:solidFill>
              </a:rPr>
              <a:t>, no se si se puede o no. Si se puede y no hay problema no veo mal que dependa de </a:t>
            </a:r>
            <a:r>
              <a:rPr lang="es-AR" sz="1100" dirty="0" err="1">
                <a:solidFill>
                  <a:schemeClr val="tx1"/>
                </a:solidFill>
              </a:rPr>
              <a:t>facebook</a:t>
            </a:r>
            <a:r>
              <a:rPr lang="es-AR" sz="1100" dirty="0">
                <a:solidFill>
                  <a:schemeClr val="tx1"/>
                </a:solidFill>
              </a:rPr>
              <a:t> pero sino se no puede por ahí no nos conviene porque a la hora de presentarlo no podríamos realmente mostrarlo.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" presetID="3" presetClass="exit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-5.55556E-7 -0.177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  <p:bldP spid="11" grpId="0"/>
      <p:bldP spid="11" grpId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3" descr="G:\reserbar-logo-sfondo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3"/>
            <a:ext cx="27146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6 CuadroTexto"/>
          <p:cNvSpPr txBox="1">
            <a:spLocks noChangeArrowheads="1"/>
          </p:cNvSpPr>
          <p:nvPr/>
        </p:nvSpPr>
        <p:spPr bwMode="auto">
          <a:xfrm>
            <a:off x="928688" y="1071563"/>
            <a:ext cx="389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b="1">
                <a:latin typeface="Corbel" pitchFamily="34" charset="0"/>
              </a:rPr>
              <a:t>Formación de un equipo</a:t>
            </a:r>
            <a:endParaRPr lang="es-ES" sz="2800" b="1">
              <a:latin typeface="Corbel" pitchFamily="34" charset="0"/>
            </a:endParaRPr>
          </a:p>
        </p:txBody>
      </p:sp>
      <p:pic>
        <p:nvPicPr>
          <p:cNvPr id="24579" name="Picture 5" descr="H:\fotos\marian_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844675"/>
            <a:ext cx="2374900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Llamada rectangular"/>
          <p:cNvSpPr/>
          <p:nvPr/>
        </p:nvSpPr>
        <p:spPr>
          <a:xfrm>
            <a:off x="3924300" y="1844675"/>
            <a:ext cx="4751388" cy="4248150"/>
          </a:xfrm>
          <a:prstGeom prst="wedgeRectCallout">
            <a:avLst>
              <a:gd name="adj1" fmla="val -67577"/>
              <a:gd name="adj2" fmla="val -3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600200" lvl="3" indent="-228600" algn="ctr">
              <a:buFont typeface="Courier New" pitchFamily="49" charset="0"/>
              <a:buNone/>
              <a:defRPr/>
            </a:pPr>
            <a:r>
              <a:rPr lang="es-E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  <a:cs typeface="Arial" charset="0"/>
              </a:rPr>
              <a:t>23 años, conocimientos y competencias:</a:t>
            </a:r>
          </a:p>
          <a:p>
            <a:pPr marL="1143000" lvl="2" indent="-228600" algn="ctr">
              <a:defRPr/>
            </a:pPr>
            <a:endParaRPr lang="es-ES" sz="32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rbel" pitchFamily="34" charset="0"/>
              <a:cs typeface="Arial" charset="0"/>
            </a:endParaRPr>
          </a:p>
          <a:p>
            <a:pPr marL="1143000" lvl="2" indent="-228600" algn="ctr">
              <a:defRPr/>
            </a:pPr>
            <a:r>
              <a:rPr lang="es-E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rbel" pitchFamily="34" charset="0"/>
                <a:cs typeface="Arial" charset="0"/>
              </a:rPr>
              <a:t>Programador java y php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3335</TotalTime>
  <Words>1779</Words>
  <Application>Microsoft Office PowerPoint</Application>
  <PresentationFormat>Presentación en pantalla (4:3)</PresentationFormat>
  <Paragraphs>542</Paragraphs>
  <Slides>41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Plantilla de diseño</vt:lpstr>
      </vt:variant>
      <vt:variant>
        <vt:i4>8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62" baseType="lpstr">
      <vt:lpstr>Arial</vt:lpstr>
      <vt:lpstr>Lucida Sans Unicode</vt:lpstr>
      <vt:lpstr>Wingdings 3</vt:lpstr>
      <vt:lpstr>Verdana</vt:lpstr>
      <vt:lpstr>Wingdings 2</vt:lpstr>
      <vt:lpstr>Calibri</vt:lpstr>
      <vt:lpstr>Bauhaus 93</vt:lpstr>
      <vt:lpstr>Corbel</vt:lpstr>
      <vt:lpstr>Wingdings</vt:lpstr>
      <vt:lpstr>Courier New</vt:lpstr>
      <vt:lpstr>Tahoma</vt:lpstr>
      <vt:lpstr>Times New Roman</vt:lpstr>
      <vt:lpstr>Concurrencia</vt:lpstr>
      <vt:lpstr>Concurrencia</vt:lpstr>
      <vt:lpstr>Concurrencia</vt:lpstr>
      <vt:lpstr>Concurrencia</vt:lpstr>
      <vt:lpstr>Concurrencia</vt:lpstr>
      <vt:lpstr>Concurrencia</vt:lpstr>
      <vt:lpstr>Concurrencia</vt:lpstr>
      <vt:lpstr>Concurrencia</vt:lpstr>
      <vt:lpstr>Gráfico de Microsoft Excel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</vt:vector>
  </TitlesOfParts>
  <Company>Baler's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Balers</dc:creator>
  <cp:lastModifiedBy>Karina Suarez</cp:lastModifiedBy>
  <cp:revision>275</cp:revision>
  <dcterms:created xsi:type="dcterms:W3CDTF">2011-04-29T19:46:05Z</dcterms:created>
  <dcterms:modified xsi:type="dcterms:W3CDTF">2011-05-14T03:02:02Z</dcterms:modified>
</cp:coreProperties>
</file>