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24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5" r:id="rId20"/>
    <p:sldId id="286" r:id="rId21"/>
    <p:sldId id="292" r:id="rId22"/>
    <p:sldId id="29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68" autoAdjust="0"/>
  </p:normalViewPr>
  <p:slideViewPr>
    <p:cSldViewPr>
      <p:cViewPr varScale="1">
        <p:scale>
          <a:sx n="55" d="100"/>
          <a:sy n="55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3DBFA0B-2541-4B42-974A-3D2CC1856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8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E7F757-D5D8-4067-A399-1A1B1C88A2C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5060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Run the</a:t>
            </a:r>
            <a:r>
              <a:rPr lang="en-US" altLang="en-US" baseline="0" dirty="0" smtClean="0"/>
              <a:t> following in my_guitar_shop3: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CREATE TABLE </a:t>
            </a:r>
            <a:r>
              <a:rPr lang="en-US" altLang="en-US" dirty="0" err="1" smtClean="0"/>
              <a:t>orderItems</a:t>
            </a:r>
            <a:r>
              <a:rPr lang="en-US" altLang="en-US" dirty="0" smtClean="0"/>
              <a:t> (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orderID</a:t>
            </a:r>
            <a:r>
              <a:rPr lang="en-US" altLang="en-US" dirty="0" smtClean="0"/>
              <a:t>         INT          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productID</a:t>
            </a:r>
            <a:r>
              <a:rPr lang="en-US" altLang="en-US" dirty="0" smtClean="0"/>
              <a:t>       INT          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itemPrice</a:t>
            </a:r>
            <a:r>
              <a:rPr lang="en-US" altLang="en-US" dirty="0" smtClean="0"/>
              <a:t>       DECIMAL(10,2)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discountAmount</a:t>
            </a:r>
            <a:r>
              <a:rPr lang="en-US" altLang="en-US" dirty="0" smtClean="0"/>
              <a:t>  DECIMAL(10,2)  NOT NULL,</a:t>
            </a:r>
          </a:p>
          <a:p>
            <a:r>
              <a:rPr lang="en-US" altLang="en-US" dirty="0" smtClean="0"/>
              <a:t>  quantity        INT            NOT NULL,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PRIMARY KEY (</a:t>
            </a:r>
            <a:r>
              <a:rPr lang="en-US" altLang="en-US" dirty="0" err="1" smtClean="0"/>
              <a:t>orderID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productID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);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04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Run the</a:t>
            </a:r>
            <a:r>
              <a:rPr lang="en-US" altLang="en-US" baseline="0" dirty="0" smtClean="0"/>
              <a:t> following in my_guitar_shop3: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customers4 RENAME TO customer;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 ADD lastTransactionDate2 DATE;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 ADD lastTransactionDate3 DATE</a:t>
            </a:r>
          </a:p>
          <a:p>
            <a:r>
              <a:rPr lang="en-US" altLang="en-US" dirty="0" smtClean="0"/>
              <a:t>AFTER </a:t>
            </a:r>
            <a:r>
              <a:rPr lang="en-US" altLang="en-US" dirty="0" err="1" smtClean="0"/>
              <a:t>emailAddress</a:t>
            </a:r>
            <a:r>
              <a:rPr lang="en-US" altLang="en-US" dirty="0" smtClean="0"/>
              <a:t>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 DROP lastTransactionDate3;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</a:t>
            </a:r>
          </a:p>
          <a:p>
            <a:r>
              <a:rPr lang="en-US" altLang="en-US" dirty="0" smtClean="0"/>
              <a:t>CHANGE </a:t>
            </a:r>
            <a:r>
              <a:rPr lang="en-US" altLang="en-US" dirty="0" err="1" smtClean="0"/>
              <a:t>emailAddress</a:t>
            </a:r>
            <a:r>
              <a:rPr lang="en-US" altLang="en-US" dirty="0" smtClean="0"/>
              <a:t> email VARCHAR(255) NOT NULL UNIQUE;</a:t>
            </a:r>
          </a:p>
        </p:txBody>
      </p:sp>
    </p:spTree>
    <p:extLst>
      <p:ext uri="{BB962C8B-B14F-4D97-AF65-F5344CB8AC3E}">
        <p14:creationId xmlns:p14="http://schemas.microsoft.com/office/powerpoint/2010/main" val="1916310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Run the</a:t>
            </a:r>
            <a:r>
              <a:rPr lang="en-US" altLang="en-US" baseline="0" dirty="0" smtClean="0"/>
              <a:t> following in my_guitar_shop3: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 ADD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VARCHAR(100) NOT NULL;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 MODIFY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CHAR(100) NOT NULL;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 MODIFY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VARCHAR(8);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 ALTER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SET DEFAULT '';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ALTER TABLE customer ALTER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DROP DEFAULT;</a:t>
            </a:r>
          </a:p>
        </p:txBody>
      </p:sp>
    </p:spTree>
    <p:extLst>
      <p:ext uri="{BB962C8B-B14F-4D97-AF65-F5344CB8AC3E}">
        <p14:creationId xmlns:p14="http://schemas.microsoft.com/office/powerpoint/2010/main" val="194796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Run the</a:t>
            </a:r>
            <a:r>
              <a:rPr lang="en-US" altLang="en-US" baseline="0" dirty="0" smtClean="0"/>
              <a:t> following in my_guitar_shop3: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DROP TABLE customers2;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DROP TABLE IF EXISTS customers3;</a:t>
            </a:r>
          </a:p>
        </p:txBody>
      </p:sp>
    </p:spTree>
    <p:extLst>
      <p:ext uri="{BB962C8B-B14F-4D97-AF65-F5344CB8AC3E}">
        <p14:creationId xmlns:p14="http://schemas.microsoft.com/office/powerpoint/2010/main" val="711188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use my_guitar_shop3;</a:t>
            </a:r>
            <a:endParaRPr lang="en-US" altLang="en-US" dirty="0" smtClean="0"/>
          </a:p>
          <a:p>
            <a:r>
              <a:rPr lang="en-US" altLang="en-US" dirty="0" smtClean="0"/>
              <a:t>CREATE INDEX 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ON orders (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);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CREATE UNIQUE INDEX </a:t>
            </a:r>
            <a:r>
              <a:rPr lang="en-US" altLang="en-US" dirty="0" err="1" smtClean="0"/>
              <a:t>customerIDX</a:t>
            </a:r>
            <a:endParaRPr lang="en-US" altLang="en-US" dirty="0" smtClean="0"/>
          </a:p>
          <a:p>
            <a:r>
              <a:rPr lang="en-US" altLang="en-US" dirty="0" smtClean="0"/>
              <a:t>ON customers (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);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CREATE UNIQUE INDEX </a:t>
            </a:r>
            <a:r>
              <a:rPr lang="en-US" altLang="en-US" dirty="0" err="1" smtClean="0"/>
              <a:t>customerIDorderNumber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ON orders (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orderNumber</a:t>
            </a:r>
            <a:r>
              <a:rPr lang="en-US" altLang="en-US" dirty="0" smtClean="0"/>
              <a:t>);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CREATE INDEX </a:t>
            </a:r>
            <a:r>
              <a:rPr lang="en-US" altLang="en-US" dirty="0" err="1" smtClean="0"/>
              <a:t>orderTotal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ON orders (</a:t>
            </a:r>
            <a:r>
              <a:rPr lang="en-US" altLang="en-US" dirty="0" err="1" smtClean="0"/>
              <a:t>orderTotal</a:t>
            </a:r>
            <a:r>
              <a:rPr lang="en-US" altLang="en-US" dirty="0" smtClean="0"/>
              <a:t> DESC);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55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use my_guitar_shop3;</a:t>
            </a:r>
            <a:endParaRPr lang="en-US" altLang="en-US" dirty="0" smtClean="0"/>
          </a:p>
          <a:p>
            <a:r>
              <a:rPr lang="en-US" altLang="en-US" dirty="0" smtClean="0"/>
              <a:t>CREATE TABLE customers5 (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    INT           NOT NULL   AUTO_INCREMENT,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emailAddress</a:t>
            </a:r>
            <a:r>
              <a:rPr lang="en-US" altLang="en-US" dirty="0" smtClean="0"/>
              <a:t>  VARCHAR(255)  NOT NULL, 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    VARCHAR(60)   NOT NULL,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PRIMARY KEY (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), </a:t>
            </a:r>
          </a:p>
          <a:p>
            <a:r>
              <a:rPr lang="en-US" altLang="en-US" dirty="0" smtClean="0"/>
              <a:t>  UNIQUE INDEX </a:t>
            </a:r>
            <a:r>
              <a:rPr lang="en-US" altLang="en-US" dirty="0" err="1" smtClean="0"/>
              <a:t>emailAddress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emailAddress</a:t>
            </a:r>
            <a:r>
              <a:rPr lang="en-US" altLang="en-US" dirty="0" smtClean="0"/>
              <a:t>), </a:t>
            </a:r>
          </a:p>
          <a:p>
            <a:r>
              <a:rPr lang="en-US" altLang="en-US" dirty="0" smtClean="0"/>
              <a:t>  INDEX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);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DROP INDEX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ON customers5;</a:t>
            </a:r>
          </a:p>
        </p:txBody>
      </p:sp>
    </p:spTree>
    <p:extLst>
      <p:ext uri="{BB962C8B-B14F-4D97-AF65-F5344CB8AC3E}">
        <p14:creationId xmlns:p14="http://schemas.microsoft.com/office/powerpoint/2010/main" val="159271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8007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4117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Select my_guitar_shop3 &amp; click export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Open export file</a:t>
            </a:r>
          </a:p>
        </p:txBody>
      </p:sp>
    </p:spTree>
    <p:extLst>
      <p:ext uri="{BB962C8B-B14F-4D97-AF65-F5344CB8AC3E}">
        <p14:creationId xmlns:p14="http://schemas.microsoft.com/office/powerpoint/2010/main" val="399335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42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7942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CREATE TABLE orders2</a:t>
            </a:r>
          </a:p>
          <a:p>
            <a:r>
              <a:rPr lang="en-US" altLang="en-US" dirty="0" smtClean="0"/>
              <a:t>(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orderID</a:t>
            </a:r>
            <a:r>
              <a:rPr lang="en-US" altLang="en-US" dirty="0" smtClean="0"/>
              <a:t>      INT           NOT NULL   UNIQUE,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   INT         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orderNumber</a:t>
            </a:r>
            <a:r>
              <a:rPr lang="en-US" altLang="en-US" dirty="0" smtClean="0"/>
              <a:t>  VARCHAR(50) 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orderDate</a:t>
            </a:r>
            <a:r>
              <a:rPr lang="en-US" altLang="en-US" dirty="0" smtClean="0"/>
              <a:t>    DATE        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orderTotal</a:t>
            </a:r>
            <a:r>
              <a:rPr lang="en-US" altLang="en-US" dirty="0" smtClean="0"/>
              <a:t>   DECIMAL(9,2)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paymentTotal</a:t>
            </a:r>
            <a:r>
              <a:rPr lang="en-US" altLang="en-US" dirty="0" smtClean="0"/>
              <a:t> DECIMAL(9,2)             DEFAULT 0,</a:t>
            </a:r>
          </a:p>
          <a:p>
            <a:r>
              <a:rPr lang="en-US" altLang="en-US" dirty="0" smtClean="0"/>
              <a:t>FOREIGN KEY (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) REFERENCES customer(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8516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CED17-0D8B-4843-A48D-E2EA98617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1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288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CREATE DATABASE my_guitar_shop3;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CREATE DATABASE IF NOT EXISTS my_guitar_shop3;</a:t>
            </a:r>
          </a:p>
          <a:p>
            <a:r>
              <a:rPr lang="en-US" altLang="en-US" dirty="0" smtClean="0"/>
              <a:t>CREATE DATABASE IF NOT EXISTS my_guitar_shop4;</a:t>
            </a:r>
          </a:p>
          <a:p>
            <a:r>
              <a:rPr lang="en-US" altLang="en-US" dirty="0" smtClean="0"/>
              <a:t>USE my_guitar_shop3;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DROP DATABASE my_guitar_shop4;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DROP DATABASE IF EXISTS my_guitar_shop4;</a:t>
            </a:r>
          </a:p>
        </p:txBody>
      </p:sp>
    </p:spTree>
    <p:extLst>
      <p:ext uri="{BB962C8B-B14F-4D97-AF65-F5344CB8AC3E}">
        <p14:creationId xmlns:p14="http://schemas.microsoft.com/office/powerpoint/2010/main" val="278435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Open my_guitar_shop1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View</a:t>
            </a:r>
            <a:r>
              <a:rPr lang="en-US" altLang="en-US" baseline="0" dirty="0" smtClean="0"/>
              <a:t> columns in categories &amp; orders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82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830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Run the</a:t>
            </a:r>
            <a:r>
              <a:rPr lang="en-US" altLang="en-US" baseline="0" dirty="0" smtClean="0"/>
              <a:t> following in my_guitar_shop3:</a:t>
            </a:r>
          </a:p>
          <a:p>
            <a:endParaRPr lang="en-US" altLang="en-US" baseline="0" dirty="0" smtClean="0"/>
          </a:p>
          <a:p>
            <a:r>
              <a:rPr lang="en-US" altLang="en-US" dirty="0" smtClean="0"/>
              <a:t>CREATE TABLE customers</a:t>
            </a:r>
          </a:p>
          <a:p>
            <a:r>
              <a:rPr lang="en-US" altLang="en-US" dirty="0" smtClean="0"/>
              <a:t>(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  INT,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  VARCHAR(60),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lastName</a:t>
            </a:r>
            <a:r>
              <a:rPr lang="en-US" altLang="en-US" dirty="0" smtClean="0"/>
              <a:t>    VARCHAR(60)</a:t>
            </a:r>
          </a:p>
          <a:p>
            <a:r>
              <a:rPr lang="en-US" altLang="en-US" dirty="0" smtClean="0"/>
              <a:t>);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CREATE TABLE customers2</a:t>
            </a:r>
          </a:p>
          <a:p>
            <a:r>
              <a:rPr lang="en-US" altLang="en-US" dirty="0" smtClean="0"/>
              <a:t>(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  INT           NOT NULL   UNIQUE,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   VARCHAR(60) 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lastName</a:t>
            </a:r>
            <a:r>
              <a:rPr lang="en-US" altLang="en-US" dirty="0" smtClean="0"/>
              <a:t>    VARCHAR(60)   NOT NULL</a:t>
            </a:r>
          </a:p>
          <a:p>
            <a:r>
              <a:rPr lang="en-US" alt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771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Run the</a:t>
            </a:r>
            <a:r>
              <a:rPr lang="en-US" altLang="en-US" baseline="0" dirty="0" smtClean="0"/>
              <a:t> following in my_guitar_shop3: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CREATE TABLE orders</a:t>
            </a:r>
          </a:p>
          <a:p>
            <a:r>
              <a:rPr lang="en-US" altLang="en-US" dirty="0" smtClean="0"/>
              <a:t>(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orderID</a:t>
            </a:r>
            <a:r>
              <a:rPr lang="en-US" altLang="en-US" dirty="0" smtClean="0"/>
              <a:t>      INT           NOT NULL   UNIQUE,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   INT         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orderNumber</a:t>
            </a:r>
            <a:r>
              <a:rPr lang="en-US" altLang="en-US" dirty="0" smtClean="0"/>
              <a:t>  VARCHAR(50) 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orderDate</a:t>
            </a:r>
            <a:r>
              <a:rPr lang="en-US" altLang="en-US" dirty="0" smtClean="0"/>
              <a:t>    DATE        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orderTotal</a:t>
            </a:r>
            <a:r>
              <a:rPr lang="en-US" altLang="en-US" dirty="0" smtClean="0"/>
              <a:t>   DECIMAL(9,2)  NOT NULL,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paymentTotal</a:t>
            </a:r>
            <a:r>
              <a:rPr lang="en-US" altLang="en-US" dirty="0" smtClean="0"/>
              <a:t> DECIMAL(9,2)             DEFAULT 0</a:t>
            </a:r>
          </a:p>
          <a:p>
            <a:r>
              <a:rPr lang="en-US" altLang="en-US" dirty="0" smtClean="0"/>
              <a:t>);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91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Run the</a:t>
            </a:r>
            <a:r>
              <a:rPr lang="en-US" altLang="en-US" baseline="0" dirty="0" smtClean="0"/>
              <a:t> following in my_guitar_shop3: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#A table with a column-level primary key</a:t>
            </a:r>
          </a:p>
          <a:p>
            <a:r>
              <a:rPr lang="en-US" altLang="en-US" dirty="0" smtClean="0"/>
              <a:t>CREATE TABLE </a:t>
            </a:r>
            <a:r>
              <a:rPr lang="en-US" altLang="en-US" dirty="0" smtClean="0"/>
              <a:t>customers2 </a:t>
            </a:r>
            <a:r>
              <a:rPr lang="en-US" altLang="en-US" dirty="0" smtClean="0"/>
              <a:t>(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    INT           NOT NULL   PRIMARY KEY  </a:t>
            </a:r>
          </a:p>
          <a:p>
            <a:r>
              <a:rPr lang="en-US" altLang="en-US" dirty="0" smtClean="0"/>
              <a:t>                                         AUTO_INCREMENT,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emailAddress</a:t>
            </a:r>
            <a:r>
              <a:rPr lang="en-US" altLang="en-US" dirty="0" smtClean="0"/>
              <a:t>  VARCHAR(255)  NOT NULL   UNIQUE</a:t>
            </a:r>
          </a:p>
          <a:p>
            <a:r>
              <a:rPr lang="en-US" altLang="en-US" dirty="0" smtClean="0"/>
              <a:t>);</a:t>
            </a:r>
          </a:p>
          <a:p>
            <a:r>
              <a:rPr lang="en-US" altLang="en-US" dirty="0" smtClean="0"/>
              <a:t>#A table with a table-level primary key</a:t>
            </a:r>
          </a:p>
          <a:p>
            <a:r>
              <a:rPr lang="en-US" altLang="en-US" dirty="0" smtClean="0"/>
              <a:t>CREATE TABLE </a:t>
            </a:r>
            <a:r>
              <a:rPr lang="en-US" altLang="en-US" dirty="0" smtClean="0"/>
              <a:t>customers2 </a:t>
            </a:r>
            <a:r>
              <a:rPr lang="en-US" altLang="en-US" dirty="0" smtClean="0"/>
              <a:t>(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    INT           NOT NULL   AUTO_INCREMENT,</a:t>
            </a:r>
          </a:p>
          <a:p>
            <a:r>
              <a:rPr lang="en-US" altLang="en-US" dirty="0" smtClean="0"/>
              <a:t>  </a:t>
            </a:r>
            <a:r>
              <a:rPr lang="en-US" altLang="en-US" dirty="0" err="1" smtClean="0"/>
              <a:t>emailAddress</a:t>
            </a:r>
            <a:r>
              <a:rPr lang="en-US" altLang="en-US" dirty="0" smtClean="0"/>
              <a:t>  VARCHAR(255)  NOT NULL   UNIQUE,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PRIMARY KEY (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) </a:t>
            </a:r>
          </a:p>
          <a:p>
            <a:r>
              <a:rPr lang="en-US" altLang="en-US" dirty="0" smtClean="0"/>
              <a:t>);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379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E7506DA-0717-4A34-B9C5-5FA6CAAF7B80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0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EA6B9-ED55-4A98-A20C-DD3A17AD44DE}" type="datetime1">
              <a:rPr lang="en-US"/>
              <a:pPr>
                <a:defRPr/>
              </a:pPr>
              <a:t>1/14/2018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Visual C# 2008, Third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30BA-2C6F-4E48-AA49-06639D90F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25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Murach's SQL Server 2012,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7145177-50A1-4C3E-A19F-D6EDD812C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C17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79E46438-A40C-4366-B830-1286C99FB4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Document9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10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Document11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Document13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Document14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Document15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15.docx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Document16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Document17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Document18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gif"/><Relationship Id="rId3" Type="http://schemas.openxmlformats.org/officeDocument/2006/relationships/image" Target="../media/image39.wmf"/><Relationship Id="rId7" Type="http://schemas.openxmlformats.org/officeDocument/2006/relationships/image" Target="../media/image4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2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5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7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/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2"/>
                </a:solidFill>
              </a:rPr>
              <a:t> </a:t>
            </a:r>
            <a:r>
              <a:rPr lang="en-US" altLang="en-US" sz="3600" b="1" dirty="0"/>
              <a:t>SWDV </a:t>
            </a:r>
            <a:r>
              <a:rPr lang="en-US" altLang="en-US" sz="3600" b="1" dirty="0" smtClean="0"/>
              <a:t>210</a:t>
            </a:r>
            <a:r>
              <a:rPr lang="en-US" altLang="en-US" sz="3600" b="1" dirty="0"/>
              <a:t/>
            </a:r>
            <a:br>
              <a:rPr lang="en-US" altLang="en-US" sz="3600" b="1" dirty="0"/>
            </a:br>
            <a:r>
              <a:rPr lang="en-US" altLang="en-US" sz="3600" b="1" dirty="0"/>
              <a:t>Introduction to Server</a:t>
            </a:r>
            <a:br>
              <a:rPr lang="en-US" altLang="en-US" sz="3600" b="1" dirty="0"/>
            </a:br>
            <a:r>
              <a:rPr lang="en-US" altLang="en-US" sz="3600" b="1" dirty="0"/>
              <a:t>Side Programming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</a:t>
            </a:r>
            <a:r>
              <a:rPr lang="en-US" sz="3200" b="0" kern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 Day 3</a:t>
            </a:r>
            <a:endParaRPr lang="en-US" sz="3200" b="0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5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D1D15E5-C8F5-4176-995A-BDB7C5115DCF}" type="slidenum">
              <a:rPr lang="en-US" altLang="en-US" sz="900">
                <a:latin typeface="Arial Narrow" pitchFamily="34" charset="0"/>
              </a:rPr>
              <a:pPr algn="r"/>
              <a:t>10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187810"/>
              </p:ext>
            </p:extLst>
          </p:nvPr>
        </p:nvGraphicFramePr>
        <p:xfrm>
          <a:off x="914400" y="1447800"/>
          <a:ext cx="7288213" cy="519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Document" r:id="rId4" imgW="7315200" imgH="5203104" progId="Word.Document.8">
                  <p:embed/>
                </p:oleObj>
              </mc:Choice>
              <mc:Fallback>
                <p:oleObj name="Document" r:id="rId4" imgW="7315200" imgH="52031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288213" cy="519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585404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Document" r:id="rId6" imgW="5956042" imgH="777049" progId="Word.Document.12">
                  <p:embed/>
                </p:oleObj>
              </mc:Choice>
              <mc:Fallback>
                <p:oleObj name="Document" r:id="rId6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36651F7-954B-48A7-80A8-5F7DF224A809}" type="slidenum">
              <a:rPr lang="en-US" altLang="en-US" sz="900">
                <a:latin typeface="Arial Narrow" pitchFamily="34" charset="0"/>
              </a:rPr>
              <a:pPr algn="r"/>
              <a:t>11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24985"/>
              </p:ext>
            </p:extLst>
          </p:nvPr>
        </p:nvGraphicFramePr>
        <p:xfrm>
          <a:off x="914400" y="1143000"/>
          <a:ext cx="7301323" cy="2624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Document" r:id="rId4" imgW="7315200" imgH="2617530" progId="Word.Document.8">
                  <p:embed/>
                </p:oleObj>
              </mc:Choice>
              <mc:Fallback>
                <p:oleObj name="Document" r:id="rId4" imgW="7315200" imgH="26175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624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81860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EC4D239-CE9E-4760-A4EA-56FDB0AD5D9A}" type="slidenum">
              <a:rPr lang="en-US" altLang="en-US" sz="900">
                <a:latin typeface="Arial Narrow" pitchFamily="34" charset="0"/>
              </a:rPr>
              <a:pPr algn="r"/>
              <a:t>12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12746"/>
              </p:ext>
            </p:extLst>
          </p:nvPr>
        </p:nvGraphicFramePr>
        <p:xfrm>
          <a:off x="914400" y="1144588"/>
          <a:ext cx="7288213" cy="517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Document" r:id="rId4" imgW="7315200" imgH="5177970" progId="Word.Document.8">
                  <p:embed/>
                </p:oleObj>
              </mc:Choice>
              <mc:Fallback>
                <p:oleObj name="Document" r:id="rId4" imgW="7315200" imgH="51779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517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99544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0457FA4-9485-416F-B935-63973A67825E}" type="slidenum">
              <a:rPr lang="en-US" altLang="en-US" sz="900">
                <a:latin typeface="Arial Narrow" pitchFamily="34" charset="0"/>
              </a:rPr>
              <a:pPr algn="r"/>
              <a:t>13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4292"/>
              </p:ext>
            </p:extLst>
          </p:nvPr>
        </p:nvGraphicFramePr>
        <p:xfrm>
          <a:off x="914400" y="1149350"/>
          <a:ext cx="7288213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Document" r:id="rId4" imgW="7315200" imgH="5182637" progId="Word.Document.8">
                  <p:embed/>
                </p:oleObj>
              </mc:Choice>
              <mc:Fallback>
                <p:oleObj name="Document" r:id="rId4" imgW="7315200" imgH="51826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9350"/>
                        <a:ext cx="7288213" cy="517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2200"/>
              </p:ext>
            </p:extLst>
          </p:nvPr>
        </p:nvGraphicFramePr>
        <p:xfrm>
          <a:off x="914400" y="685800"/>
          <a:ext cx="70119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Document" r:id="rId6" imgW="7028202" imgH="773810" progId="Word.Document.12">
                  <p:embed/>
                </p:oleObj>
              </mc:Choice>
              <mc:Fallback>
                <p:oleObj name="Document" r:id="rId6" imgW="7028202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119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C43B517-8D36-4412-ACED-E7EE8540204E}" type="slidenum">
              <a:rPr lang="en-US" altLang="en-US" sz="900">
                <a:latin typeface="Arial Narrow" pitchFamily="34" charset="0"/>
              </a:rPr>
              <a:pPr algn="r"/>
              <a:t>14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40063"/>
              </p:ext>
            </p:extLst>
          </p:nvPr>
        </p:nvGraphicFramePr>
        <p:xfrm>
          <a:off x="914400" y="1119188"/>
          <a:ext cx="74041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Document" r:id="rId4" imgW="7431840" imgH="3144985" progId="Word.Document.8">
                  <p:embed/>
                </p:oleObj>
              </mc:Choice>
              <mc:Fallback>
                <p:oleObj name="Document" r:id="rId4" imgW="7431840" imgH="31449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188"/>
                        <a:ext cx="740410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2951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F434B34-027A-4B77-A48C-3838D1E153AF}" type="slidenum">
              <a:rPr lang="en-US" altLang="en-US" sz="900">
                <a:latin typeface="Arial Narrow" pitchFamily="34" charset="0"/>
              </a:rPr>
              <a:pPr algn="r"/>
              <a:t>15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94830"/>
              </p:ext>
            </p:extLst>
          </p:nvPr>
        </p:nvGraphicFramePr>
        <p:xfrm>
          <a:off x="914400" y="1144588"/>
          <a:ext cx="7288213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Document" r:id="rId4" imgW="7315200" imgH="5362525" progId="Word.Document.8">
                  <p:embed/>
                </p:oleObj>
              </mc:Choice>
              <mc:Fallback>
                <p:oleObj name="Document" r:id="rId4" imgW="7315200" imgH="53625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716061"/>
              </p:ext>
            </p:extLst>
          </p:nvPr>
        </p:nvGraphicFramePr>
        <p:xfrm>
          <a:off x="914400" y="685800"/>
          <a:ext cx="72786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Document" r:id="rId6" imgW="7294799" imgH="773090" progId="Word.Document.12">
                  <p:embed/>
                </p:oleObj>
              </mc:Choice>
              <mc:Fallback>
                <p:oleObj name="Document" r:id="rId6" imgW="7294799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786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642240C-F630-4728-BA5E-CEF15D5D1BC8}" type="slidenum">
              <a:rPr lang="en-US" altLang="en-US" sz="900">
                <a:latin typeface="Arial Narrow" pitchFamily="34" charset="0"/>
              </a:rPr>
              <a:pPr algn="r"/>
              <a:t>16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961142"/>
              </p:ext>
            </p:extLst>
          </p:nvPr>
        </p:nvGraphicFramePr>
        <p:xfrm>
          <a:off x="914400" y="1136650"/>
          <a:ext cx="7288213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Document" r:id="rId4" imgW="7315200" imgH="3426846" progId="Word.Document.8">
                  <p:embed/>
                </p:oleObj>
              </mc:Choice>
              <mc:Fallback>
                <p:oleObj name="Document" r:id="rId4" imgW="7315200" imgH="34268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6650"/>
                        <a:ext cx="7288213" cy="341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17802"/>
              </p:ext>
            </p:extLst>
          </p:nvPr>
        </p:nvGraphicFramePr>
        <p:xfrm>
          <a:off x="914400" y="685800"/>
          <a:ext cx="78644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Document" r:id="rId6" imgW="7882106" imgH="773810" progId="Word.Document.12">
                  <p:embed/>
                </p:oleObj>
              </mc:Choice>
              <mc:Fallback>
                <p:oleObj name="Document" r:id="rId6" imgW="788210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8644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6DA0FE9-91B8-4AF5-A7BE-023FFE7E2B28}" type="slidenum">
              <a:rPr lang="en-US" altLang="en-US" sz="900">
                <a:latin typeface="Arial Narrow" pitchFamily="34" charset="0"/>
              </a:rPr>
              <a:pPr algn="r"/>
              <a:t>17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75314"/>
              </p:ext>
            </p:extLst>
          </p:nvPr>
        </p:nvGraphicFramePr>
        <p:xfrm>
          <a:off x="914400" y="1066800"/>
          <a:ext cx="7404100" cy="512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Document" r:id="rId4" imgW="7422416" imgH="5106455" progId="Word.Document.8">
                  <p:embed/>
                </p:oleObj>
              </mc:Choice>
              <mc:Fallback>
                <p:oleObj name="Document" r:id="rId4" imgW="7422416" imgH="51064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404100" cy="512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9513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F7E59F8-7670-4B3A-85CC-4A636312038F}" type="slidenum">
              <a:rPr lang="en-US" altLang="en-US" sz="900">
                <a:latin typeface="Arial Narrow" pitchFamily="34" charset="0"/>
              </a:rPr>
              <a:pPr algn="r"/>
              <a:t>18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972623"/>
              </p:ext>
            </p:extLst>
          </p:nvPr>
        </p:nvGraphicFramePr>
        <p:xfrm>
          <a:off x="914400" y="1146175"/>
          <a:ext cx="739775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Document" r:id="rId4" imgW="7390137" imgH="2355191" progId="Word.Document.8">
                  <p:embed/>
                </p:oleObj>
              </mc:Choice>
              <mc:Fallback>
                <p:oleObj name="Document" r:id="rId4" imgW="7390137" imgH="23551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6175"/>
                        <a:ext cx="7397750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0531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610D00D-F88F-479B-8730-AA29AA4FC52B}" type="slidenum">
              <a:rPr lang="en-US" altLang="en-US" sz="900">
                <a:latin typeface="Arial Narrow" pitchFamily="34" charset="0"/>
              </a:rPr>
              <a:pPr algn="r"/>
              <a:t>19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81299"/>
              </p:ext>
            </p:extLst>
          </p:nvPr>
        </p:nvGraphicFramePr>
        <p:xfrm>
          <a:off x="914400" y="685800"/>
          <a:ext cx="7437390" cy="491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Document" r:id="rId4" imgW="7437390" imgH="491346" progId="Word.Document.8">
                  <p:embed/>
                </p:oleObj>
              </mc:Choice>
              <mc:Fallback>
                <p:oleObj name="Document" r:id="rId4" imgW="7437390" imgH="4913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37390" cy="491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200347"/>
            <a:ext cx="6248399" cy="4895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1A69609-E052-4C7B-A96F-03BA07D13D92}" type="slidenum">
              <a:rPr lang="en-US" altLang="en-US" sz="900">
                <a:latin typeface="Arial Narrow" pitchFamily="34" charset="0"/>
              </a:rPr>
              <a:pPr algn="r"/>
              <a:t>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878156"/>
              </p:ext>
            </p:extLst>
          </p:nvPr>
        </p:nvGraphicFramePr>
        <p:xfrm>
          <a:off x="914400" y="1600200"/>
          <a:ext cx="7423679" cy="306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Document" r:id="rId4" imgW="7423679" imgH="3063801" progId="Word.Document.8">
                  <p:embed/>
                </p:oleObj>
              </mc:Choice>
              <mc:Fallback>
                <p:oleObj name="Document" r:id="rId4" imgW="7423679" imgH="306380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423679" cy="3063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FE5C193-C376-4FC0-BBC3-349881FE77E6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02537"/>
              </p:ext>
            </p:extLst>
          </p:nvPr>
        </p:nvGraphicFramePr>
        <p:xfrm>
          <a:off x="914400" y="1143000"/>
          <a:ext cx="732155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7" name="Document" r:id="rId4" imgW="7301323" imgH="3191985" progId="Word.Document.8">
                  <p:embed/>
                </p:oleObj>
              </mc:Choice>
              <mc:Fallback>
                <p:oleObj name="Document" r:id="rId4" imgW="7301323" imgH="31919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89648"/>
              </p:ext>
            </p:extLst>
          </p:nvPr>
        </p:nvGraphicFramePr>
        <p:xfrm>
          <a:off x="914400" y="685800"/>
          <a:ext cx="70485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name="Document" r:id="rId6" imgW="7063917" imgH="773810" progId="Word.Document.12">
                  <p:embed/>
                </p:oleObj>
              </mc:Choice>
              <mc:Fallback>
                <p:oleObj name="Document" r:id="rId6" imgW="7063917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485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A7946BF-5825-46B4-A3BB-DF255DFA8F38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319397"/>
              </p:ext>
            </p:extLst>
          </p:nvPr>
        </p:nvGraphicFramePr>
        <p:xfrm>
          <a:off x="914400" y="685800"/>
          <a:ext cx="7315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1" name="Document" r:id="rId4" imgW="7311813" imgH="774389" progId="Word.Document.12">
                  <p:embed/>
                </p:oleObj>
              </mc:Choice>
              <mc:Fallback>
                <p:oleObj name="Document" r:id="rId4" imgW="7311813" imgH="774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2676" y="1237412"/>
            <a:ext cx="79365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used to link two tables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(or more) field(s) that </a:t>
            </a:r>
            <a:r>
              <a:rPr lang="en-US" dirty="0"/>
              <a:t>refers to the PRIMARY KEY in another table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altLang="en-US" sz="1800" dirty="0"/>
              <a:t>CREATE TABLE </a:t>
            </a:r>
            <a:r>
              <a:rPr lang="en-US" altLang="en-US" sz="1800" dirty="0" smtClean="0"/>
              <a:t>orders2</a:t>
            </a:r>
            <a:endParaRPr lang="en-US" altLang="en-US" sz="1800" dirty="0"/>
          </a:p>
          <a:p>
            <a:pPr lvl="1"/>
            <a:r>
              <a:rPr lang="en-US" altLang="en-US" sz="1800" dirty="0"/>
              <a:t>(</a:t>
            </a:r>
          </a:p>
          <a:p>
            <a:pPr lvl="1"/>
            <a:r>
              <a:rPr lang="en-US" altLang="en-US" sz="1800" dirty="0"/>
              <a:t>  </a:t>
            </a:r>
            <a:r>
              <a:rPr lang="en-US" altLang="en-US" sz="1800" dirty="0" err="1"/>
              <a:t>orderID</a:t>
            </a:r>
            <a:r>
              <a:rPr lang="en-US" altLang="en-US" sz="1800" dirty="0"/>
              <a:t>      </a:t>
            </a:r>
            <a:r>
              <a:rPr lang="en-US" altLang="en-US" sz="1800" dirty="0" smtClean="0"/>
              <a:t>		INT           	NOT </a:t>
            </a:r>
            <a:r>
              <a:rPr lang="en-US" altLang="en-US" sz="1800" dirty="0"/>
              <a:t>NULL   UNIQUE,</a:t>
            </a:r>
          </a:p>
          <a:p>
            <a:pPr lvl="1"/>
            <a:r>
              <a:rPr lang="en-US" altLang="en-US" sz="1800" dirty="0"/>
              <a:t>  </a:t>
            </a:r>
            <a:r>
              <a:rPr lang="en-US" altLang="en-US" sz="1800" dirty="0" err="1"/>
              <a:t>customerID</a:t>
            </a:r>
            <a:r>
              <a:rPr lang="en-US" altLang="en-US" sz="1800" dirty="0"/>
              <a:t>   </a:t>
            </a:r>
            <a:r>
              <a:rPr lang="en-US" altLang="en-US" sz="1800" dirty="0" smtClean="0"/>
              <a:t>		INT           	NOT </a:t>
            </a:r>
            <a:r>
              <a:rPr lang="en-US" altLang="en-US" sz="1800" dirty="0"/>
              <a:t>NULL,</a:t>
            </a:r>
          </a:p>
          <a:p>
            <a:pPr lvl="1"/>
            <a:r>
              <a:rPr lang="en-US" altLang="en-US" sz="1800" dirty="0"/>
              <a:t>  </a:t>
            </a:r>
            <a:r>
              <a:rPr lang="en-US" altLang="en-US" sz="1800" dirty="0" err="1"/>
              <a:t>orderNumber</a:t>
            </a:r>
            <a:r>
              <a:rPr lang="en-US" altLang="en-US" sz="1800" dirty="0"/>
              <a:t>  </a:t>
            </a:r>
            <a:r>
              <a:rPr lang="en-US" altLang="en-US" sz="1800" dirty="0" smtClean="0"/>
              <a:t>	VARCHAR(50</a:t>
            </a:r>
            <a:r>
              <a:rPr lang="en-US" altLang="en-US" sz="1800" dirty="0"/>
              <a:t>)   </a:t>
            </a:r>
            <a:r>
              <a:rPr lang="en-US" altLang="en-US" sz="1800" dirty="0" smtClean="0"/>
              <a:t>	NOT </a:t>
            </a:r>
            <a:r>
              <a:rPr lang="en-US" altLang="en-US" sz="1800" dirty="0"/>
              <a:t>NULL,</a:t>
            </a:r>
          </a:p>
          <a:p>
            <a:pPr lvl="1"/>
            <a:r>
              <a:rPr lang="en-US" altLang="en-US" sz="1800" dirty="0"/>
              <a:t>  </a:t>
            </a:r>
            <a:r>
              <a:rPr lang="en-US" altLang="en-US" sz="1800" dirty="0" err="1"/>
              <a:t>orderDate</a:t>
            </a:r>
            <a:r>
              <a:rPr lang="en-US" altLang="en-US" sz="1800" dirty="0"/>
              <a:t>    </a:t>
            </a:r>
            <a:r>
              <a:rPr lang="en-US" altLang="en-US" sz="1800" dirty="0" smtClean="0"/>
              <a:t>		DATE          	NOT </a:t>
            </a:r>
            <a:r>
              <a:rPr lang="en-US" altLang="en-US" sz="1800" dirty="0"/>
              <a:t>NULL,</a:t>
            </a:r>
          </a:p>
          <a:p>
            <a:pPr lvl="1"/>
            <a:r>
              <a:rPr lang="en-US" altLang="en-US" sz="1800" dirty="0"/>
              <a:t>  </a:t>
            </a:r>
            <a:r>
              <a:rPr lang="en-US" altLang="en-US" sz="1800" dirty="0" err="1"/>
              <a:t>orderTotal</a:t>
            </a:r>
            <a:r>
              <a:rPr lang="en-US" altLang="en-US" sz="1800" dirty="0"/>
              <a:t>   </a:t>
            </a:r>
            <a:r>
              <a:rPr lang="en-US" altLang="en-US" sz="1800" dirty="0" smtClean="0"/>
              <a:t>		DECIMAL(9,2</a:t>
            </a:r>
            <a:r>
              <a:rPr lang="en-US" altLang="en-US" sz="1800" dirty="0"/>
              <a:t>)  </a:t>
            </a:r>
            <a:r>
              <a:rPr lang="en-US" altLang="en-US" sz="1800" dirty="0" smtClean="0"/>
              <a:t>	NOT </a:t>
            </a:r>
            <a:r>
              <a:rPr lang="en-US" altLang="en-US" sz="1800" dirty="0"/>
              <a:t>NULL,</a:t>
            </a:r>
          </a:p>
          <a:p>
            <a:pPr lvl="1"/>
            <a:r>
              <a:rPr lang="en-US" altLang="en-US" sz="1800" dirty="0"/>
              <a:t>  </a:t>
            </a:r>
            <a:r>
              <a:rPr lang="en-US" altLang="en-US" sz="1800" dirty="0" err="1"/>
              <a:t>paymentTotal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	DECIMAL(9,2</a:t>
            </a:r>
            <a:r>
              <a:rPr lang="en-US" altLang="en-US" sz="1800" dirty="0"/>
              <a:t>)      </a:t>
            </a:r>
            <a:r>
              <a:rPr lang="en-US" altLang="en-US" sz="1800" dirty="0" smtClean="0"/>
              <a:t>DEFAULT 0,</a:t>
            </a:r>
          </a:p>
          <a:p>
            <a:pPr lvl="1"/>
            <a:r>
              <a:rPr lang="en-US" altLang="en-US" sz="1800" dirty="0" smtClean="0"/>
              <a:t>FOREIGN KEY (</a:t>
            </a:r>
            <a:r>
              <a:rPr lang="en-US" altLang="en-US" sz="1800" dirty="0" err="1" smtClean="0"/>
              <a:t>customerID</a:t>
            </a:r>
            <a:r>
              <a:rPr lang="en-US" altLang="en-US" sz="1800" dirty="0" smtClean="0"/>
              <a:t>) REFERENCES customer(</a:t>
            </a:r>
            <a:r>
              <a:rPr lang="en-US" altLang="en-US" sz="1800" dirty="0" err="1" smtClean="0"/>
              <a:t>customerID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 lvl="1"/>
            <a:r>
              <a:rPr lang="en-US" altLang="en-US" sz="18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SWDV 210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Questions?</a:t>
            </a:r>
          </a:p>
        </p:txBody>
      </p:sp>
      <p:pic>
        <p:nvPicPr>
          <p:cNvPr id="45060" name="Picture 2" descr="j028217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67000"/>
            <a:ext cx="819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 descr="j0078711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16224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 descr="BD0002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5" descr="PE06547_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4257516"/>
            <a:ext cx="9874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6" descr="j0254500[1]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00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7" descr="j0234752[1]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11334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8" descr="j0178137[1]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05399"/>
            <a:ext cx="13335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0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373DD2E-4299-4AB3-A148-05C8BE903764}" type="slidenum">
              <a:rPr lang="en-US" altLang="en-US" sz="900">
                <a:latin typeface="Arial Narrow" pitchFamily="34" charset="0"/>
              </a:rPr>
              <a:pPr algn="r"/>
              <a:t>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279135"/>
              </p:ext>
            </p:extLst>
          </p:nvPr>
        </p:nvGraphicFramePr>
        <p:xfrm>
          <a:off x="914400" y="1066800"/>
          <a:ext cx="732155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Document" r:id="rId4" imgW="7301323" imgH="3464554" progId="Word.Document.8">
                  <p:embed/>
                </p:oleObj>
              </mc:Choice>
              <mc:Fallback>
                <p:oleObj name="Document" r:id="rId4" imgW="7301323" imgH="346455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21550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2021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E331AE8-4337-4195-BCA3-FFDFAE2A0C79}" type="slidenum">
              <a:rPr lang="en-US" altLang="en-US" sz="900">
                <a:latin typeface="Arial Narrow" pitchFamily="34" charset="0"/>
              </a:rPr>
              <a:pPr algn="r"/>
              <a:t>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394979"/>
              </p:ext>
            </p:extLst>
          </p:nvPr>
        </p:nvGraphicFramePr>
        <p:xfrm>
          <a:off x="914400" y="1066800"/>
          <a:ext cx="7288213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Document" r:id="rId4" imgW="7301323" imgH="4714703" progId="Word.Document.8">
                  <p:embed/>
                </p:oleObj>
              </mc:Choice>
              <mc:Fallback>
                <p:oleObj name="Document" r:id="rId4" imgW="7301323" imgH="47147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88213" cy="46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63432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189FBEF-5FE1-4122-BF00-ADEEC75606C5}" type="slidenum">
              <a:rPr lang="en-US" altLang="en-US" sz="900">
                <a:latin typeface="Arial Narrow" pitchFamily="34" charset="0"/>
              </a:rPr>
              <a:pPr algn="r"/>
              <a:t>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046245"/>
              </p:ext>
            </p:extLst>
          </p:nvPr>
        </p:nvGraphicFramePr>
        <p:xfrm>
          <a:off x="914400" y="1093788"/>
          <a:ext cx="7288213" cy="401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Document" r:id="rId4" imgW="7315200" imgH="4018932" progId="Word.Document.8">
                  <p:embed/>
                </p:oleObj>
              </mc:Choice>
              <mc:Fallback>
                <p:oleObj name="Document" r:id="rId4" imgW="7315200" imgH="40189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3788"/>
                        <a:ext cx="7288213" cy="401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96130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90302AD-8CF7-488C-A975-AB2812D3D81B}" type="slidenum">
              <a:rPr lang="en-US" altLang="en-US" sz="900">
                <a:latin typeface="Arial Narrow" pitchFamily="34" charset="0"/>
              </a:rPr>
              <a:pPr algn="r"/>
              <a:t>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806652"/>
              </p:ext>
            </p:extLst>
          </p:nvPr>
        </p:nvGraphicFramePr>
        <p:xfrm>
          <a:off x="914400" y="1098550"/>
          <a:ext cx="740410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Document" r:id="rId4" imgW="7422416" imgH="4484261" progId="Word.Document.8">
                  <p:embed/>
                </p:oleObj>
              </mc:Choice>
              <mc:Fallback>
                <p:oleObj name="Document" r:id="rId4" imgW="7422416" imgH="448426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8550"/>
                        <a:ext cx="7404100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12494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DCF3DD5-4FD8-47F3-8CF6-F915782A3FF5}" type="slidenum">
              <a:rPr lang="en-US" altLang="en-US" sz="900">
                <a:latin typeface="Arial Narrow" pitchFamily="34" charset="0"/>
              </a:rPr>
              <a:pPr algn="r"/>
              <a:t>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235473"/>
              </p:ext>
            </p:extLst>
          </p:nvPr>
        </p:nvGraphicFramePr>
        <p:xfrm>
          <a:off x="914400" y="1143000"/>
          <a:ext cx="7422416" cy="377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Document" r:id="rId4" imgW="7422416" imgH="3774211" progId="Word.Document.8">
                  <p:embed/>
                </p:oleObj>
              </mc:Choice>
              <mc:Fallback>
                <p:oleObj name="Document" r:id="rId4" imgW="7422416" imgH="37742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22416" cy="3772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026089"/>
              </p:ext>
            </p:extLst>
          </p:nvPr>
        </p:nvGraphicFramePr>
        <p:xfrm>
          <a:off x="914400" y="685800"/>
          <a:ext cx="70389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Document" r:id="rId6" imgW="7054898" imgH="773810" progId="Word.Document.12">
                  <p:embed/>
                </p:oleObj>
              </mc:Choice>
              <mc:Fallback>
                <p:oleObj name="Document" r:id="rId6" imgW="7054898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389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9BEF096-64F1-4B50-B04C-47210374C805}" type="slidenum">
              <a:rPr lang="en-US" altLang="en-US" sz="900">
                <a:latin typeface="Arial Narrow" pitchFamily="34" charset="0"/>
              </a:rPr>
              <a:pPr algn="r"/>
              <a:t>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34901"/>
              </p:ext>
            </p:extLst>
          </p:nvPr>
        </p:nvGraphicFramePr>
        <p:xfrm>
          <a:off x="914400" y="1144588"/>
          <a:ext cx="7288213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Document" r:id="rId4" imgW="7315200" imgH="3888953" progId="Word.Document.8">
                  <p:embed/>
                </p:oleObj>
              </mc:Choice>
              <mc:Fallback>
                <p:oleObj name="Document" r:id="rId4" imgW="7315200" imgH="38889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8024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B7677B3-E101-4191-80DC-D767603E31C0}" type="slidenum">
              <a:rPr lang="en-US" altLang="en-US" sz="900">
                <a:latin typeface="Arial Narrow" pitchFamily="34" charset="0"/>
              </a:rPr>
              <a:pPr algn="r"/>
              <a:t>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17954"/>
              </p:ext>
            </p:extLst>
          </p:nvPr>
        </p:nvGraphicFramePr>
        <p:xfrm>
          <a:off x="914400" y="1116012"/>
          <a:ext cx="732155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Document" r:id="rId4" imgW="7315200" imgH="2617530" progId="Word.Document.8">
                  <p:embed/>
                </p:oleObj>
              </mc:Choice>
              <mc:Fallback>
                <p:oleObj name="Document" r:id="rId4" imgW="7315200" imgH="26175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6012"/>
                        <a:ext cx="732155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05265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249</TotalTime>
  <Words>929</Words>
  <Application>Microsoft Office PowerPoint</Application>
  <PresentationFormat>On-screen Show (4:3)</PresentationFormat>
  <Paragraphs>230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Times New Roman</vt:lpstr>
      <vt:lpstr>Wingdings</vt:lpstr>
      <vt:lpstr>1_Master slides</vt:lpstr>
      <vt:lpstr>Document</vt:lpstr>
      <vt:lpstr>Microsoft Word Document</vt:lpstr>
      <vt:lpstr>College of  Western Idaho   SWDV 210 Introduction to Server Side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SWDV 210 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 Taylor</dc:creator>
  <cp:lastModifiedBy>Jenny Webd210</cp:lastModifiedBy>
  <cp:revision>27</cp:revision>
  <dcterms:created xsi:type="dcterms:W3CDTF">2010-12-01T22:27:47Z</dcterms:created>
  <dcterms:modified xsi:type="dcterms:W3CDTF">2018-01-15T03:21:09Z</dcterms:modified>
</cp:coreProperties>
</file>