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61"/>
  </p:notesMasterIdLst>
  <p:handoutMasterIdLst>
    <p:handoutMasterId r:id="rId62"/>
  </p:handoutMasterIdLst>
  <p:sldIdLst>
    <p:sldId id="324" r:id="rId2"/>
    <p:sldId id="32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7" r:id="rId56"/>
    <p:sldId id="318" r:id="rId57"/>
    <p:sldId id="319" r:id="rId58"/>
    <p:sldId id="320" r:id="rId59"/>
    <p:sldId id="32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704" autoAdjust="0"/>
  </p:normalViewPr>
  <p:slideViewPr>
    <p:cSldViewPr>
      <p:cViewPr varScale="1">
        <p:scale>
          <a:sx n="55" d="100"/>
          <a:sy n="55" d="100"/>
        </p:scale>
        <p:origin x="10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01BBEE-D006-4304-9D78-9212DE95390E}" type="datetimeFigureOut">
              <a:rPr lang="en-US" altLang="en-US"/>
              <a:pPr/>
              <a:t>1/14/2018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F2703F-BECC-42AF-8CEB-1C044B2EF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126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064BE8-86BE-4B97-A033-2C2FD99AB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56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96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773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8530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50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8396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7165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5069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8508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014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282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66D83E-9AA0-4E3C-A10A-060C5C0830B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5560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9676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684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2093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4749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1593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4567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4025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4305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6832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266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5694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932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266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6591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9874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9523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9619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9541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8486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3425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In NetBeans: File | New File | PHP File | filename: ch2examples | Finish</a:t>
            </a:r>
          </a:p>
          <a:p>
            <a:r>
              <a:rPr lang="en-US" altLang="en-US" dirty="0" smtClean="0"/>
              <a:t>Copy,</a:t>
            </a:r>
            <a:r>
              <a:rPr lang="en-US" altLang="en-US" baseline="0" dirty="0" smtClean="0"/>
              <a:t> replace &amp; view in browser: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&lt;!DOCTYPE html&gt;</a:t>
            </a:r>
          </a:p>
          <a:p>
            <a:r>
              <a:rPr lang="en-US" altLang="en-US" dirty="0" smtClean="0"/>
              <a:t>&lt;html&gt;</a:t>
            </a:r>
          </a:p>
          <a:p>
            <a:r>
              <a:rPr lang="en-US" altLang="en-US" dirty="0" smtClean="0"/>
              <a:t>    &lt;head&gt;</a:t>
            </a:r>
          </a:p>
          <a:p>
            <a:r>
              <a:rPr lang="en-US" altLang="en-US" dirty="0" smtClean="0"/>
              <a:t>        &lt;title&gt;Chapter 2 Examples&lt;/title&gt;</a:t>
            </a:r>
          </a:p>
          <a:p>
            <a:r>
              <a:rPr lang="en-US" altLang="en-US" dirty="0" smtClean="0"/>
              <a:t>        &lt;link </a:t>
            </a:r>
            <a:r>
              <a:rPr lang="en-US" altLang="en-US" dirty="0" err="1" smtClean="0"/>
              <a:t>rel</a:t>
            </a:r>
            <a:r>
              <a:rPr lang="en-US" altLang="en-US" dirty="0" smtClean="0"/>
              <a:t>="stylesheet" type="text/</a:t>
            </a:r>
            <a:r>
              <a:rPr lang="en-US" altLang="en-US" dirty="0" err="1" smtClean="0"/>
              <a:t>css</a:t>
            </a:r>
            <a:r>
              <a:rPr lang="en-US" altLang="en-US" dirty="0" smtClean="0"/>
              <a:t>" </a:t>
            </a:r>
          </a:p>
          <a:p>
            <a:r>
              <a:rPr lang="en-US" altLang="en-US" dirty="0" smtClean="0"/>
              <a:t>             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="main.css"/&gt;</a:t>
            </a:r>
          </a:p>
          <a:p>
            <a:r>
              <a:rPr lang="en-US" altLang="en-US" dirty="0" smtClean="0"/>
              <a:t>    &lt;/head&gt;</a:t>
            </a:r>
          </a:p>
          <a:p>
            <a:r>
              <a:rPr lang="en-US" altLang="en-US" dirty="0" smtClean="0"/>
              <a:t>    &lt;body&gt;</a:t>
            </a:r>
          </a:p>
          <a:p>
            <a:r>
              <a:rPr lang="en-US" altLang="en-US" dirty="0" smtClean="0"/>
              <a:t>        &lt;h2&gt;Chapter 2 Examples&lt;/h2&gt;</a:t>
            </a:r>
          </a:p>
          <a:p>
            <a:r>
              <a:rPr lang="en-US" altLang="en-US" dirty="0" smtClean="0"/>
              <a:t>        &lt;?</a:t>
            </a:r>
            <a:r>
              <a:rPr lang="en-US" altLang="en-US" dirty="0" err="1" smtClean="0"/>
              <a:t>php</a:t>
            </a:r>
            <a:endParaRPr lang="en-US" altLang="en-US" dirty="0" smtClean="0"/>
          </a:p>
          <a:p>
            <a:r>
              <a:rPr lang="en-US" altLang="en-US" dirty="0" smtClean="0"/>
              <a:t>            $counter = 1;</a:t>
            </a:r>
          </a:p>
          <a:p>
            <a:r>
              <a:rPr lang="en-US" altLang="en-US" dirty="0" smtClean="0"/>
              <a:t>            $message = "";</a:t>
            </a:r>
          </a:p>
          <a:p>
            <a:r>
              <a:rPr lang="en-US" altLang="en-US" dirty="0" smtClean="0"/>
              <a:t>            while ($counter &lt;= 5) {</a:t>
            </a:r>
          </a:p>
          <a:p>
            <a:r>
              <a:rPr lang="en-US" altLang="en-US" dirty="0" smtClean="0"/>
              <a:t>                $message = $message . $counter . '|';  </a:t>
            </a:r>
          </a:p>
          <a:p>
            <a:r>
              <a:rPr lang="en-US" altLang="en-US" dirty="0" smtClean="0"/>
              <a:t>                $counter++;                          </a:t>
            </a:r>
          </a:p>
          <a:p>
            <a:r>
              <a:rPr lang="en-US" altLang="en-US" dirty="0" smtClean="0"/>
              <a:t>            }</a:t>
            </a:r>
          </a:p>
          <a:p>
            <a:r>
              <a:rPr lang="en-US" altLang="en-US" dirty="0" smtClean="0"/>
              <a:t>            echo $message;</a:t>
            </a:r>
          </a:p>
          <a:p>
            <a:r>
              <a:rPr lang="en-US" altLang="en-US" dirty="0" smtClean="0"/>
              <a:t>            // $message = 1|2|3|4|5|</a:t>
            </a:r>
          </a:p>
          <a:p>
            <a:r>
              <a:rPr lang="en-US" altLang="en-US" dirty="0" smtClean="0"/>
              <a:t>        ?&gt;</a:t>
            </a:r>
          </a:p>
          <a:p>
            <a:r>
              <a:rPr lang="en-US" altLang="en-US" dirty="0" smtClean="0"/>
              <a:t>    &lt;/body&gt;</a:t>
            </a:r>
          </a:p>
          <a:p>
            <a:r>
              <a:rPr lang="en-US" altLang="en-US" dirty="0" smtClean="0"/>
              <a:t>&lt;/html&gt;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43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30249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Add to ch2examples: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&lt;?</a:t>
            </a:r>
            <a:r>
              <a:rPr lang="en-US" altLang="en-US" dirty="0" err="1" smtClean="0"/>
              <a:t>php</a:t>
            </a:r>
            <a:endParaRPr lang="en-US" altLang="en-US" dirty="0" smtClean="0"/>
          </a:p>
          <a:p>
            <a:r>
              <a:rPr lang="en-US" altLang="en-US" dirty="0" smtClean="0"/>
              <a:t>            $message2 = "";</a:t>
            </a:r>
          </a:p>
          <a:p>
            <a:r>
              <a:rPr lang="en-US" altLang="en-US" dirty="0" smtClean="0"/>
              <a:t>            for ($counter = 1; $counter &lt;= 5; $counter++) {</a:t>
            </a:r>
          </a:p>
          <a:p>
            <a:r>
              <a:rPr lang="en-US" altLang="en-US" dirty="0" smtClean="0"/>
              <a:t>                $message2 = $message2 . $counter . '|';</a:t>
            </a:r>
          </a:p>
          <a:p>
            <a:r>
              <a:rPr lang="en-US" altLang="en-US" dirty="0" smtClean="0"/>
              <a:t>            }</a:t>
            </a:r>
          </a:p>
          <a:p>
            <a:r>
              <a:rPr lang="en-US" altLang="en-US" dirty="0" smtClean="0"/>
              <a:t>            // $message = 1|2|3|4|5|</a:t>
            </a:r>
          </a:p>
          <a:p>
            <a:r>
              <a:rPr lang="en-US" altLang="en-US" dirty="0" smtClean="0"/>
              <a:t>            echo $message2;</a:t>
            </a:r>
          </a:p>
          <a:p>
            <a:r>
              <a:rPr lang="en-US" altLang="en-US" dirty="0" smtClean="0"/>
              <a:t>        ?&gt;</a:t>
            </a:r>
          </a:p>
        </p:txBody>
      </p:sp>
    </p:spTree>
    <p:extLst>
      <p:ext uri="{BB962C8B-B14F-4D97-AF65-F5344CB8AC3E}">
        <p14:creationId xmlns:p14="http://schemas.microsoft.com/office/powerpoint/2010/main" val="267047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Add to ch2examples: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&lt;/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&gt;</a:t>
            </a:r>
          </a:p>
          <a:p>
            <a:r>
              <a:rPr lang="en-US" altLang="en-US" dirty="0" smtClean="0"/>
              <a:t>        &lt;?</a:t>
            </a:r>
            <a:r>
              <a:rPr lang="en-US" altLang="en-US" dirty="0" err="1" smtClean="0"/>
              <a:t>php</a:t>
            </a:r>
            <a:endParaRPr lang="en-US" altLang="en-US" dirty="0" smtClean="0"/>
          </a:p>
          <a:p>
            <a:r>
              <a:rPr lang="en-US" altLang="en-US" dirty="0" smtClean="0"/>
              <a:t>            $investment = 1000;</a:t>
            </a:r>
          </a:p>
          <a:p>
            <a:r>
              <a:rPr lang="en-US" altLang="en-US" dirty="0" smtClean="0"/>
              <a:t>            $</a:t>
            </a:r>
            <a:r>
              <a:rPr lang="en-US" altLang="en-US" dirty="0" err="1" smtClean="0"/>
              <a:t>interest_rate</a:t>
            </a:r>
            <a:r>
              <a:rPr lang="en-US" altLang="en-US" dirty="0" smtClean="0"/>
              <a:t> = .1;</a:t>
            </a:r>
          </a:p>
          <a:p>
            <a:r>
              <a:rPr lang="en-US" altLang="en-US" dirty="0" smtClean="0"/>
              <a:t>            $years = 25;</a:t>
            </a:r>
          </a:p>
          <a:p>
            <a:r>
              <a:rPr lang="en-US" altLang="en-US" dirty="0" smtClean="0"/>
              <a:t>            $</a:t>
            </a:r>
            <a:r>
              <a:rPr lang="en-US" altLang="en-US" dirty="0" err="1" smtClean="0"/>
              <a:t>future_value</a:t>
            </a:r>
            <a:r>
              <a:rPr lang="en-US" altLang="en-US" dirty="0" smtClean="0"/>
              <a:t> = $investment;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         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1;</a:t>
            </a:r>
          </a:p>
          <a:p>
            <a:r>
              <a:rPr lang="en-US" altLang="en-US" dirty="0" smtClean="0"/>
              <a:t>            while ($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&lt;= $years) {</a:t>
            </a:r>
          </a:p>
          <a:p>
            <a:r>
              <a:rPr lang="en-US" altLang="en-US" dirty="0" smtClean="0"/>
              <a:t>              $</a:t>
            </a:r>
            <a:r>
              <a:rPr lang="en-US" altLang="en-US" dirty="0" err="1" smtClean="0"/>
              <a:t>future_value</a:t>
            </a:r>
            <a:r>
              <a:rPr lang="en-US" altLang="en-US" dirty="0" smtClean="0"/>
              <a:t> = </a:t>
            </a:r>
          </a:p>
          <a:p>
            <a:r>
              <a:rPr lang="en-US" altLang="en-US" dirty="0" smtClean="0"/>
              <a:t>                  ($</a:t>
            </a:r>
            <a:r>
              <a:rPr lang="en-US" altLang="en-US" dirty="0" err="1" smtClean="0"/>
              <a:t>future_value</a:t>
            </a:r>
            <a:r>
              <a:rPr lang="en-US" altLang="en-US" dirty="0" smtClean="0"/>
              <a:t> + ($</a:t>
            </a:r>
            <a:r>
              <a:rPr lang="en-US" altLang="en-US" dirty="0" err="1" smtClean="0"/>
              <a:t>future_value</a:t>
            </a:r>
            <a:r>
              <a:rPr lang="en-US" altLang="en-US" dirty="0" smtClean="0"/>
              <a:t> * $</a:t>
            </a:r>
            <a:r>
              <a:rPr lang="en-US" altLang="en-US" dirty="0" err="1" smtClean="0"/>
              <a:t>interest_rate</a:t>
            </a:r>
            <a:r>
              <a:rPr lang="en-US" altLang="en-US" dirty="0" smtClean="0"/>
              <a:t>));</a:t>
            </a:r>
          </a:p>
          <a:p>
            <a:r>
              <a:rPr lang="en-US" altLang="en-US" dirty="0" smtClean="0"/>
              <a:t>              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++;</a:t>
            </a:r>
          </a:p>
          <a:p>
            <a:r>
              <a:rPr lang="en-US" altLang="en-US" dirty="0" smtClean="0"/>
              <a:t>            }</a:t>
            </a:r>
          </a:p>
          <a:p>
            <a:r>
              <a:rPr lang="en-US" altLang="en-US" dirty="0" smtClean="0"/>
              <a:t>            echo $</a:t>
            </a:r>
            <a:r>
              <a:rPr lang="en-US" altLang="en-US" dirty="0" err="1" smtClean="0"/>
              <a:t>future_value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        ?&gt;</a:t>
            </a:r>
          </a:p>
        </p:txBody>
      </p:sp>
    </p:spTree>
    <p:extLst>
      <p:ext uri="{BB962C8B-B14F-4D97-AF65-F5344CB8AC3E}">
        <p14:creationId xmlns:p14="http://schemas.microsoft.com/office/powerpoint/2010/main" val="860962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Add to ch2examples: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&lt;/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&gt;</a:t>
            </a:r>
          </a:p>
          <a:p>
            <a:r>
              <a:rPr lang="en-US" altLang="en-US" dirty="0" smtClean="0"/>
              <a:t>        &lt;?</a:t>
            </a:r>
            <a:r>
              <a:rPr lang="en-US" altLang="en-US" dirty="0" err="1" smtClean="0"/>
              <a:t>php</a:t>
            </a:r>
            <a:endParaRPr lang="en-US" altLang="en-US" dirty="0" smtClean="0"/>
          </a:p>
          <a:p>
            <a:r>
              <a:rPr lang="en-US" altLang="en-US" dirty="0" smtClean="0"/>
              <a:t>            $investment2 = 1000;</a:t>
            </a:r>
          </a:p>
          <a:p>
            <a:r>
              <a:rPr lang="en-US" altLang="en-US" dirty="0" smtClean="0"/>
              <a:t>            $interest_rate2 = .1;</a:t>
            </a:r>
          </a:p>
          <a:p>
            <a:r>
              <a:rPr lang="en-US" altLang="en-US" dirty="0" smtClean="0"/>
              <a:t>            $years2 = 25;</a:t>
            </a:r>
          </a:p>
          <a:p>
            <a:r>
              <a:rPr lang="en-US" altLang="en-US" dirty="0" smtClean="0"/>
              <a:t>            $future_value2 = $investment2;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         for ($i2 = 1; $i2 &lt;= $years2; $i2++) {</a:t>
            </a:r>
          </a:p>
          <a:p>
            <a:r>
              <a:rPr lang="en-US" altLang="en-US" dirty="0" smtClean="0"/>
              <a:t>              $future_value2 = </a:t>
            </a:r>
          </a:p>
          <a:p>
            <a:r>
              <a:rPr lang="en-US" altLang="en-US" dirty="0" smtClean="0"/>
              <a:t>                  ($future_value2 + ($future_value2 * $interest_rate2));</a:t>
            </a:r>
          </a:p>
          <a:p>
            <a:r>
              <a:rPr lang="en-US" altLang="en-US" dirty="0" smtClean="0"/>
              <a:t>            }</a:t>
            </a:r>
          </a:p>
          <a:p>
            <a:r>
              <a:rPr lang="en-US" altLang="en-US" dirty="0" smtClean="0"/>
              <a:t>            echo $future_value2;</a:t>
            </a:r>
          </a:p>
          <a:p>
            <a:r>
              <a:rPr lang="en-US" altLang="en-US" dirty="0" smtClean="0"/>
              <a:t>        ?&gt;</a:t>
            </a:r>
          </a:p>
        </p:txBody>
      </p:sp>
    </p:spTree>
    <p:extLst>
      <p:ext uri="{BB962C8B-B14F-4D97-AF65-F5344CB8AC3E}">
        <p14:creationId xmlns:p14="http://schemas.microsoft.com/office/powerpoint/2010/main" val="2185223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71117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43984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8657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Open http://localhost/book_apps/ch02_future_value/</a:t>
            </a:r>
          </a:p>
        </p:txBody>
      </p:sp>
    </p:spTree>
    <p:extLst>
      <p:ext uri="{BB962C8B-B14F-4D97-AF65-F5344CB8AC3E}">
        <p14:creationId xmlns:p14="http://schemas.microsoft.com/office/powerpoint/2010/main" val="1740376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41547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022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 smtClean="0"/>
              <a:t>Is_null</a:t>
            </a:r>
            <a:r>
              <a:rPr lang="en-US" altLang="en-US" dirty="0" smtClean="0"/>
              <a:t> function: Opposite of </a:t>
            </a:r>
            <a:r>
              <a:rPr lang="en-US" altLang="en-US" dirty="0" err="1" smtClean="0"/>
              <a:t>isset</a:t>
            </a:r>
            <a:r>
              <a:rPr lang="en-US" altLang="en-US" dirty="0" smtClean="0"/>
              <a:t>.</a:t>
            </a:r>
            <a:r>
              <a:rPr lang="en-US" altLang="en-US" baseline="0" dirty="0" smtClean="0"/>
              <a:t> Boolean test returns true only when the variable is null.</a:t>
            </a:r>
            <a:endParaRPr lang="en-US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82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6954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4855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9710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74081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53330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1985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3045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96394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62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324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4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3598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80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© 2014, Mike </a:t>
            </a:r>
            <a:r>
              <a:rPr lang="en-US" altLang="en-US" dirty="0" err="1" smtClean="0"/>
              <a:t>Murach</a:t>
            </a:r>
            <a:r>
              <a:rPr lang="en-US" altLang="en-US" dirty="0" smtClean="0"/>
              <a:t>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57C281E-9A2A-4E87-A2DE-F998E49A119E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95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EA6B9-ED55-4A98-A20C-DD3A17AD44DE}" type="datetime1">
              <a:rPr lang="en-US"/>
              <a:pPr>
                <a:defRPr/>
              </a:pPr>
              <a:t>1/14/2018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Visual C# 2008,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30BA-2C6F-4E48-AA49-06639D90F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08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Murach's SQL Server 2012,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145177-50A1-4C3E-A19F-D6EDD812C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C2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 smtClean="0"/>
              <a:t>© 2014, Mike </a:t>
            </a:r>
            <a:r>
              <a:rPr lang="en-US" altLang="en-US" dirty="0" err="1" smtClean="0"/>
              <a:t>Murach</a:t>
            </a:r>
            <a:r>
              <a:rPr lang="en-US" altLang="en-US" dirty="0" smtClean="0"/>
              <a:t> &amp; Associates, Inc.</a:t>
            </a:r>
            <a:endParaRPr lang="en-US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8A20A4AA-99D5-498C-B6D7-E8A8DF28BA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Document8.doc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.docx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11" Type="http://schemas.openxmlformats.org/officeDocument/2006/relationships/oleObject" Target="../embeddings/Microsoft_Word_97_-_2003_Document10.doc"/><Relationship Id="rId5" Type="http://schemas.openxmlformats.org/officeDocument/2006/relationships/oleObject" Target="../embeddings/Microsoft_Word_97_-_2003_Document9.doc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emf"/><Relationship Id="rId1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9.docx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11" Type="http://schemas.openxmlformats.org/officeDocument/2006/relationships/oleObject" Target="../embeddings/Microsoft_Word_97_-_2003_Document12.doc"/><Relationship Id="rId5" Type="http://schemas.openxmlformats.org/officeDocument/2006/relationships/oleObject" Target="../embeddings/Microsoft_Word_97_-_2003_Document11.doc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emf"/><Relationship Id="rId1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Document13.doc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2.docx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14.doc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3.docx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Document15.doc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4.docx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openxmlformats.org/officeDocument/2006/relationships/oleObject" Target="../embeddings/Microsoft_Word_97_-_2003_Document17.doc"/><Relationship Id="rId5" Type="http://schemas.openxmlformats.org/officeDocument/2006/relationships/oleObject" Target="../embeddings/Microsoft_Word_97_-_2003_Document16.doc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emf"/><Relationship Id="rId1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9.doc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emf"/><Relationship Id="rId5" Type="http://schemas.openxmlformats.org/officeDocument/2006/relationships/oleObject" Target="../embeddings/Microsoft_Word_97_-_2003_Document18.doc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6.docx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emf"/><Relationship Id="rId11" Type="http://schemas.openxmlformats.org/officeDocument/2006/relationships/oleObject" Target="../embeddings/Microsoft_Word_97_-_2003_Document21.doc"/><Relationship Id="rId5" Type="http://schemas.openxmlformats.org/officeDocument/2006/relationships/oleObject" Target="../embeddings/Microsoft_Word_97_-_2003_Document20.doc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emf"/><Relationship Id="rId1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Document22.doc"/><Relationship Id="rId4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Document23.doc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Document24.doc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0.docx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Document25.doc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21.docx"/><Relationship Id="rId4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2.docx"/><Relationship Id="rId13" Type="http://schemas.openxmlformats.org/officeDocument/2006/relationships/oleObject" Target="../embeddings/oleObject50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emf"/><Relationship Id="rId11" Type="http://schemas.openxmlformats.org/officeDocument/2006/relationships/oleObject" Target="../embeddings/Microsoft_Word_97_-_2003_Document27.doc"/><Relationship Id="rId5" Type="http://schemas.openxmlformats.org/officeDocument/2006/relationships/oleObject" Target="../embeddings/Microsoft_Word_97_-_2003_Document26.doc"/><Relationship Id="rId15" Type="http://schemas.openxmlformats.org/officeDocument/2006/relationships/image" Target="../media/image54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24.docx"/><Relationship Id="rId4" Type="http://schemas.openxmlformats.org/officeDocument/2006/relationships/oleObject" Target="../embeddings/oleObject5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25.docx"/><Relationship Id="rId4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6.docx"/><Relationship Id="rId13" Type="http://schemas.openxmlformats.org/officeDocument/2006/relationships/oleObject" Target="../embeddings/oleObject56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9.emf"/><Relationship Id="rId11" Type="http://schemas.openxmlformats.org/officeDocument/2006/relationships/oleObject" Target="../embeddings/Microsoft_Word_97_-_2003_Document29.doc"/><Relationship Id="rId5" Type="http://schemas.openxmlformats.org/officeDocument/2006/relationships/oleObject" Target="../embeddings/Microsoft_Word_97_-_2003_Document28.doc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0.emf"/><Relationship Id="rId1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8.docx"/><Relationship Id="rId13" Type="http://schemas.openxmlformats.org/officeDocument/2006/relationships/oleObject" Target="../embeddings/oleObject60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3.emf"/><Relationship Id="rId11" Type="http://schemas.openxmlformats.org/officeDocument/2006/relationships/oleObject" Target="../embeddings/Microsoft_Word_97_-_2003_Document31.doc"/><Relationship Id="rId5" Type="http://schemas.openxmlformats.org/officeDocument/2006/relationships/oleObject" Target="../embeddings/Microsoft_Word_97_-_2003_Document30.doc"/><Relationship Id="rId15" Type="http://schemas.openxmlformats.org/officeDocument/2006/relationships/image" Target="../media/image66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4.emf"/><Relationship Id="rId14" Type="http://schemas.openxmlformats.org/officeDocument/2006/relationships/package" Target="../embeddings/Microsoft_Word_Document29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0.docx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7.emf"/><Relationship Id="rId5" Type="http://schemas.openxmlformats.org/officeDocument/2006/relationships/oleObject" Target="../embeddings/Microsoft_Word_97_-_2003_Document32.doc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1.docx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Document33.doc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emf"/><Relationship Id="rId5" Type="http://schemas.openxmlformats.org/officeDocument/2006/relationships/oleObject" Target="../embeddings/Microsoft_Word_97_-_2003_Document34.doc"/><Relationship Id="rId4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Document35.doc"/><Relationship Id="rId4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2.docx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Document36.doc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3.docx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Document37.doc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4.docx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Document38.doc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5.docx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Document39.doc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2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6.docx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3.emf"/><Relationship Id="rId5" Type="http://schemas.openxmlformats.org/officeDocument/2006/relationships/oleObject" Target="../embeddings/Microsoft_Word_97_-_2003_Document40.doc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7.docx"/><Relationship Id="rId13" Type="http://schemas.openxmlformats.org/officeDocument/2006/relationships/oleObject" Target="../embeddings/oleObject80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5.emf"/><Relationship Id="rId11" Type="http://schemas.openxmlformats.org/officeDocument/2006/relationships/oleObject" Target="../embeddings/Microsoft_Word_97_-_2003_Document42.doc"/><Relationship Id="rId5" Type="http://schemas.openxmlformats.org/officeDocument/2006/relationships/oleObject" Target="../embeddings/Microsoft_Word_97_-_2003_Document41.doc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6.emf"/><Relationship Id="rId1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9.docx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9.emf"/><Relationship Id="rId5" Type="http://schemas.openxmlformats.org/officeDocument/2006/relationships/oleObject" Target="../embeddings/Microsoft_Word_97_-_2003_Document43.doc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.docx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0.docx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Document44.doc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1.docx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3.emf"/><Relationship Id="rId5" Type="http://schemas.openxmlformats.org/officeDocument/2006/relationships/oleObject" Target="../embeddings/Microsoft_Word_97_-_2003_Document45.doc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2.docx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5.emf"/><Relationship Id="rId5" Type="http://schemas.openxmlformats.org/officeDocument/2006/relationships/oleObject" Target="../embeddings/Microsoft_Word_97_-_2003_Document46.doc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3.docx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7.emf"/><Relationship Id="rId5" Type="http://schemas.openxmlformats.org/officeDocument/2006/relationships/oleObject" Target="../embeddings/Microsoft_Word_97_-_2003_Document47.doc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9.emf"/><Relationship Id="rId5" Type="http://schemas.openxmlformats.org/officeDocument/2006/relationships/package" Target="../embeddings/Microsoft_Word_Document44.docx"/><Relationship Id="rId4" Type="http://schemas.openxmlformats.org/officeDocument/2006/relationships/oleObject" Target="../embeddings/oleObject9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5.docx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01.emf"/><Relationship Id="rId5" Type="http://schemas.openxmlformats.org/officeDocument/2006/relationships/oleObject" Target="../embeddings/Microsoft_Word_97_-_2003_Document48.doc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6.docx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3.emf"/><Relationship Id="rId5" Type="http://schemas.openxmlformats.org/officeDocument/2006/relationships/oleObject" Target="../embeddings/Microsoft_Word_97_-_2003_Document49.doc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05.emf"/><Relationship Id="rId5" Type="http://schemas.openxmlformats.org/officeDocument/2006/relationships/oleObject" Target="../embeddings/Microsoft_Word_97_-_2003_Document50.doc"/><Relationship Id="rId4" Type="http://schemas.openxmlformats.org/officeDocument/2006/relationships/oleObject" Target="../embeddings/oleObject9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7.emf"/><Relationship Id="rId5" Type="http://schemas.openxmlformats.org/officeDocument/2006/relationships/oleObject" Target="../embeddings/Microsoft_Word_97_-_2003_Document51.doc"/><Relationship Id="rId4" Type="http://schemas.openxmlformats.org/officeDocument/2006/relationships/oleObject" Target="../embeddings/oleObject9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9.emf"/><Relationship Id="rId5" Type="http://schemas.openxmlformats.org/officeDocument/2006/relationships/oleObject" Target="../embeddings/Microsoft_Word_97_-_2003_Document52.doc"/><Relationship Id="rId4" Type="http://schemas.openxmlformats.org/officeDocument/2006/relationships/oleObject" Target="../embeddings/oleObject9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7.docx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11.emf"/><Relationship Id="rId5" Type="http://schemas.openxmlformats.org/officeDocument/2006/relationships/oleObject" Target="../embeddings/Microsoft_Word_97_-_2003_Document53.doc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1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8.docx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13.emf"/><Relationship Id="rId5" Type="http://schemas.openxmlformats.org/officeDocument/2006/relationships/oleObject" Target="../embeddings/Microsoft_Word_97_-_2003_Document54.doc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9.docx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15.emf"/><Relationship Id="rId5" Type="http://schemas.openxmlformats.org/officeDocument/2006/relationships/oleObject" Target="../embeddings/Microsoft_Word_97_-_2003_Document55.doc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6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0.docx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17.emf"/><Relationship Id="rId5" Type="http://schemas.openxmlformats.org/officeDocument/2006/relationships/oleObject" Target="../embeddings/Microsoft_Word_97_-_2003_Document56.doc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8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1.docx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19.emf"/><Relationship Id="rId5" Type="http://schemas.openxmlformats.org/officeDocument/2006/relationships/oleObject" Target="../embeddings/Microsoft_Word_97_-_2003_Document57.doc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20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2.docx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21.emf"/><Relationship Id="rId5" Type="http://schemas.openxmlformats.org/officeDocument/2006/relationships/oleObject" Target="../embeddings/Microsoft_Word_97_-_2003_Document58.doc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2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Microsoft_Word_97_-_2003_Document59.doc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24.emf"/><Relationship Id="rId4" Type="http://schemas.openxmlformats.org/officeDocument/2006/relationships/hyperlink" Target="http://php.net/docs.php" TargetMode="External"/><Relationship Id="rId9" Type="http://schemas.openxmlformats.org/officeDocument/2006/relationships/package" Target="../embeddings/Microsoft_Word_Document53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25.emf"/><Relationship Id="rId5" Type="http://schemas.openxmlformats.org/officeDocument/2006/relationships/oleObject" Target="../embeddings/Microsoft_Word_97_-_2003_Document60.doc"/><Relationship Id="rId4" Type="http://schemas.openxmlformats.org/officeDocument/2006/relationships/oleObject" Target="../embeddings/oleObject11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4.docx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27.emf"/><Relationship Id="rId5" Type="http://schemas.openxmlformats.org/officeDocument/2006/relationships/oleObject" Target="../embeddings/Microsoft_Word_97_-_2003_Document61.doc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8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gif"/><Relationship Id="rId3" Type="http://schemas.openxmlformats.org/officeDocument/2006/relationships/image" Target="../media/image130.wmf"/><Relationship Id="rId7" Type="http://schemas.openxmlformats.org/officeDocument/2006/relationships/image" Target="../media/image134.gif"/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3.gi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Document5.doc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.docx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Document6.doc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Document7.doc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/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2"/>
                </a:solidFill>
              </a:rPr>
              <a:t> </a:t>
            </a:r>
            <a:r>
              <a:rPr lang="en-US" altLang="en-US" sz="3600" b="1" dirty="0"/>
              <a:t>SWDV </a:t>
            </a:r>
            <a:r>
              <a:rPr lang="en-US" altLang="en-US" sz="3600" b="1" dirty="0" smtClean="0"/>
              <a:t>210</a:t>
            </a: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dirty="0"/>
              <a:t>Introduction to Server</a:t>
            </a:r>
            <a:br>
              <a:rPr lang="en-US" altLang="en-US" sz="3600" b="1" dirty="0"/>
            </a:br>
            <a:r>
              <a:rPr lang="en-US" altLang="en-US" sz="3600" b="1" dirty="0"/>
              <a:t>Side Programming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Day 2</a:t>
            </a:r>
            <a:endParaRPr lang="en-US" sz="3200" b="0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60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B69B337-A516-448D-8275-A15877E73B13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70595"/>
              </p:ext>
            </p:extLst>
          </p:nvPr>
        </p:nvGraphicFramePr>
        <p:xfrm>
          <a:off x="914400" y="1139825"/>
          <a:ext cx="7301323" cy="529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Document" r:id="rId5" imgW="7315200" imgH="5278865" progId="Word.Document.8">
                  <p:embed/>
                </p:oleObj>
              </mc:Choice>
              <mc:Fallback>
                <p:oleObj name="Document" r:id="rId5" imgW="7315200" imgH="52788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9825"/>
                        <a:ext cx="7301323" cy="529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4144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7670212" y="1447800"/>
            <a:ext cx="1333500" cy="990600"/>
          </a:xfrm>
          <a:prstGeom prst="wedgeRectCallout">
            <a:avLst>
              <a:gd name="adj1" fmla="val -98023"/>
              <a:gd name="adj2" fmla="val -447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Multi-line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670212" y="3505200"/>
            <a:ext cx="1333500" cy="990600"/>
          </a:xfrm>
          <a:prstGeom prst="wedgeRectCallout">
            <a:avLst>
              <a:gd name="adj1" fmla="val -142309"/>
              <a:gd name="adj2" fmla="val -447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Inline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387F40F-98D9-4550-9C51-6D131794D824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336037"/>
              </p:ext>
            </p:extLst>
          </p:nvPr>
        </p:nvGraphicFramePr>
        <p:xfrm>
          <a:off x="914400" y="1115250"/>
          <a:ext cx="7422416" cy="147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Document" r:id="rId5" imgW="7422416" imgH="1475550" progId="Word.Document.8">
                  <p:embed/>
                </p:oleObj>
              </mc:Choice>
              <mc:Fallback>
                <p:oleObj name="Document" r:id="rId5" imgW="7422416" imgH="14755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5250"/>
                        <a:ext cx="7422416" cy="147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8452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98297"/>
              </p:ext>
            </p:extLst>
          </p:nvPr>
        </p:nvGraphicFramePr>
        <p:xfrm>
          <a:off x="928277" y="2811202"/>
          <a:ext cx="7301323" cy="282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Document" r:id="rId11" imgW="7301323" imgH="2827598" progId="Word.Document.8">
                  <p:embed/>
                </p:oleObj>
              </mc:Choice>
              <mc:Fallback>
                <p:oleObj name="Document" r:id="rId11" imgW="7301323" imgH="2827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277" y="2811202"/>
                        <a:ext cx="7301323" cy="2827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226068"/>
              </p:ext>
            </p:extLst>
          </p:nvPr>
        </p:nvGraphicFramePr>
        <p:xfrm>
          <a:off x="928277" y="2430202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Document" r:id="rId14" imgW="5956042" imgH="426495" progId="Word.Document.12">
                  <p:embed/>
                </p:oleObj>
              </mc:Choice>
              <mc:Fallback>
                <p:oleObj name="Document" r:id="rId14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8277" y="2430202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60B3EE5-2345-4783-A0B8-FE8F7A481144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4037"/>
              </p:ext>
            </p:extLst>
          </p:nvPr>
        </p:nvGraphicFramePr>
        <p:xfrm>
          <a:off x="914400" y="1114425"/>
          <a:ext cx="73152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Document" r:id="rId5" imgW="7301323" imgH="4456896" progId="Word.Document.8">
                  <p:embed/>
                </p:oleObj>
              </mc:Choice>
              <mc:Fallback>
                <p:oleObj name="Document" r:id="rId5" imgW="7301323" imgH="44568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4425"/>
                        <a:ext cx="73152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457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27307"/>
              </p:ext>
            </p:extLst>
          </p:nvPr>
        </p:nvGraphicFramePr>
        <p:xfrm>
          <a:off x="873125" y="5605463"/>
          <a:ext cx="7280275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Document" r:id="rId11" imgW="7301323" imgH="1341246" progId="Word.Document.8">
                  <p:embed/>
                </p:oleObj>
              </mc:Choice>
              <mc:Fallback>
                <p:oleObj name="Document" r:id="rId11" imgW="7301323" imgH="13412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605463"/>
                        <a:ext cx="7280275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10656"/>
              </p:ext>
            </p:extLst>
          </p:nvPr>
        </p:nvGraphicFramePr>
        <p:xfrm>
          <a:off x="873125" y="5143500"/>
          <a:ext cx="6924666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Document" r:id="rId14" imgW="6924666" imgH="426495" progId="Word.Document.12">
                  <p:embed/>
                </p:oleObj>
              </mc:Choice>
              <mc:Fallback>
                <p:oleObj name="Document" r:id="rId14" imgW="6924666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3125" y="5143500"/>
                        <a:ext cx="6924666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46CFD70-FA34-4908-B711-AE7D6B79363C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17915"/>
              </p:ext>
            </p:extLst>
          </p:nvPr>
        </p:nvGraphicFramePr>
        <p:xfrm>
          <a:off x="914400" y="1506538"/>
          <a:ext cx="7280275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Document" r:id="rId5" imgW="7301323" imgH="3234472" progId="Word.Document.8">
                  <p:embed/>
                </p:oleObj>
              </mc:Choice>
              <mc:Fallback>
                <p:oleObj name="Document" r:id="rId5" imgW="7301323" imgH="32344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6538"/>
                        <a:ext cx="7280275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83089"/>
              </p:ext>
            </p:extLst>
          </p:nvPr>
        </p:nvGraphicFramePr>
        <p:xfrm>
          <a:off x="914400" y="685800"/>
          <a:ext cx="6446667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Document" r:id="rId8" imgW="6446667" imgH="777049" progId="Word.Document.12">
                  <p:embed/>
                </p:oleObj>
              </mc:Choice>
              <mc:Fallback>
                <p:oleObj name="Document" r:id="rId8" imgW="6446667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446667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545749E-8809-4570-9EBC-F81B46D56634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50241"/>
              </p:ext>
            </p:extLst>
          </p:nvPr>
        </p:nvGraphicFramePr>
        <p:xfrm>
          <a:off x="914400" y="1139441"/>
          <a:ext cx="7422416" cy="305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Document" r:id="rId5" imgW="7422416" imgH="3051559" progId="Word.Document.8">
                  <p:embed/>
                </p:oleObj>
              </mc:Choice>
              <mc:Fallback>
                <p:oleObj name="Document" r:id="rId5" imgW="7422416" imgH="305155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9441"/>
                        <a:ext cx="7422416" cy="3051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8794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960C4A1-C6A1-4D9A-828C-7EA6146F6F09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89211"/>
              </p:ext>
            </p:extLst>
          </p:nvPr>
        </p:nvGraphicFramePr>
        <p:xfrm>
          <a:off x="914400" y="1143000"/>
          <a:ext cx="7301323" cy="134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Document" r:id="rId5" imgW="7301323" imgH="1341246" progId="Word.Document.8">
                  <p:embed/>
                </p:oleObj>
              </mc:Choice>
              <mc:Fallback>
                <p:oleObj name="Document" r:id="rId5" imgW="7301323" imgH="13412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341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8652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553200" y="2484246"/>
            <a:ext cx="2157823" cy="1097154"/>
          </a:xfrm>
          <a:prstGeom prst="wedgeRectCallout">
            <a:avLst>
              <a:gd name="adj1" fmla="val -118713"/>
              <a:gd name="adj2" fmla="val -780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What is the difference between a variable and a constant?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3A22F21-CEF9-47AD-ADFA-4B5E4FD46A3A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30575"/>
              </p:ext>
            </p:extLst>
          </p:nvPr>
        </p:nvGraphicFramePr>
        <p:xfrm>
          <a:off x="914400" y="1076325"/>
          <a:ext cx="73152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Document" r:id="rId5" imgW="7301323" imgH="4115554" progId="Word.Document.8">
                  <p:embed/>
                </p:oleObj>
              </mc:Choice>
              <mc:Fallback>
                <p:oleObj name="Document" r:id="rId5" imgW="7301323" imgH="41155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6325"/>
                        <a:ext cx="73152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47171"/>
              </p:ext>
            </p:extLst>
          </p:nvPr>
        </p:nvGraphicFramePr>
        <p:xfrm>
          <a:off x="914400" y="685800"/>
          <a:ext cx="69103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Document" r:id="rId8" imgW="6924666" imgH="770210" progId="Word.Document.12">
                  <p:embed/>
                </p:oleObj>
              </mc:Choice>
              <mc:Fallback>
                <p:oleObj name="Document" r:id="rId8" imgW="6924666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1038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38477"/>
              </p:ext>
            </p:extLst>
          </p:nvPr>
        </p:nvGraphicFramePr>
        <p:xfrm>
          <a:off x="873125" y="5360987"/>
          <a:ext cx="728027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Document" r:id="rId11" imgW="7301323" imgH="1274273" progId="Word.Document.8">
                  <p:embed/>
                </p:oleObj>
              </mc:Choice>
              <mc:Fallback>
                <p:oleObj name="Document" r:id="rId11" imgW="7301323" imgH="12742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360987"/>
                        <a:ext cx="7280275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89342"/>
              </p:ext>
            </p:extLst>
          </p:nvPr>
        </p:nvGraphicFramePr>
        <p:xfrm>
          <a:off x="873125" y="4903787"/>
          <a:ext cx="6863338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Document" r:id="rId14" imgW="6863338" imgH="426495" progId="Word.Document.12">
                  <p:embed/>
                </p:oleObj>
              </mc:Choice>
              <mc:Fallback>
                <p:oleObj name="Document" r:id="rId14" imgW="6863338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3125" y="4903787"/>
                        <a:ext cx="6863338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9021189-7E25-4CC6-937D-5CA4A8A72871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23659"/>
              </p:ext>
            </p:extLst>
          </p:nvPr>
        </p:nvGraphicFramePr>
        <p:xfrm>
          <a:off x="914400" y="690562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2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85877"/>
              </p:ext>
            </p:extLst>
          </p:nvPr>
        </p:nvGraphicFramePr>
        <p:xfrm>
          <a:off x="914400" y="3276600"/>
          <a:ext cx="7301323" cy="18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Document" r:id="rId8" imgW="7301323" imgH="1859741" progId="Word.Document.8">
                  <p:embed/>
                </p:oleObj>
              </mc:Choice>
              <mc:Fallback>
                <p:oleObj name="Document" r:id="rId8" imgW="7301323" imgH="185974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301323" cy="185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2-5a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92858" cy="20590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ular Callout 8"/>
          <p:cNvSpPr/>
          <p:nvPr/>
        </p:nvSpPr>
        <p:spPr>
          <a:xfrm>
            <a:off x="7304240" y="2286000"/>
            <a:ext cx="1714501" cy="990600"/>
          </a:xfrm>
          <a:prstGeom prst="wedgeRectCallout">
            <a:avLst>
              <a:gd name="adj1" fmla="val -172944"/>
              <a:gd name="adj2" fmla="val -1043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Names are NOT passed in URL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0608F78-DBC0-4F77-905C-238880BB346D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95268"/>
              </p:ext>
            </p:extLst>
          </p:nvPr>
        </p:nvGraphicFramePr>
        <p:xfrm>
          <a:off x="914400" y="1145504"/>
          <a:ext cx="7422416" cy="205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Document" r:id="rId5" imgW="7422416" imgH="2054896" progId="Word.Document.8">
                  <p:embed/>
                </p:oleObj>
              </mc:Choice>
              <mc:Fallback>
                <p:oleObj name="Document" r:id="rId5" imgW="7422416" imgH="20548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5504"/>
                        <a:ext cx="7422416" cy="2054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93658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16334"/>
              </p:ext>
            </p:extLst>
          </p:nvPr>
        </p:nvGraphicFramePr>
        <p:xfrm>
          <a:off x="914400" y="3190419"/>
          <a:ext cx="7422416" cy="404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2" name="Document" r:id="rId11" imgW="7422416" imgH="4048581" progId="Word.Document.8">
                  <p:embed/>
                </p:oleObj>
              </mc:Choice>
              <mc:Fallback>
                <p:oleObj name="Document" r:id="rId11" imgW="7422416" imgH="4048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90419"/>
                        <a:ext cx="7422416" cy="4048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00166"/>
              </p:ext>
            </p:extLst>
          </p:nvPr>
        </p:nvGraphicFramePr>
        <p:xfrm>
          <a:off x="914400" y="27432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3" name="Document" r:id="rId14" imgW="5956042" imgH="426495" progId="Word.Document.12">
                  <p:embed/>
                </p:oleObj>
              </mc:Choice>
              <mc:Fallback>
                <p:oleObj name="Document" r:id="rId14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CBB6C3A-8264-479B-9FD7-8860250A4812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63038"/>
              </p:ext>
            </p:extLst>
          </p:nvPr>
        </p:nvGraphicFramePr>
        <p:xfrm>
          <a:off x="914401" y="690563"/>
          <a:ext cx="7301323" cy="94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Document" r:id="rId5" imgW="7301323" imgH="945173" progId="Word.Document.8">
                  <p:embed/>
                </p:oleObj>
              </mc:Choice>
              <mc:Fallback>
                <p:oleObj name="Document" r:id="rId5" imgW="7301323" imgH="9451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690563"/>
                        <a:ext cx="7301323" cy="945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3" name="Picture 13" descr="C:\Users\Joel\Documents\MMA Current\PHP revision\Manuscript\Chapter 02\2-5b_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5" y="1600200"/>
            <a:ext cx="532880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2</a:t>
            </a:fld>
            <a:endParaRPr lang="en-US" altLang="en-US" sz="900" dirty="0">
              <a:latin typeface="Arial Narrow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 smtClean="0"/>
              <a:t>SWDV 210 – Day 2 Agenda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7800"/>
            <a:ext cx="83058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Day </a:t>
            </a:r>
            <a:r>
              <a:rPr lang="en-US" altLang="en-US" kern="0" dirty="0"/>
              <a:t>2</a:t>
            </a:r>
            <a:r>
              <a:rPr lang="en-US" altLang="en-US" kern="0" dirty="0" smtClean="0"/>
              <a:t> Topics</a:t>
            </a:r>
          </a:p>
          <a:p>
            <a:pPr algn="just" eaLnBrk="1" hangingPunct="1"/>
            <a:r>
              <a:rPr lang="en-US" altLang="en-US" kern="0" dirty="0" smtClean="0"/>
              <a:t>Demonstration</a:t>
            </a:r>
          </a:p>
          <a:p>
            <a:pPr algn="just" eaLnBrk="1" hangingPunct="1"/>
            <a:r>
              <a:rPr lang="en-US" altLang="en-US" kern="0" dirty="0" smtClean="0"/>
              <a:t>Day 2 Lab</a:t>
            </a:r>
          </a:p>
          <a:p>
            <a:pPr eaLnBrk="1" hangingPunct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3897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0EA750A-DA22-43A6-A79C-A93EB6F519E6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05160"/>
              </p:ext>
            </p:extLst>
          </p:nvPr>
        </p:nvGraphicFramePr>
        <p:xfrm>
          <a:off x="914400" y="1146793"/>
          <a:ext cx="7301323" cy="418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Document" r:id="rId5" imgW="7301323" imgH="4187207" progId="Word.Document.8">
                  <p:embed/>
                </p:oleObj>
              </mc:Choice>
              <mc:Fallback>
                <p:oleObj name="Document" r:id="rId5" imgW="7301323" imgH="41872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6793"/>
                        <a:ext cx="7301323" cy="418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5337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360F31C-806B-4786-A12B-4EB10230FBC2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05007"/>
              </p:ext>
            </p:extLst>
          </p:nvPr>
        </p:nvGraphicFramePr>
        <p:xfrm>
          <a:off x="914400" y="1143000"/>
          <a:ext cx="7280275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Document" r:id="rId5" imgW="7267375" imgH="3089726" progId="Word.Document.8">
                  <p:embed/>
                </p:oleObj>
              </mc:Choice>
              <mc:Fallback>
                <p:oleObj name="Document" r:id="rId5" imgW="7267375" imgH="30897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0275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53151"/>
              </p:ext>
            </p:extLst>
          </p:nvPr>
        </p:nvGraphicFramePr>
        <p:xfrm>
          <a:off x="914400" y="685800"/>
          <a:ext cx="66739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Document" r:id="rId8" imgW="6673942" imgH="426495" progId="Word.Document.12">
                  <p:embed/>
                </p:oleObj>
              </mc:Choice>
              <mc:Fallback>
                <p:oleObj name="Document" r:id="rId8" imgW="66739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6739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896CE92-3C04-4BCF-876A-0714D12F3D30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85454"/>
              </p:ext>
            </p:extLst>
          </p:nvPr>
        </p:nvGraphicFramePr>
        <p:xfrm>
          <a:off x="914400" y="1114425"/>
          <a:ext cx="73152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Document" r:id="rId5" imgW="7301323" imgH="3078924" progId="Word.Document.8">
                  <p:embed/>
                </p:oleObj>
              </mc:Choice>
              <mc:Fallback>
                <p:oleObj name="Document" r:id="rId5" imgW="7301323" imgH="30789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4425"/>
                        <a:ext cx="73152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81727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6515099" y="3429000"/>
            <a:ext cx="1714501" cy="1371600"/>
          </a:xfrm>
          <a:prstGeom prst="wedgeRectCallout">
            <a:avLst>
              <a:gd name="adj1" fmla="val -175166"/>
              <a:gd name="adj2" fmla="val -983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Security feature that converts </a:t>
            </a:r>
            <a:r>
              <a:rPr lang="en-US" sz="1600" dirty="0">
                <a:solidFill>
                  <a:schemeClr val="accent2"/>
                </a:solidFill>
              </a:rPr>
              <a:t>some predefined characters to HTML </a:t>
            </a:r>
            <a:r>
              <a:rPr lang="en-US" sz="1600" dirty="0" smtClean="0">
                <a:solidFill>
                  <a:schemeClr val="accent2"/>
                </a:solidFill>
              </a:rPr>
              <a:t>entities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48E5307-9F6F-40B2-9E2B-DF6C0F6D314F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5923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371600"/>
            <a:ext cx="7787329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841ECD1-1543-46DB-986E-96FC9594EC0A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803378"/>
              </p:ext>
            </p:extLst>
          </p:nvPr>
        </p:nvGraphicFramePr>
        <p:xfrm>
          <a:off x="914400" y="1147763"/>
          <a:ext cx="7280275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Document" r:id="rId5" imgW="7313400" imgH="3174010" progId="Word.Document.8">
                  <p:embed/>
                </p:oleObj>
              </mc:Choice>
              <mc:Fallback>
                <p:oleObj name="Document" r:id="rId5" imgW="7313400" imgH="31740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280275" cy="315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8135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43149"/>
              </p:ext>
            </p:extLst>
          </p:nvPr>
        </p:nvGraphicFramePr>
        <p:xfrm>
          <a:off x="914400" y="4212085"/>
          <a:ext cx="7301323" cy="150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Document" r:id="rId11" imgW="7301323" imgH="1502915" progId="Word.Document.8">
                  <p:embed/>
                </p:oleObj>
              </mc:Choice>
              <mc:Fallback>
                <p:oleObj name="Document" r:id="rId11" imgW="7301323" imgH="1502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12085"/>
                        <a:ext cx="7301323" cy="150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21882"/>
              </p:ext>
            </p:extLst>
          </p:nvPr>
        </p:nvGraphicFramePr>
        <p:xfrm>
          <a:off x="914400" y="3733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Document" r:id="rId14" imgW="5956042" imgH="426495" progId="Word.Document.12">
                  <p:embed/>
                </p:oleObj>
              </mc:Choice>
              <mc:Fallback>
                <p:oleObj name="Document" r:id="rId14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346F297-E2F0-4864-A337-1A9F98A41E9E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38644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295400"/>
            <a:ext cx="7422343" cy="1824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7A9150B-BF66-4DC7-8F2D-207B58083218}" type="slidenum">
              <a:rPr lang="en-US" altLang="en-US" sz="900">
                <a:latin typeface="Arial Narrow" pitchFamily="34" charset="0"/>
              </a:rPr>
              <a:pPr algn="r"/>
              <a:t>26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6644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112295"/>
            <a:ext cx="7727834" cy="292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D7C4748-3038-452F-A3AF-39DEA2CB2517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42531"/>
              </p:ext>
            </p:extLst>
          </p:nvPr>
        </p:nvGraphicFramePr>
        <p:xfrm>
          <a:off x="914400" y="1143000"/>
          <a:ext cx="7301323" cy="22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Document" r:id="rId5" imgW="7301323" imgH="2248252" progId="Word.Document.8">
                  <p:embed/>
                </p:oleObj>
              </mc:Choice>
              <mc:Fallback>
                <p:oleObj name="Document" r:id="rId5" imgW="7301323" imgH="22482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248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22290"/>
              </p:ext>
            </p:extLst>
          </p:nvPr>
        </p:nvGraphicFramePr>
        <p:xfrm>
          <a:off x="914400" y="685800"/>
          <a:ext cx="7278204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Document" r:id="rId8" imgW="7278204" imgH="426495" progId="Word.Document.12">
                  <p:embed/>
                </p:oleObj>
              </mc:Choice>
              <mc:Fallback>
                <p:oleObj name="Document" r:id="rId8" imgW="7278204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78204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03963"/>
              </p:ext>
            </p:extLst>
          </p:nvPr>
        </p:nvGraphicFramePr>
        <p:xfrm>
          <a:off x="928277" y="3571812"/>
          <a:ext cx="7301323" cy="32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Document" r:id="rId11" imgW="7301323" imgH="3209988" progId="Word.Document.8">
                  <p:embed/>
                </p:oleObj>
              </mc:Choice>
              <mc:Fallback>
                <p:oleObj name="Document" r:id="rId11" imgW="7301323" imgH="3209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277" y="3571812"/>
                        <a:ext cx="7301323" cy="320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040135"/>
              </p:ext>
            </p:extLst>
          </p:nvPr>
        </p:nvGraphicFramePr>
        <p:xfrm>
          <a:off x="928277" y="3124200"/>
          <a:ext cx="7269907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Document" r:id="rId14" imgW="7269907" imgH="426495" progId="Word.Document.12">
                  <p:embed/>
                </p:oleObj>
              </mc:Choice>
              <mc:Fallback>
                <p:oleObj name="Document" r:id="rId14" imgW="7269907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8277" y="3124200"/>
                        <a:ext cx="7269907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A975B40-565D-42FE-9CC8-32095E9544E5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80249"/>
              </p:ext>
            </p:extLst>
          </p:nvPr>
        </p:nvGraphicFramePr>
        <p:xfrm>
          <a:off x="914400" y="1119587"/>
          <a:ext cx="7301323" cy="269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1" name="Document" r:id="rId5" imgW="7301323" imgH="2690413" progId="Word.Document.8">
                  <p:embed/>
                </p:oleObj>
              </mc:Choice>
              <mc:Fallback>
                <p:oleObj name="Document" r:id="rId5" imgW="7301323" imgH="26904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587"/>
                        <a:ext cx="7301323" cy="269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7598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26718"/>
              </p:ext>
            </p:extLst>
          </p:nvPr>
        </p:nvGraphicFramePr>
        <p:xfrm>
          <a:off x="914400" y="4184650"/>
          <a:ext cx="72802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Document" r:id="rId11" imgW="7301323" imgH="2150674" progId="Word.Document.8">
                  <p:embed/>
                </p:oleObj>
              </mc:Choice>
              <mc:Fallback>
                <p:oleObj name="Document" r:id="rId11" imgW="7301323" imgH="21506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84650"/>
                        <a:ext cx="728027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66148"/>
              </p:ext>
            </p:extLst>
          </p:nvPr>
        </p:nvGraphicFramePr>
        <p:xfrm>
          <a:off x="914400" y="3749675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Document" r:id="rId14" imgW="5956042" imgH="426495" progId="Word.Document.12">
                  <p:embed/>
                </p:oleObj>
              </mc:Choice>
              <mc:Fallback>
                <p:oleObj name="Document" r:id="rId14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3749675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3FDF93E-AC05-4E0F-9039-957C221D5AEA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723622"/>
              </p:ext>
            </p:extLst>
          </p:nvPr>
        </p:nvGraphicFramePr>
        <p:xfrm>
          <a:off x="914400" y="1147763"/>
          <a:ext cx="7367588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7" name="Document" r:id="rId5" imgW="7390137" imgH="5385146" progId="Word.Document.8">
                  <p:embed/>
                </p:oleObj>
              </mc:Choice>
              <mc:Fallback>
                <p:oleObj name="Document" r:id="rId5" imgW="7390137" imgH="53851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367588" cy="535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61162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5133E1D-5B97-4EBF-A219-87FF63BF9197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4543"/>
              </p:ext>
            </p:extLst>
          </p:nvPr>
        </p:nvGraphicFramePr>
        <p:xfrm>
          <a:off x="914400" y="1600200"/>
          <a:ext cx="7301323" cy="238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Document" r:id="rId5" imgW="7301323" imgH="2386877" progId="Word.Document.8">
                  <p:embed/>
                </p:oleObj>
              </mc:Choice>
              <mc:Fallback>
                <p:oleObj name="Document" r:id="rId5" imgW="7301323" imgH="23868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01323" cy="238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2A44459-1F7F-471F-B0CD-78E30235C308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66429"/>
              </p:ext>
            </p:extLst>
          </p:nvPr>
        </p:nvGraphicFramePr>
        <p:xfrm>
          <a:off x="914400" y="1120775"/>
          <a:ext cx="72802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Document" r:id="rId5" imgW="7301323" imgH="2992148" progId="Word.Document.8">
                  <p:embed/>
                </p:oleObj>
              </mc:Choice>
              <mc:Fallback>
                <p:oleObj name="Document" r:id="rId5" imgW="7301323" imgH="29921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0775"/>
                        <a:ext cx="72802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21988"/>
              </p:ext>
            </p:extLst>
          </p:nvPr>
        </p:nvGraphicFramePr>
        <p:xfrm>
          <a:off x="914400" y="685800"/>
          <a:ext cx="6544071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Document" r:id="rId8" imgW="6544071" imgH="426495" progId="Word.Document.12">
                  <p:embed/>
                </p:oleObj>
              </mc:Choice>
              <mc:Fallback>
                <p:oleObj name="Document" r:id="rId8" imgW="6544071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544071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10DF803-4211-4DAD-9A67-A5B5A97BF09D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73552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1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28" y="1188857"/>
            <a:ext cx="6908572" cy="4145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DBA3894-DEE3-4FDA-B7F1-BA87214E67F1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4226"/>
              </p:ext>
            </p:extLst>
          </p:nvPr>
        </p:nvGraphicFramePr>
        <p:xfrm>
          <a:off x="914400" y="694112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4112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908572" cy="4145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2D4AAA4-3086-4C35-8D3C-08AA6FC9DE9C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801157"/>
              </p:ext>
            </p:extLst>
          </p:nvPr>
        </p:nvGraphicFramePr>
        <p:xfrm>
          <a:off x="914400" y="1143000"/>
          <a:ext cx="7280275" cy="477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1" name="Document" r:id="rId5" imgW="7301323" imgH="4792478" progId="Word.Document.8">
                  <p:embed/>
                </p:oleObj>
              </mc:Choice>
              <mc:Fallback>
                <p:oleObj name="Document" r:id="rId5" imgW="7301323" imgH="47924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0275" cy="477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7093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9FB2559-C8A1-4FBB-A0B3-04E106CAAE55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935944"/>
              </p:ext>
            </p:extLst>
          </p:nvPr>
        </p:nvGraphicFramePr>
        <p:xfrm>
          <a:off x="914400" y="1147763"/>
          <a:ext cx="728027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Document" r:id="rId5" imgW="7301323" imgH="4708582" progId="Word.Document.8">
                  <p:embed/>
                </p:oleObj>
              </mc:Choice>
              <mc:Fallback>
                <p:oleObj name="Document" r:id="rId5" imgW="7301323" imgH="47085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280275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9601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496CE7B-F6C9-4CB8-8C37-E4F82920A04A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606592"/>
              </p:ext>
            </p:extLst>
          </p:nvPr>
        </p:nvGraphicFramePr>
        <p:xfrm>
          <a:off x="914400" y="1160526"/>
          <a:ext cx="7301323" cy="455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Document" r:id="rId5" imgW="7301323" imgH="4554474" progId="Word.Document.8">
                  <p:embed/>
                </p:oleObj>
              </mc:Choice>
              <mc:Fallback>
                <p:oleObj name="Document" r:id="rId5" imgW="7301323" imgH="45544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60526"/>
                        <a:ext cx="7301323" cy="4554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27578"/>
              </p:ext>
            </p:extLst>
          </p:nvPr>
        </p:nvGraphicFramePr>
        <p:xfrm>
          <a:off x="914400" y="685800"/>
          <a:ext cx="71262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Document" r:id="rId8" imgW="7140396" imgH="770210" progId="Word.Document.12">
                  <p:embed/>
                </p:oleObj>
              </mc:Choice>
              <mc:Fallback>
                <p:oleObj name="Document" r:id="rId8" imgW="7140396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2628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D79C9BC-3E88-40B2-AF0A-765996F08389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6522"/>
              </p:ext>
            </p:extLst>
          </p:nvPr>
        </p:nvGraphicFramePr>
        <p:xfrm>
          <a:off x="914400" y="1143000"/>
          <a:ext cx="7546253" cy="490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2" name="Document" r:id="rId5" imgW="7546253" imgH="4911299" progId="Word.Document.8">
                  <p:embed/>
                </p:oleObj>
              </mc:Choice>
              <mc:Fallback>
                <p:oleObj name="Document" r:id="rId5" imgW="7546253" imgH="49112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546253" cy="4909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97376"/>
              </p:ext>
            </p:extLst>
          </p:nvPr>
        </p:nvGraphicFramePr>
        <p:xfrm>
          <a:off x="914400" y="685800"/>
          <a:ext cx="73421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Document" r:id="rId8" imgW="7356488" imgH="770210" progId="Word.Document.12">
                  <p:embed/>
                </p:oleObj>
              </mc:Choice>
              <mc:Fallback>
                <p:oleObj name="Document" r:id="rId8" imgW="7356488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4218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64B86E8-DE7B-43B7-AFCE-5380C26D4970}" type="slidenum">
              <a:rPr lang="en-US" altLang="en-US" sz="900">
                <a:latin typeface="Arial Narrow" pitchFamily="34" charset="0"/>
              </a:rPr>
              <a:pPr algn="r"/>
              <a:t>37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378195"/>
              </p:ext>
            </p:extLst>
          </p:nvPr>
        </p:nvGraphicFramePr>
        <p:xfrm>
          <a:off x="914400" y="1143000"/>
          <a:ext cx="7535979" cy="544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Document" r:id="rId5" imgW="7535979" imgH="5440236" progId="Word.Document.8">
                  <p:embed/>
                </p:oleObj>
              </mc:Choice>
              <mc:Fallback>
                <p:oleObj name="Document" r:id="rId5" imgW="7535979" imgH="54402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535979" cy="5440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9258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7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6B4810C-741C-4D01-ADCD-05CEFCA2D3B0}" type="slidenum">
              <a:rPr lang="en-US" altLang="en-US" sz="900">
                <a:latin typeface="Arial Narrow" pitchFamily="34" charset="0"/>
              </a:rPr>
              <a:pPr algn="r"/>
              <a:t>38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23818"/>
              </p:ext>
            </p:extLst>
          </p:nvPr>
        </p:nvGraphicFramePr>
        <p:xfrm>
          <a:off x="914400" y="1110410"/>
          <a:ext cx="7301323" cy="30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7" name="Document" r:id="rId5" imgW="7301323" imgH="3004390" progId="Word.Document.8">
                  <p:embed/>
                </p:oleObj>
              </mc:Choice>
              <mc:Fallback>
                <p:oleObj name="Document" r:id="rId5" imgW="7301323" imgH="3004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0410"/>
                        <a:ext cx="7301323" cy="3004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3453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27248"/>
              </p:ext>
            </p:extLst>
          </p:nvPr>
        </p:nvGraphicFramePr>
        <p:xfrm>
          <a:off x="928277" y="4211875"/>
          <a:ext cx="7301323" cy="26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9" name="Document" r:id="rId11" imgW="7301323" imgH="2646125" progId="Word.Document.8">
                  <p:embed/>
                </p:oleObj>
              </mc:Choice>
              <mc:Fallback>
                <p:oleObj name="Document" r:id="rId11" imgW="7301323" imgH="2646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277" y="4211875"/>
                        <a:ext cx="7301323" cy="26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71872"/>
              </p:ext>
            </p:extLst>
          </p:nvPr>
        </p:nvGraphicFramePr>
        <p:xfrm>
          <a:off x="928277" y="3754675"/>
          <a:ext cx="7019183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0" name="Document" r:id="rId14" imgW="7019183" imgH="426495" progId="Word.Document.12">
                  <p:embed/>
                </p:oleObj>
              </mc:Choice>
              <mc:Fallback>
                <p:oleObj name="Document" r:id="rId14" imgW="7019183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8277" y="3754675"/>
                        <a:ext cx="7019183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A4FD941-6332-47F6-BC2E-8F888B6BD1F1}" type="slidenum">
              <a:rPr lang="en-US" altLang="en-US" sz="900">
                <a:latin typeface="Arial Narrow" pitchFamily="34" charset="0"/>
              </a:rPr>
              <a:pPr algn="r"/>
              <a:t>39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74567"/>
              </p:ext>
            </p:extLst>
          </p:nvPr>
        </p:nvGraphicFramePr>
        <p:xfrm>
          <a:off x="914400" y="1143000"/>
          <a:ext cx="7301323" cy="468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Document" r:id="rId5" imgW="7301323" imgH="4684098" progId="Word.Document.8">
                  <p:embed/>
                </p:oleObj>
              </mc:Choice>
              <mc:Fallback>
                <p:oleObj name="Document" r:id="rId5" imgW="7301323" imgH="468409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4682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9049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8DD5D0D-7DE2-449C-B98F-6E852057AA42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767"/>
              </p:ext>
            </p:extLst>
          </p:nvPr>
        </p:nvGraphicFramePr>
        <p:xfrm>
          <a:off x="914400" y="1090613"/>
          <a:ext cx="7280275" cy="508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Document" r:id="rId5" imgW="7301323" imgH="5103214" progId="Word.Document.8">
                  <p:embed/>
                </p:oleObj>
              </mc:Choice>
              <mc:Fallback>
                <p:oleObj name="Document" r:id="rId5" imgW="7301323" imgH="51032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0613"/>
                        <a:ext cx="7280275" cy="508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98892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BD45432-CE45-471D-9043-E36AD3357F5F}" type="slidenum">
              <a:rPr lang="en-US" altLang="en-US" sz="900">
                <a:latin typeface="Arial Narrow" pitchFamily="34" charset="0"/>
              </a:rPr>
              <a:pPr algn="r"/>
              <a:t>40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380091"/>
              </p:ext>
            </p:extLst>
          </p:nvPr>
        </p:nvGraphicFramePr>
        <p:xfrm>
          <a:off x="914400" y="1143000"/>
          <a:ext cx="7301323" cy="196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Document" r:id="rId5" imgW="7315200" imgH="1955428" progId="Word.Document.8">
                  <p:embed/>
                </p:oleObj>
              </mc:Choice>
              <mc:Fallback>
                <p:oleObj name="Document" r:id="rId5" imgW="7315200" imgH="19554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96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87889"/>
              </p:ext>
            </p:extLst>
          </p:nvPr>
        </p:nvGraphicFramePr>
        <p:xfrm>
          <a:off x="914400" y="685800"/>
          <a:ext cx="72294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Document" r:id="rId8" imgW="7243933" imgH="770210" progId="Word.Document.12">
                  <p:embed/>
                </p:oleObj>
              </mc:Choice>
              <mc:Fallback>
                <p:oleObj name="Document" r:id="rId8" imgW="7243933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294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8C628E1-B5AF-4D11-9926-C4AE055B288E}" type="slidenum">
              <a:rPr lang="en-US" altLang="en-US" sz="900">
                <a:latin typeface="Arial Narrow" pitchFamily="34" charset="0"/>
              </a:rPr>
              <a:pPr algn="r"/>
              <a:t>41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93265"/>
              </p:ext>
            </p:extLst>
          </p:nvPr>
        </p:nvGraphicFramePr>
        <p:xfrm>
          <a:off x="914400" y="1143000"/>
          <a:ext cx="7301323" cy="150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6" name="Document" r:id="rId5" imgW="7315200" imgH="1496552" progId="Word.Document.8">
                  <p:embed/>
                </p:oleObj>
              </mc:Choice>
              <mc:Fallback>
                <p:oleObj name="Document" r:id="rId5" imgW="7315200" imgH="14965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50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072241"/>
              </p:ext>
            </p:extLst>
          </p:nvPr>
        </p:nvGraphicFramePr>
        <p:xfrm>
          <a:off x="914400" y="685800"/>
          <a:ext cx="71596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name="Document" r:id="rId8" imgW="7174668" imgH="770210" progId="Word.Document.12">
                  <p:embed/>
                </p:oleObj>
              </mc:Choice>
              <mc:Fallback>
                <p:oleObj name="Document" r:id="rId8" imgW="7174668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596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71B631A-2491-48D2-AD37-FC85D8CEF760}" type="slidenum">
              <a:rPr lang="en-US" altLang="en-US" sz="900">
                <a:latin typeface="Arial Narrow" pitchFamily="34" charset="0"/>
              </a:rPr>
              <a:pPr algn="r"/>
              <a:t>42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12694"/>
              </p:ext>
            </p:extLst>
          </p:nvPr>
        </p:nvGraphicFramePr>
        <p:xfrm>
          <a:off x="914400" y="1489886"/>
          <a:ext cx="7301323" cy="346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Document" r:id="rId5" imgW="7315200" imgH="3453416" progId="Word.Document.8">
                  <p:embed/>
                </p:oleObj>
              </mc:Choice>
              <mc:Fallback>
                <p:oleObj name="Document" r:id="rId5" imgW="7315200" imgH="34534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89886"/>
                        <a:ext cx="7301323" cy="3463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343914"/>
              </p:ext>
            </p:extLst>
          </p:nvPr>
        </p:nvGraphicFramePr>
        <p:xfrm>
          <a:off x="914400" y="685800"/>
          <a:ext cx="65484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Document" r:id="rId8" imgW="6561026" imgH="1125083" progId="Word.Document.12">
                  <p:embed/>
                </p:oleObj>
              </mc:Choice>
              <mc:Fallback>
                <p:oleObj name="Document" r:id="rId8" imgW="6561026" imgH="1125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548437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EF0B7D6-2921-45EA-BAEA-192111626B53}" type="slidenum">
              <a:rPr lang="en-US" altLang="en-US" sz="900">
                <a:latin typeface="Arial Narrow" pitchFamily="34" charset="0"/>
              </a:rPr>
              <a:pPr algn="r"/>
              <a:t>43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208707"/>
              </p:ext>
            </p:extLst>
          </p:nvPr>
        </p:nvGraphicFramePr>
        <p:xfrm>
          <a:off x="914400" y="1489970"/>
          <a:ext cx="7301323" cy="300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Document" r:id="rId5" imgW="7315200" imgH="2997413" progId="Word.Document.8">
                  <p:embed/>
                </p:oleObj>
              </mc:Choice>
              <mc:Fallback>
                <p:oleObj name="Document" r:id="rId5" imgW="7315200" imgH="29974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89970"/>
                        <a:ext cx="7301323" cy="3005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86925"/>
              </p:ext>
            </p:extLst>
          </p:nvPr>
        </p:nvGraphicFramePr>
        <p:xfrm>
          <a:off x="914400" y="685800"/>
          <a:ext cx="64785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Document" r:id="rId8" imgW="6491761" imgH="1125083" progId="Word.Document.12">
                  <p:embed/>
                </p:oleObj>
              </mc:Choice>
              <mc:Fallback>
                <p:oleObj name="Document" r:id="rId8" imgW="6491761" imgH="1125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478587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CC8D710-4125-4A66-95C6-50FD9FA82C38}" type="slidenum">
              <a:rPr lang="en-US" altLang="en-US" sz="900">
                <a:latin typeface="Arial Narrow" pitchFamily="34" charset="0"/>
              </a:rPr>
              <a:pPr algn="r"/>
              <a:t>44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5428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4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7" y="1123950"/>
            <a:ext cx="7591425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CB5B45A-BB76-4CF8-B705-F0FA9F85D0DF}" type="slidenum">
              <a:rPr lang="en-US" altLang="en-US" sz="900">
                <a:latin typeface="Arial Narrow" pitchFamily="34" charset="0"/>
              </a:rPr>
              <a:pPr algn="r"/>
              <a:t>45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209376"/>
              </p:ext>
            </p:extLst>
          </p:nvPr>
        </p:nvGraphicFramePr>
        <p:xfrm>
          <a:off x="914400" y="1117600"/>
          <a:ext cx="7642225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Document" r:id="rId5" imgW="7619428" imgH="3671952" progId="Word.Document.8">
                  <p:embed/>
                </p:oleObj>
              </mc:Choice>
              <mc:Fallback>
                <p:oleObj name="Document" r:id="rId5" imgW="7619428" imgH="36719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642225" cy="368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5488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32A0E13-0BD6-4215-AB22-6DB82D24B48B}" type="slidenum">
              <a:rPr lang="en-US" altLang="en-US" sz="900">
                <a:latin typeface="Arial Narrow" pitchFamily="34" charset="0"/>
              </a:rPr>
              <a:pPr algn="r"/>
              <a:t>46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3833"/>
              </p:ext>
            </p:extLst>
          </p:nvPr>
        </p:nvGraphicFramePr>
        <p:xfrm>
          <a:off x="914400" y="1447800"/>
          <a:ext cx="7301323" cy="336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5" name="Document" r:id="rId5" imgW="7301323" imgH="3361215" progId="Word.Document.8">
                  <p:embed/>
                </p:oleObj>
              </mc:Choice>
              <mc:Fallback>
                <p:oleObj name="Document" r:id="rId5" imgW="7301323" imgH="33612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01323" cy="3361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06084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6" name="Document" r:id="rId8" imgW="5956042" imgH="777049" progId="Word.Document.12">
                  <p:embed/>
                </p:oleObj>
              </mc:Choice>
              <mc:Fallback>
                <p:oleObj name="Document" r:id="rId8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C09D5AE-3B50-4AB1-A8F3-3E59D4975C52}" type="slidenum">
              <a:rPr lang="en-US" altLang="en-US" sz="900">
                <a:latin typeface="Arial Narrow" pitchFamily="34" charset="0"/>
              </a:rPr>
              <a:pPr algn="r"/>
              <a:t>47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40509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752381" cy="3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0D25F1F-460A-4538-B9B1-A51BB860BFCC}" type="slidenum">
              <a:rPr lang="en-US" altLang="en-US" sz="900">
                <a:latin typeface="Arial Narrow" pitchFamily="34" charset="0"/>
              </a:rPr>
              <a:pPr algn="r"/>
              <a:t>48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23207"/>
              </p:ext>
            </p:extLst>
          </p:nvPr>
        </p:nvGraphicFramePr>
        <p:xfrm>
          <a:off x="914399" y="690562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690562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9" y="1219200"/>
            <a:ext cx="6752381" cy="3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2A14D97-E496-4287-A710-71E4EE00C6C6}" type="slidenum">
              <a:rPr lang="en-US" altLang="en-US" sz="900">
                <a:latin typeface="Arial Narrow" pitchFamily="34" charset="0"/>
              </a:rPr>
              <a:pPr algn="r"/>
              <a:t>49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10771"/>
              </p:ext>
            </p:extLst>
          </p:nvPr>
        </p:nvGraphicFramePr>
        <p:xfrm>
          <a:off x="900024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24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752381" cy="3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64E3CBB-303A-46F8-8168-F5AB1B326909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45953"/>
              </p:ext>
            </p:extLst>
          </p:nvPr>
        </p:nvGraphicFramePr>
        <p:xfrm>
          <a:off x="914400" y="1076966"/>
          <a:ext cx="7301323" cy="280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Document" r:id="rId5" imgW="7301323" imgH="2810675" progId="Word.Document.8">
                  <p:embed/>
                </p:oleObj>
              </mc:Choice>
              <mc:Fallback>
                <p:oleObj name="Document" r:id="rId5" imgW="7301323" imgH="28106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6966"/>
                        <a:ext cx="7301323" cy="2809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20745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210F975-0F99-4755-AEBB-8D240661B47C}" type="slidenum">
              <a:rPr lang="en-US" altLang="en-US" sz="900">
                <a:latin typeface="Arial Narrow" pitchFamily="34" charset="0"/>
              </a:rPr>
              <a:pPr algn="r"/>
              <a:t>50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43836"/>
              </p:ext>
            </p:extLst>
          </p:nvPr>
        </p:nvGraphicFramePr>
        <p:xfrm>
          <a:off x="914400" y="1143000"/>
          <a:ext cx="7301323" cy="532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Document" r:id="rId5" imgW="7301323" imgH="5324295" progId="Word.Document.8">
                  <p:embed/>
                </p:oleObj>
              </mc:Choice>
              <mc:Fallback>
                <p:oleObj name="Document" r:id="rId5" imgW="7301323" imgH="53242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532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7976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870442" y="1905000"/>
            <a:ext cx="2202531" cy="1066800"/>
          </a:xfrm>
          <a:prstGeom prst="wedgeRectCallout">
            <a:avLst>
              <a:gd name="adj1" fmla="val -117715"/>
              <a:gd name="adj2" fmla="val -2757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chemeClr val="accent2"/>
                </a:solidFill>
              </a:rPr>
              <a:t>Isset</a:t>
            </a:r>
            <a:r>
              <a:rPr lang="en-US" sz="1600" dirty="0" smtClean="0">
                <a:solidFill>
                  <a:schemeClr val="accent2"/>
                </a:solidFill>
              </a:rPr>
              <a:t>: Boolean </a:t>
            </a:r>
            <a:r>
              <a:rPr lang="en-US" sz="1600" dirty="0">
                <a:solidFill>
                  <a:schemeClr val="accent2"/>
                </a:solidFill>
              </a:rPr>
              <a:t>test used to </a:t>
            </a:r>
            <a:r>
              <a:rPr lang="en-US" sz="1600" dirty="0" smtClean="0">
                <a:solidFill>
                  <a:schemeClr val="accent2"/>
                </a:solidFill>
              </a:rPr>
              <a:t>determine if </a:t>
            </a:r>
            <a:r>
              <a:rPr lang="en-US" sz="1600" dirty="0">
                <a:solidFill>
                  <a:schemeClr val="accent2"/>
                </a:solidFill>
              </a:rPr>
              <a:t>a variable </a:t>
            </a:r>
            <a:r>
              <a:rPr lang="en-US" sz="1600" dirty="0" smtClean="0">
                <a:solidFill>
                  <a:schemeClr val="accent2"/>
                </a:solidFill>
              </a:rPr>
              <a:t>has a value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858000" y="3657600"/>
            <a:ext cx="2202531" cy="2047695"/>
          </a:xfrm>
          <a:prstGeom prst="wedgeRectCallout">
            <a:avLst>
              <a:gd name="adj1" fmla="val -103344"/>
              <a:gd name="adj2" fmla="val -126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Empty: Boolean </a:t>
            </a:r>
            <a:r>
              <a:rPr lang="en-US" sz="1600" dirty="0">
                <a:solidFill>
                  <a:schemeClr val="accent2"/>
                </a:solidFill>
              </a:rPr>
              <a:t>test used to </a:t>
            </a:r>
            <a:r>
              <a:rPr lang="en-US" sz="1600" dirty="0" smtClean="0">
                <a:solidFill>
                  <a:schemeClr val="accent2"/>
                </a:solidFill>
              </a:rPr>
              <a:t>determine if </a:t>
            </a:r>
            <a:r>
              <a:rPr lang="en-US" sz="1600" dirty="0">
                <a:solidFill>
                  <a:schemeClr val="accent2"/>
                </a:solidFill>
              </a:rPr>
              <a:t>a variable is empty - </a:t>
            </a:r>
            <a:r>
              <a:rPr lang="en-US" sz="1600" dirty="0" smtClean="0">
                <a:solidFill>
                  <a:schemeClr val="accent2"/>
                </a:solidFill>
              </a:rPr>
              <a:t>returns </a:t>
            </a:r>
            <a:r>
              <a:rPr lang="en-US" sz="1600" dirty="0">
                <a:solidFill>
                  <a:schemeClr val="accent2"/>
                </a:solidFill>
              </a:rPr>
              <a:t>true if the variable is an empty string, false, array(), NULL, </a:t>
            </a:r>
            <a:r>
              <a:rPr lang="en-US" sz="1600" dirty="0" smtClean="0">
                <a:solidFill>
                  <a:schemeClr val="accent2"/>
                </a:solidFill>
              </a:rPr>
              <a:t>"0", </a:t>
            </a:r>
            <a:r>
              <a:rPr lang="en-US" sz="1600" dirty="0">
                <a:solidFill>
                  <a:schemeClr val="accent2"/>
                </a:solidFill>
              </a:rPr>
              <a:t>0, and an unset variable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A7B9013-C6E3-4974-B595-C9AD37C72B2E}" type="slidenum">
              <a:rPr lang="en-US" altLang="en-US" sz="900">
                <a:latin typeface="Arial Narrow" pitchFamily="34" charset="0"/>
              </a:rPr>
              <a:pPr algn="r"/>
              <a:t>51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95353"/>
              </p:ext>
            </p:extLst>
          </p:nvPr>
        </p:nvGraphicFramePr>
        <p:xfrm>
          <a:off x="914400" y="1143000"/>
          <a:ext cx="7280275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Document" r:id="rId5" imgW="7301323" imgH="5284688" progId="Word.Document.8">
                  <p:embed/>
                </p:oleObj>
              </mc:Choice>
              <mc:Fallback>
                <p:oleObj name="Document" r:id="rId5" imgW="7301323" imgH="52846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0275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6274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B6939FA-42C2-4FCB-A5F9-61A6CD71ECCB}" type="slidenum">
              <a:rPr lang="en-US" altLang="en-US" sz="900">
                <a:latin typeface="Arial Narrow" pitchFamily="34" charset="0"/>
              </a:rPr>
              <a:pPr algn="r"/>
              <a:t>52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05785"/>
              </p:ext>
            </p:extLst>
          </p:nvPr>
        </p:nvGraphicFramePr>
        <p:xfrm>
          <a:off x="914400" y="1116013"/>
          <a:ext cx="7280275" cy="513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2" name="Document" r:id="rId5" imgW="7301323" imgH="5153624" progId="Word.Document.8">
                  <p:embed/>
                </p:oleObj>
              </mc:Choice>
              <mc:Fallback>
                <p:oleObj name="Document" r:id="rId5" imgW="7301323" imgH="51536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6013"/>
                        <a:ext cx="7280275" cy="513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4473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CEB97FA-3F2E-4D6D-AA44-4D44DF9F434D}" type="slidenum">
              <a:rPr lang="en-US" altLang="en-US" sz="900">
                <a:latin typeface="Arial Narrow" pitchFamily="34" charset="0"/>
              </a:rPr>
              <a:pPr algn="r"/>
              <a:t>53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10758"/>
              </p:ext>
            </p:extLst>
          </p:nvPr>
        </p:nvGraphicFramePr>
        <p:xfrm>
          <a:off x="914400" y="1145219"/>
          <a:ext cx="7301323" cy="4264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Document" r:id="rId5" imgW="7301323" imgH="4266421" progId="Word.Document.8">
                  <p:embed/>
                </p:oleObj>
              </mc:Choice>
              <mc:Fallback>
                <p:oleObj name="Document" r:id="rId5" imgW="7301323" imgH="42664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5219"/>
                        <a:ext cx="7301323" cy="4264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4092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50FADA7-E46F-44D4-AA8D-A12C41051602}" type="slidenum">
              <a:rPr lang="en-US" altLang="en-US" sz="900">
                <a:latin typeface="Arial Narrow" pitchFamily="34" charset="0"/>
              </a:rPr>
              <a:pPr algn="r"/>
              <a:t>54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13800"/>
              </p:ext>
            </p:extLst>
          </p:nvPr>
        </p:nvGraphicFramePr>
        <p:xfrm>
          <a:off x="914400" y="1147763"/>
          <a:ext cx="7280275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Document" r:id="rId5" imgW="7313400" imgH="5285220" progId="Word.Document.8">
                  <p:embed/>
                </p:oleObj>
              </mc:Choice>
              <mc:Fallback>
                <p:oleObj name="Document" r:id="rId5" imgW="7313400" imgH="5285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280275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9328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F8001CB-0095-413A-B408-8E2CFDFDB656}" type="slidenum">
              <a:rPr lang="en-US" altLang="en-US" sz="900">
                <a:latin typeface="Arial Narrow" pitchFamily="34" charset="0"/>
              </a:rPr>
              <a:pPr algn="r"/>
              <a:t>55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80720"/>
              </p:ext>
            </p:extLst>
          </p:nvPr>
        </p:nvGraphicFramePr>
        <p:xfrm>
          <a:off x="914400" y="1139825"/>
          <a:ext cx="7280275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8" name="Document" r:id="rId5" imgW="7301323" imgH="5287568" progId="Word.Document.8">
                  <p:embed/>
                </p:oleObj>
              </mc:Choice>
              <mc:Fallback>
                <p:oleObj name="Document" r:id="rId5" imgW="7301323" imgH="52875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9825"/>
                        <a:ext cx="7280275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7234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9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377C9E2-CFD9-4BC6-A13F-0AB839DD5C93}" type="slidenum">
              <a:rPr lang="en-US" altLang="en-US" sz="900">
                <a:latin typeface="Arial Narrow" pitchFamily="34" charset="0"/>
              </a:rPr>
              <a:pPr algn="r"/>
              <a:t>56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4210" name="Object 2">
            <a:hlinkClick r:id="rId4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76209"/>
              </p:ext>
            </p:extLst>
          </p:nvPr>
        </p:nvGraphicFramePr>
        <p:xfrm>
          <a:off x="914400" y="1143000"/>
          <a:ext cx="7301323" cy="96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4" name="Document" r:id="rId6" imgW="7301323" imgH="960296" progId="Word.Document.8">
                  <p:embed/>
                </p:oleObj>
              </mc:Choice>
              <mc:Fallback>
                <p:oleObj name="Document" r:id="rId6" imgW="7301323" imgH="9602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960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0005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5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B2D72A4-4439-4C36-B49B-2F1AD7009340}" type="slidenum">
              <a:rPr lang="en-US" altLang="en-US" sz="900">
                <a:latin typeface="Arial Narrow" pitchFamily="34" charset="0"/>
              </a:rPr>
              <a:pPr algn="r"/>
              <a:t>57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462400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2-2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807143" cy="4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AC10C1C-618A-4A38-8DA5-28767893E04B}" type="slidenum">
              <a:rPr lang="en-US" altLang="en-US" sz="900">
                <a:latin typeface="Arial Narrow" pitchFamily="34" charset="0"/>
              </a:rPr>
              <a:pPr algn="r"/>
              <a:t>58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65331"/>
              </p:ext>
            </p:extLst>
          </p:nvPr>
        </p:nvGraphicFramePr>
        <p:xfrm>
          <a:off x="914400" y="1076505"/>
          <a:ext cx="7422416" cy="532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9" name="Document" r:id="rId5" imgW="7422416" imgH="5324295" progId="Word.Document.8">
                  <p:embed/>
                </p:oleObj>
              </mc:Choice>
              <mc:Fallback>
                <p:oleObj name="Document" r:id="rId5" imgW="7422416" imgH="532429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6505"/>
                        <a:ext cx="7422416" cy="532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9555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0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SWDV 210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Questions?</a:t>
            </a:r>
          </a:p>
        </p:txBody>
      </p:sp>
      <p:pic>
        <p:nvPicPr>
          <p:cNvPr id="45060" name="Picture 2" descr="j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67000"/>
            <a:ext cx="819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 descr="j0078711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16224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 descr="BD0002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5" descr="PE06547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4257516"/>
            <a:ext cx="9874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 descr="j0254500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00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7" descr="j0234752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1133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8" descr="j0178137[1]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05399"/>
            <a:ext cx="13335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9C94F08-E069-4A85-9AF5-397F4E70E823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91945"/>
              </p:ext>
            </p:extLst>
          </p:nvPr>
        </p:nvGraphicFramePr>
        <p:xfrm>
          <a:off x="914400" y="1066800"/>
          <a:ext cx="7301323" cy="496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Document" r:id="rId5" imgW="7301323" imgH="4969270" progId="Word.Document.8">
                  <p:embed/>
                </p:oleObj>
              </mc:Choice>
              <mc:Fallback>
                <p:oleObj name="Document" r:id="rId5" imgW="7301323" imgH="49692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969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6158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CF68DE4-3DAC-4010-8547-E81D3B7DA4C3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28440"/>
              </p:ext>
            </p:extLst>
          </p:nvPr>
        </p:nvGraphicFramePr>
        <p:xfrm>
          <a:off x="914400" y="1078372"/>
          <a:ext cx="7422416" cy="364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Document" r:id="rId5" imgW="7422416" imgH="3646028" progId="Word.Document.8">
                  <p:embed/>
                </p:oleObj>
              </mc:Choice>
              <mc:Fallback>
                <p:oleObj name="Document" r:id="rId5" imgW="7422416" imgH="36460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8372"/>
                        <a:ext cx="7422416" cy="3646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4768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E5689DB-4C6A-46D7-880A-72C4301F3318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55574"/>
              </p:ext>
            </p:extLst>
          </p:nvPr>
        </p:nvGraphicFramePr>
        <p:xfrm>
          <a:off x="914400" y="1143000"/>
          <a:ext cx="731520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Document" r:id="rId5" imgW="7315200" imgH="4760026" progId="Word.Document.8">
                  <p:embed/>
                </p:oleObj>
              </mc:Choice>
              <mc:Fallback>
                <p:oleObj name="Document" r:id="rId5" imgW="7315200" imgH="47600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15200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8836"/>
              </p:ext>
            </p:extLst>
          </p:nvPr>
        </p:nvGraphicFramePr>
        <p:xfrm>
          <a:off x="914400" y="685800"/>
          <a:ext cx="75406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Document" r:id="rId8" imgW="7555263" imgH="770210" progId="Word.Document.12">
                  <p:embed/>
                </p:oleObj>
              </mc:Choice>
              <mc:Fallback>
                <p:oleObj name="Document" r:id="rId8" imgW="7555263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5406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629400" y="1143000"/>
            <a:ext cx="2438400" cy="2895600"/>
          </a:xfrm>
          <a:prstGeom prst="wedgeRectCallout">
            <a:avLst>
              <a:gd name="adj1" fmla="val -99785"/>
              <a:gd name="adj2" fmla="val -318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>
                <a:solidFill>
                  <a:schemeClr val="accent2"/>
                </a:solidFill>
              </a:rPr>
              <a:t>Superglobal</a:t>
            </a:r>
            <a:r>
              <a:rPr lang="en-US" sz="1600" dirty="0" smtClean="0">
                <a:solidFill>
                  <a:schemeClr val="accent2"/>
                </a:solidFill>
              </a:rPr>
              <a:t> that is always </a:t>
            </a:r>
            <a:r>
              <a:rPr lang="en-US" sz="1600" dirty="0">
                <a:solidFill>
                  <a:schemeClr val="accent2"/>
                </a:solidFill>
              </a:rPr>
              <a:t>accessible, regardless of </a:t>
            </a:r>
            <a:r>
              <a:rPr lang="en-US" sz="1600" dirty="0" smtClean="0">
                <a:solidFill>
                  <a:schemeClr val="accent2"/>
                </a:solidFill>
              </a:rPr>
              <a:t>scope from </a:t>
            </a:r>
            <a:r>
              <a:rPr lang="en-US" sz="1600" dirty="0">
                <a:solidFill>
                  <a:schemeClr val="accent2"/>
                </a:solidFill>
              </a:rPr>
              <a:t>any function, class or file without having to do anything </a:t>
            </a:r>
            <a:r>
              <a:rPr lang="en-US" sz="1600" dirty="0" smtClean="0">
                <a:solidFill>
                  <a:schemeClr val="accent2"/>
                </a:solidFill>
              </a:rPr>
              <a:t>special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Array </a:t>
            </a:r>
            <a:r>
              <a:rPr lang="en-US" sz="1600" dirty="0">
                <a:solidFill>
                  <a:schemeClr val="accent2"/>
                </a:solidFill>
              </a:rPr>
              <a:t>of variables passed to the current script via the URL </a:t>
            </a:r>
            <a:r>
              <a:rPr lang="en-US" sz="1600" dirty="0" smtClean="0">
                <a:solidFill>
                  <a:schemeClr val="accent2"/>
                </a:solidFill>
              </a:rPr>
              <a:t>parameters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F58B61C-43A0-4DD7-A36F-521F3A2DCA62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4472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2-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219200"/>
            <a:ext cx="7315200" cy="22911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ular Callout 7"/>
          <p:cNvSpPr/>
          <p:nvPr/>
        </p:nvSpPr>
        <p:spPr>
          <a:xfrm>
            <a:off x="6515100" y="3733800"/>
            <a:ext cx="1714501" cy="990600"/>
          </a:xfrm>
          <a:prstGeom prst="wedgeRectCallout">
            <a:avLst>
              <a:gd name="adj1" fmla="val -65166"/>
              <a:gd name="adj2" fmla="val -23897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Names are passed in URL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3675</TotalTime>
  <Words>1523</Words>
  <Application>Microsoft Office PowerPoint</Application>
  <PresentationFormat>On-screen Show (4:3)</PresentationFormat>
  <Paragraphs>314</Paragraphs>
  <Slides>59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Times New Roman</vt:lpstr>
      <vt:lpstr>Wingdings</vt:lpstr>
      <vt:lpstr>8_Master slides</vt:lpstr>
      <vt:lpstr>Document</vt:lpstr>
      <vt:lpstr>College of  Western Idaho   SWDV 210 Introduction to Server Side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SWDV 210 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Jenny Webd210</cp:lastModifiedBy>
  <cp:revision>94</cp:revision>
  <dcterms:created xsi:type="dcterms:W3CDTF">2010-11-30T23:25:00Z</dcterms:created>
  <dcterms:modified xsi:type="dcterms:W3CDTF">2018-01-14T23:53:15Z</dcterms:modified>
</cp:coreProperties>
</file>