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7" r:id="rId6"/>
    <p:sldId id="271" r:id="rId7"/>
    <p:sldId id="270" r:id="rId8"/>
    <p:sldId id="276" r:id="rId9"/>
    <p:sldId id="296" r:id="rId10"/>
    <p:sldId id="307" r:id="rId11"/>
    <p:sldId id="278" r:id="rId12"/>
    <p:sldId id="311" r:id="rId13"/>
    <p:sldId id="279" r:id="rId14"/>
    <p:sldId id="280" r:id="rId15"/>
    <p:sldId id="281" r:id="rId16"/>
    <p:sldId id="283" r:id="rId17"/>
    <p:sldId id="294" r:id="rId18"/>
    <p:sldId id="31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5" r:id="rId29"/>
    <p:sldId id="301" r:id="rId30"/>
    <p:sldId id="297" r:id="rId31"/>
    <p:sldId id="302" r:id="rId32"/>
    <p:sldId id="303" r:id="rId33"/>
    <p:sldId id="304" r:id="rId34"/>
    <p:sldId id="309" r:id="rId35"/>
    <p:sldId id="312" r:id="rId36"/>
    <p:sldId id="313" r:id="rId37"/>
    <p:sldId id="314" r:id="rId38"/>
    <p:sldId id="273" r:id="rId39"/>
    <p:sldId id="282" r:id="rId40"/>
    <p:sldId id="300" r:id="rId41"/>
    <p:sldId id="316" r:id="rId42"/>
    <p:sldId id="272" r:id="rId43"/>
    <p:sldId id="315" r:id="rId44"/>
    <p:sldId id="266" r:id="rId4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6EFCAC5-E84C-46F7-944B-75CFB1DDFD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620884-A4B7-4B01-9D21-990EA9EB7D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F53AB-5338-4590-B265-03AAB527784D}" type="datetime1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8D7FA6-C752-4B91-B257-5B612154B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20CD2A-4611-40E5-8641-74C9474FF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FC73-A00A-44B7-874C-7231911DA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9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B67CFE-E8BA-4453-8462-3A615D960384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1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2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49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93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4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8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4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2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900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78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72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3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056261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3943149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907797"/>
            <a:ext cx="0" cy="525600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159564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74E935E-40A3-40A3-882E-FD72C30D7A06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57C8EC3-1896-423E-BCB0-DD8F05E7DB13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FD91EA1-CEB2-411D-B607-336F7306834F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50CDE-A628-48C5-A74A-8A616EF229B2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00441-239C-4F61-A715-50249870C113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481BFA-C5DA-4D6A-B46B-5A2FC76FF02D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BDEF52-31A8-4BDD-8E8F-39A14FCADAA2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F4A10-5A99-49B8-BB0D-D00FD75FC613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 title="Linhas de regr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/ícone de marcadores claro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020B98-39E5-4EDB-AAC4-2CB2B0CCB79F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numerados em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72C75-5217-4E15-A7CC-AD1B9BCF50EB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BBBDD82-0A64-494A-B76E-16208C40C579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/ícone de marcadores 6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9C0FFBB3-8689-4E3B-AAA5-D9AA05086913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médias com descriçõ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 noProof="0"/>
              <a:t>Clique para editar seu título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C6C68-7E86-4B08-B5BA-DEF6EE9AFFBF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7" name="Espaço Reservado para Imagem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2" name="Espaço Reservado para Imagem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3F1DA5F-8B3A-44E8-B95D-0E2B6B1DED23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C7B76D74-ED61-4F12-9A3C-AF23EBF6FCB7}" type="datetime1">
              <a:rPr lang="pt-BR" noProof="0" smtClean="0"/>
              <a:t>06/08/2021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0226" y="1367500"/>
            <a:ext cx="6467474" cy="4108883"/>
          </a:xfrm>
        </p:spPr>
        <p:txBody>
          <a:bodyPr rtlCol="0">
            <a:normAutofit/>
          </a:bodyPr>
          <a:lstStyle/>
          <a:p>
            <a:pPr rtl="0"/>
            <a:r>
              <a:rPr lang="en-US" sz="5000" dirty="0"/>
              <a:t>Eighth Generation Smogon Competitive Pokémon API</a:t>
            </a:r>
            <a:endParaRPr lang="pt-BR" sz="5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930" y="3739516"/>
            <a:ext cx="4633806" cy="2329648"/>
          </a:xfrm>
        </p:spPr>
        <p:txBody>
          <a:bodyPr rtlCol="0"/>
          <a:lstStyle/>
          <a:p>
            <a:pPr rtl="0"/>
            <a:r>
              <a:rPr lang="pt-BR" dirty="0"/>
              <a:t>Levantamento dos requisitos necessários para o desenvolvimento da API voltada ao cenário competitivo de Pokémon da oitava geração.</a:t>
            </a:r>
          </a:p>
        </p:txBody>
      </p:sp>
      <p:pic>
        <p:nvPicPr>
          <p:cNvPr id="53" name="Espaço Reservado para Imagem 52">
            <a:extLst>
              <a:ext uri="{FF2B5EF4-FFF2-40B4-BE49-F238E27FC236}">
                <a16:creationId xmlns:a16="http://schemas.microsoft.com/office/drawing/2014/main" id="{3A9FE351-A4C6-4292-8E5E-15D6D36A50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2743615" y="1367500"/>
            <a:ext cx="2397795" cy="2397795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Pokemon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10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10125" cy="2855913"/>
          </a:xfrm>
        </p:spPr>
        <p:txBody>
          <a:bodyPr/>
          <a:lstStyle/>
          <a:p>
            <a:r>
              <a:rPr lang="pt-BR" dirty="0"/>
              <a:t>Detalhes sobre os membros da classe Pokemon.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90948"/>
              </p:ext>
            </p:extLst>
          </p:nvPr>
        </p:nvGraphicFramePr>
        <p:xfrm>
          <a:off x="5287962" y="38100"/>
          <a:ext cx="6281829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0886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3370943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3639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0948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32504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pokemonTypeRelations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TypeRelations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722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pokemonBaseStats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BaseStat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8040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1758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pokemonMovepool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21731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pokemonMaxMoves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MaxMove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27243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5000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pokemonTiers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79164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6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11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Move.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28133"/>
              </p:ext>
            </p:extLst>
          </p:nvPr>
        </p:nvGraphicFramePr>
        <p:xfrm>
          <a:off x="5610317" y="258884"/>
          <a:ext cx="5981608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985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2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MoveCategory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1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0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3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moveRelatedMaxMoves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MaxMove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3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8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12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Item.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74872"/>
              </p:ext>
            </p:extLst>
          </p:nvPr>
        </p:nvGraphicFramePr>
        <p:xfrm>
          <a:off x="5573711" y="220784"/>
          <a:ext cx="62103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29646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280654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itemName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itemId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8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itemDetails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itemPokemon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6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itemPokemonForms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4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56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Ability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13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Ability.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75487"/>
              </p:ext>
            </p:extLst>
          </p:nvPr>
        </p:nvGraphicFramePr>
        <p:xfrm>
          <a:off x="5387272" y="220784"/>
          <a:ext cx="6600733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9002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3110705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0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5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vector AbilityPokemon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AbilityPokemonForm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6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5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876798" cy="2221622"/>
          </a:xfrm>
        </p:spPr>
        <p:txBody>
          <a:bodyPr/>
          <a:lstStyle/>
          <a:p>
            <a:r>
              <a:rPr lang="pt-BR" dirty="0"/>
              <a:t>AbilityPokemon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14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AbilityPokemon.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74868"/>
              </p:ext>
            </p:extLst>
          </p:nvPr>
        </p:nvGraphicFramePr>
        <p:xfrm>
          <a:off x="6277067" y="201734"/>
          <a:ext cx="5019675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6263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1843412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abilityPokemonIsHidden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4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4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876798" cy="2221622"/>
          </a:xfrm>
        </p:spPr>
        <p:txBody>
          <a:bodyPr/>
          <a:lstStyle/>
          <a:p>
            <a:r>
              <a:rPr lang="pt-BR" dirty="0"/>
              <a:t>AbilityPokemonForm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15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AbilityPokemonForm.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0672"/>
              </p:ext>
            </p:extLst>
          </p:nvPr>
        </p:nvGraphicFramePr>
        <p:xfrm>
          <a:off x="6277067" y="201734"/>
          <a:ext cx="5019675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76263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1843412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abilityPokemonFormIsHidden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abilityPokemonFormSlot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4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0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Nature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16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Nature.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1443"/>
              </p:ext>
            </p:extLst>
          </p:nvPr>
        </p:nvGraphicFramePr>
        <p:xfrm>
          <a:off x="5459412" y="258884"/>
          <a:ext cx="6324599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1970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322629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natureDecreasedStat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7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natureIncreasedStat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89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natureDecreasedStatIn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4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natureIncreasedStatIn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0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96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naturePokemonForm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2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9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17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User.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85727"/>
              </p:ext>
            </p:extLst>
          </p:nvPr>
        </p:nvGraphicFramePr>
        <p:xfrm>
          <a:off x="6096000" y="249359"/>
          <a:ext cx="5410108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3314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1986794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3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UserContact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4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userCreationDate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5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userNintendo3DSFriendCode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0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userNintendoSwitchFriendCode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1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userShowdownProfile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3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1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7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UserContact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18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UserContact.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09792"/>
              </p:ext>
            </p:extLst>
          </p:nvPr>
        </p:nvGraphicFramePr>
        <p:xfrm>
          <a:off x="6096000" y="249359"/>
          <a:ext cx="5410108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3314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1986794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userContactType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UserContactType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3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68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Strategy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19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Strategy.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32509"/>
              </p:ext>
            </p:extLst>
          </p:nvPr>
        </p:nvGraphicFramePr>
        <p:xfrm>
          <a:off x="4991100" y="112608"/>
          <a:ext cx="7077075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8109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9896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7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12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8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strategyPokemonForms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4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strategyCreationDate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strategyEffortValues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EffortValue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0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" y="559678"/>
            <a:ext cx="4595906" cy="2221622"/>
          </a:xfrm>
        </p:spPr>
        <p:txBody>
          <a:bodyPr rtlCol="0"/>
          <a:lstStyle/>
          <a:p>
            <a:pPr rtl="0"/>
            <a:r>
              <a:rPr lang="pt-BR" noProof="1"/>
              <a:t>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3" y="2895600"/>
            <a:ext cx="3842550" cy="2855913"/>
          </a:xfrm>
        </p:spPr>
        <p:txBody>
          <a:bodyPr rtlCol="0"/>
          <a:lstStyle/>
          <a:p>
            <a:pPr rtl="0"/>
            <a:r>
              <a:rPr lang="pt-BR" noProof="1"/>
              <a:t>A lista de todas as ações que os clientes da API poderão realizar.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ACB615-64CF-4226-B7EB-A7D9E8A8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i="1" noProof="1"/>
              <a:t>Consultar</a:t>
            </a:r>
            <a:r>
              <a:rPr lang="pt-BR" noProof="1"/>
              <a:t> as </a:t>
            </a:r>
            <a:r>
              <a:rPr lang="pt-BR" b="1" noProof="1">
                <a:solidFill>
                  <a:schemeClr val="accent5"/>
                </a:solidFill>
              </a:rPr>
              <a:t>estratégias</a:t>
            </a:r>
            <a:r>
              <a:rPr lang="pt-BR" noProof="1"/>
              <a:t> de um determinado pokémon considerando uma categoria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C704F7-10A3-438C-BF49-21B39AA5F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i="1" noProof="1"/>
              <a:t>Consultar</a:t>
            </a:r>
            <a:r>
              <a:rPr lang="pt-BR" noProof="1"/>
              <a:t> os </a:t>
            </a:r>
            <a:r>
              <a:rPr lang="pt-BR" b="1" noProof="1">
                <a:solidFill>
                  <a:schemeClr val="accent5"/>
                </a:solidFill>
              </a:rPr>
              <a:t>pokémon</a:t>
            </a:r>
            <a:r>
              <a:rPr lang="pt-BR" b="1" noProof="1"/>
              <a:t> </a:t>
            </a:r>
            <a:r>
              <a:rPr lang="pt-BR" b="1" noProof="1">
                <a:solidFill>
                  <a:schemeClr val="accent5"/>
                </a:solidFill>
              </a:rPr>
              <a:t>partners</a:t>
            </a:r>
            <a:r>
              <a:rPr lang="pt-BR" b="1" noProof="1"/>
              <a:t> </a:t>
            </a:r>
            <a:r>
              <a:rPr lang="pt-BR" noProof="1"/>
              <a:t>considerando uma categoria e estratégia relacionada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0CB0B93-889C-4918-9E62-5E0470169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pt-BR" i="1" noProof="1"/>
              <a:t>Consultar</a:t>
            </a:r>
            <a:r>
              <a:rPr lang="pt-BR" noProof="1"/>
              <a:t> os </a:t>
            </a:r>
            <a:r>
              <a:rPr lang="pt-BR" b="1" noProof="1">
                <a:solidFill>
                  <a:schemeClr val="accent5"/>
                </a:solidFill>
              </a:rPr>
              <a:t>pokémon counters </a:t>
            </a:r>
            <a:r>
              <a:rPr lang="pt-BR" noProof="1">
                <a:solidFill>
                  <a:schemeClr val="tx1"/>
                </a:solidFill>
              </a:rPr>
              <a:t>das estratégias</a:t>
            </a:r>
            <a:r>
              <a:rPr lang="pt-BR" b="1" noProof="1"/>
              <a:t> </a:t>
            </a:r>
            <a:r>
              <a:rPr lang="pt-BR" noProof="1"/>
              <a:t>considerando uma categoria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818D25A-67F7-4CDC-A9F9-92E596277C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i="1" noProof="1"/>
              <a:t>Consultar</a:t>
            </a:r>
            <a:r>
              <a:rPr lang="pt-BR" noProof="1"/>
              <a:t> os </a:t>
            </a:r>
            <a:r>
              <a:rPr lang="pt-BR" b="1" noProof="1">
                <a:solidFill>
                  <a:schemeClr val="accent5"/>
                </a:solidFill>
              </a:rPr>
              <a:t>pokémon checkers</a:t>
            </a:r>
            <a:r>
              <a:rPr lang="pt-BR" b="1" noProof="1"/>
              <a:t> </a:t>
            </a:r>
            <a:r>
              <a:rPr lang="pt-BR" noProof="1"/>
              <a:t>das estratégias considerando uma categoria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78C2BF3-B597-4BD5-90B4-54EB9C2F6E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i="1" noProof="1"/>
              <a:t>Sugerir</a:t>
            </a:r>
            <a:r>
              <a:rPr lang="pt-BR" noProof="1"/>
              <a:t> novas </a:t>
            </a:r>
            <a:r>
              <a:rPr lang="pt-BR" b="1" noProof="1">
                <a:solidFill>
                  <a:schemeClr val="accent5"/>
                </a:solidFill>
              </a:rPr>
              <a:t>estratégias</a:t>
            </a:r>
            <a:r>
              <a:rPr lang="pt-BR" noProof="1"/>
              <a:t> para um pokémon considerando uma categoria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637545D-50F9-427A-9297-89D0C0CFAB4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i="1" noProof="1"/>
              <a:t>Sugerir</a:t>
            </a:r>
            <a:r>
              <a:rPr lang="pt-BR" noProof="1"/>
              <a:t> e </a:t>
            </a:r>
            <a:r>
              <a:rPr lang="pt-BR" i="1" noProof="1"/>
              <a:t>consultar</a:t>
            </a:r>
            <a:r>
              <a:rPr lang="pt-BR" noProof="1"/>
              <a:t> </a:t>
            </a:r>
            <a:r>
              <a:rPr lang="pt-BR" b="1" noProof="1">
                <a:solidFill>
                  <a:schemeClr val="accent5"/>
                </a:solidFill>
              </a:rPr>
              <a:t>times</a:t>
            </a:r>
            <a:r>
              <a:rPr lang="pt-BR" noProof="1"/>
              <a:t> considerando uma categoria</a:t>
            </a:r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CA59F1EA-7BF1-46B0-8D92-7F28002EA8F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/>
          <a:stretch/>
        </p:blipFill>
        <p:spPr>
          <a:xfrm>
            <a:off x="5648550" y="729000"/>
            <a:ext cx="972000" cy="972000"/>
          </a:xfrm>
        </p:spPr>
      </p:pic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AEA436B7-2654-4FEB-A48E-421EF9A9A0B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/>
          <a:stretch/>
        </p:blipFill>
        <p:spPr>
          <a:xfrm>
            <a:off x="7781581" y="770079"/>
            <a:ext cx="972000" cy="889842"/>
          </a:xfrm>
        </p:spPr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7A368000-5E96-4DAA-B5E5-BDD2F634DBA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/>
          <a:srcRect/>
          <a:stretch/>
        </p:blipFill>
        <p:spPr>
          <a:xfrm>
            <a:off x="9914613" y="759227"/>
            <a:ext cx="972000" cy="911546"/>
          </a:xfrm>
        </p:spPr>
      </p:pic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2F9CFDA8-BA9E-4328-B0A0-62AD1193A61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/>
          <a:stretch/>
        </p:blipFill>
        <p:spPr>
          <a:xfrm>
            <a:off x="5648550" y="3598323"/>
            <a:ext cx="972000" cy="972000"/>
          </a:xfrm>
        </p:spPr>
      </p:pic>
      <p:pic>
        <p:nvPicPr>
          <p:cNvPr id="25" name="Espaço Reservado para Imagem 24">
            <a:extLst>
              <a:ext uri="{FF2B5EF4-FFF2-40B4-BE49-F238E27FC236}">
                <a16:creationId xmlns:a16="http://schemas.microsoft.com/office/drawing/2014/main" id="{D848E5F5-40CC-4937-BDFD-77AE052CF96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/>
          <a:srcRect/>
          <a:stretch/>
        </p:blipFill>
        <p:spPr>
          <a:xfrm>
            <a:off x="7781581" y="3639402"/>
            <a:ext cx="972000" cy="889842"/>
          </a:xfrm>
        </p:spPr>
      </p:pic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5CF2F104-BBB7-4069-B6BF-9A845C32FDC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5"/>
          <a:srcRect/>
          <a:stretch/>
        </p:blipFill>
        <p:spPr>
          <a:xfrm>
            <a:off x="9914613" y="3628550"/>
            <a:ext cx="972000" cy="911546"/>
          </a:xfrm>
        </p:spPr>
      </p:pic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1" dirty="0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Strategy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20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Strategy.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6137"/>
              </p:ext>
            </p:extLst>
          </p:nvPr>
        </p:nvGraphicFramePr>
        <p:xfrm>
          <a:off x="4981575" y="293583"/>
          <a:ext cx="7077075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8109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9896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strategyIndividualValues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IndividualValue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6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72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strategyCheckers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StrategyMove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0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3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559678"/>
            <a:ext cx="4310156" cy="2221622"/>
          </a:xfrm>
        </p:spPr>
        <p:txBody>
          <a:bodyPr/>
          <a:lstStyle/>
          <a:p>
            <a:r>
              <a:rPr lang="pt-BR" dirty="0"/>
              <a:t>StrategyMove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21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StrategyMove.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4357"/>
              </p:ext>
            </p:extLst>
          </p:nvPr>
        </p:nvGraphicFramePr>
        <p:xfrm>
          <a:off x="4981575" y="293583"/>
          <a:ext cx="7077075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8109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9896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strategyFirstMoves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strategySecondMoves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strategyThirdMoves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9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strategyFourthMoves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6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559678"/>
            <a:ext cx="4310156" cy="2221622"/>
          </a:xfrm>
        </p:spPr>
        <p:txBody>
          <a:bodyPr/>
          <a:lstStyle/>
          <a:p>
            <a:r>
              <a:rPr lang="pt-BR" dirty="0"/>
              <a:t>Team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22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Team.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64796"/>
              </p:ext>
            </p:extLst>
          </p:nvPr>
        </p:nvGraphicFramePr>
        <p:xfrm>
          <a:off x="4981575" y="293583"/>
          <a:ext cx="7077075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8109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9896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  <a:endParaRPr lang="pt-BR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2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teamCreationDate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4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teamStrategies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9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39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23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61925" y="2895600"/>
            <a:ext cx="5048250" cy="2855913"/>
          </a:xfrm>
        </p:spPr>
        <p:txBody>
          <a:bodyPr/>
          <a:lstStyle/>
          <a:p>
            <a:r>
              <a:rPr lang="pt-BR" dirty="0"/>
              <a:t>Detalhes sobre os membros da classe Stat.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C3D0ACFE-EC4E-486F-84C2-69AB0C11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273868"/>
              </p:ext>
            </p:extLst>
          </p:nvPr>
        </p:nvGraphicFramePr>
        <p:xfrm>
          <a:off x="5010150" y="190500"/>
          <a:ext cx="7077075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8109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59896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statName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  <a:endParaRPr lang="pt-BR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statIncreasedNatures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4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statDecreasedNatures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4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statIncreasedMoves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statDecreasedMoves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9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2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559678"/>
            <a:ext cx="4348256" cy="2221622"/>
          </a:xfrm>
        </p:spPr>
        <p:txBody>
          <a:bodyPr/>
          <a:lstStyle/>
          <a:p>
            <a:r>
              <a:rPr lang="pt-BR" dirty="0"/>
              <a:t>MoveCategory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24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Detalhes sobre o enumerador MoveCategory.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D69401-23C8-4BC8-BD63-6D377F684EC0}"/>
              </a:ext>
            </a:extLst>
          </p:cNvPr>
          <p:cNvSpPr txBox="1"/>
          <p:nvPr/>
        </p:nvSpPr>
        <p:spPr>
          <a:xfrm>
            <a:off x="5238750" y="323850"/>
            <a:ext cx="633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enumerador </a:t>
            </a:r>
            <a:r>
              <a:rPr lang="pt-BR" i="1" dirty="0"/>
              <a:t>MoveCategory</a:t>
            </a:r>
            <a:r>
              <a:rPr lang="pt-BR" dirty="0"/>
              <a:t> suporta os seguintes membros: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Physical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NonDamaging</a:t>
            </a:r>
          </a:p>
        </p:txBody>
      </p:sp>
    </p:spTree>
    <p:extLst>
      <p:ext uri="{BB962C8B-B14F-4D97-AF65-F5344CB8AC3E}">
        <p14:creationId xmlns:p14="http://schemas.microsoft.com/office/powerpoint/2010/main" val="424531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559678"/>
            <a:ext cx="4448175" cy="2221622"/>
          </a:xfrm>
        </p:spPr>
        <p:txBody>
          <a:bodyPr/>
          <a:lstStyle/>
          <a:p>
            <a:r>
              <a:rPr lang="pt-BR" dirty="0"/>
              <a:t>PokemonForm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25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PokemonForm.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78679"/>
              </p:ext>
            </p:extLst>
          </p:nvPr>
        </p:nvGraphicFramePr>
        <p:xfrm>
          <a:off x="4981575" y="50072"/>
          <a:ext cx="7077075" cy="4069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  <a:endParaRPr lang="pt-BR" i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2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PokemonFormVariation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2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4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pokemonFormTypeRelations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TypeRelations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41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9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pokemonFormBaseStats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BaseStat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8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pokemonFormMaxMoves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vector MaxMove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707822"/>
                  </a:ext>
                </a:extLst>
              </a:tr>
              <a:tr h="220438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pokemonFormBaseForms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83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559678"/>
            <a:ext cx="4448175" cy="2221622"/>
          </a:xfrm>
        </p:spPr>
        <p:txBody>
          <a:bodyPr/>
          <a:lstStyle/>
          <a:p>
            <a:r>
              <a:rPr lang="pt-BR" dirty="0"/>
              <a:t>PokemonForm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26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PokemonForm.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21187"/>
              </p:ext>
            </p:extLst>
          </p:nvPr>
        </p:nvGraphicFramePr>
        <p:xfrm>
          <a:off x="4981575" y="50072"/>
          <a:ext cx="7077075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3375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pokemonFormBasePokemonForms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PokemonForm</a:t>
                      </a:r>
                      <a:endParaRPr lang="pt-BR" i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89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pokemonFormTiers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1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pokemonFormStrategies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72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559678"/>
            <a:ext cx="4438650" cy="2221622"/>
          </a:xfrm>
        </p:spPr>
        <p:txBody>
          <a:bodyPr/>
          <a:lstStyle/>
          <a:p>
            <a:r>
              <a:rPr lang="pt-BR" dirty="0"/>
              <a:t>PokemonFormVariation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27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Detalhes sobre o enumerador PokemonFormVariation.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D69401-23C8-4BC8-BD63-6D377F684EC0}"/>
              </a:ext>
            </a:extLst>
          </p:cNvPr>
          <p:cNvSpPr txBox="1"/>
          <p:nvPr/>
        </p:nvSpPr>
        <p:spPr>
          <a:xfrm>
            <a:off x="5238750" y="323850"/>
            <a:ext cx="6867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enumerador </a:t>
            </a:r>
            <a:r>
              <a:rPr lang="pt-BR" i="1" dirty="0"/>
              <a:t>PokemonFormVariation</a:t>
            </a:r>
            <a:r>
              <a:rPr lang="pt-BR" dirty="0"/>
              <a:t> suporta os seguintes membros: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MegaEvolution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PrimalForm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RegionalForm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GigantamaxForm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CosplayForm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CapForm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FormLikeTransformation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AlternateForm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OtherForm</a:t>
            </a:r>
          </a:p>
        </p:txBody>
      </p:sp>
    </p:spTree>
    <p:extLst>
      <p:ext uri="{BB962C8B-B14F-4D97-AF65-F5344CB8AC3E}">
        <p14:creationId xmlns:p14="http://schemas.microsoft.com/office/powerpoint/2010/main" val="2102761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MaxMove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28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MaxMove.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6864"/>
              </p:ext>
            </p:extLst>
          </p:nvPr>
        </p:nvGraphicFramePr>
        <p:xfrm>
          <a:off x="5476967" y="287459"/>
          <a:ext cx="6173694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0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82098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2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maxMoveBasedMoves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MaxMoveBasedMove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0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3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0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559678"/>
            <a:ext cx="4810124" cy="2221622"/>
          </a:xfrm>
        </p:spPr>
        <p:txBody>
          <a:bodyPr/>
          <a:lstStyle/>
          <a:p>
            <a:r>
              <a:rPr lang="pt-BR" dirty="0"/>
              <a:t>MaxMoveBasedMove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29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MaxMoveBasedMove.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72402"/>
              </p:ext>
            </p:extLst>
          </p:nvPr>
        </p:nvGraphicFramePr>
        <p:xfrm>
          <a:off x="5476967" y="287459"/>
          <a:ext cx="6173694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6484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267210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maxMoveBasedMove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maxMoveBasedMovePower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maxMoveBasedMoveCategory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MoveCategory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4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2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Segurança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As permissões necessárias para consumo dos endpoints da API.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368B80-E7D7-434A-8D26-274C92E34032}"/>
              </a:ext>
            </a:extLst>
          </p:cNvPr>
          <p:cNvSpPr txBox="1"/>
          <p:nvPr/>
        </p:nvSpPr>
        <p:spPr>
          <a:xfrm>
            <a:off x="5381625" y="438150"/>
            <a:ext cx="6229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endpoints de consulta da API serão todos disponibilizados </a:t>
            </a:r>
            <a:r>
              <a:rPr lang="pt-BR" b="1" dirty="0">
                <a:solidFill>
                  <a:schemeClr val="accent5"/>
                </a:solidFill>
              </a:rPr>
              <a:t>publicamente</a:t>
            </a:r>
            <a:r>
              <a:rPr lang="pt-BR" dirty="0"/>
              <a:t>, exceto os que envolverem a pesquisa de </a:t>
            </a:r>
            <a:r>
              <a:rPr lang="pt-BR" i="1" dirty="0"/>
              <a:t>times competitivos</a:t>
            </a:r>
            <a:r>
              <a:rPr lang="pt-BR" dirty="0"/>
              <a:t>. Nos demais recursos GET, os dados que forem de origem externa, ou seja, </a:t>
            </a:r>
            <a:r>
              <a:rPr lang="pt-BR" b="1" dirty="0">
                <a:solidFill>
                  <a:schemeClr val="accent5"/>
                </a:solidFill>
              </a:rPr>
              <a:t>criados pelos usuários</a:t>
            </a:r>
            <a:r>
              <a:rPr lang="pt-BR" dirty="0"/>
              <a:t>, também só poderão ser acessados via </a:t>
            </a:r>
            <a:r>
              <a:rPr lang="pt-BR" i="1" dirty="0"/>
              <a:t>token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Quanto aos endpoints que permitirem </a:t>
            </a:r>
            <a:r>
              <a:rPr lang="pt-BR" b="1" dirty="0">
                <a:solidFill>
                  <a:schemeClr val="accent5"/>
                </a:solidFill>
              </a:rPr>
              <a:t>criação e atualização de entidades</a:t>
            </a:r>
            <a:r>
              <a:rPr lang="pt-BR" dirty="0"/>
              <a:t>, estes juntam-se aos que exigem </a:t>
            </a:r>
            <a:r>
              <a:rPr lang="pt-BR" i="1" dirty="0"/>
              <a:t>autenticação</a:t>
            </a:r>
            <a:r>
              <a:rPr lang="pt-BR" dirty="0"/>
              <a:t> e </a:t>
            </a:r>
            <a:r>
              <a:rPr lang="pt-BR" i="1" dirty="0"/>
              <a:t>autorização</a:t>
            </a:r>
            <a:r>
              <a:rPr lang="pt-BR" dirty="0"/>
              <a:t> para consumo. Clientes que desejarem submeter times e estratégias, bem como editá-los, precisarão de uma chave paga.</a:t>
            </a:r>
          </a:p>
        </p:txBody>
      </p:sp>
    </p:spTree>
    <p:extLst>
      <p:ext uri="{BB962C8B-B14F-4D97-AF65-F5344CB8AC3E}">
        <p14:creationId xmlns:p14="http://schemas.microsoft.com/office/powerpoint/2010/main" val="300544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UserContactType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30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Detalhes sobre o enumerador UserContactType.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D69401-23C8-4BC8-BD63-6D377F684EC0}"/>
              </a:ext>
            </a:extLst>
          </p:cNvPr>
          <p:cNvSpPr txBox="1"/>
          <p:nvPr/>
        </p:nvSpPr>
        <p:spPr>
          <a:xfrm>
            <a:off x="5238750" y="323850"/>
            <a:ext cx="6334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enumerador </a:t>
            </a:r>
            <a:r>
              <a:rPr lang="pt-BR" i="1" dirty="0"/>
              <a:t>UserContactType</a:t>
            </a:r>
            <a:r>
              <a:rPr lang="pt-BR" dirty="0"/>
              <a:t> suporta os seguintes membros: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Instagram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Reddit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147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TierClause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31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2855913"/>
          </a:xfrm>
        </p:spPr>
        <p:txBody>
          <a:bodyPr/>
          <a:lstStyle/>
          <a:p>
            <a:r>
              <a:rPr lang="pt-BR" dirty="0"/>
              <a:t>Detalhes sobre os membros da classe TierClause.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34241"/>
              </p:ext>
            </p:extLst>
          </p:nvPr>
        </p:nvGraphicFramePr>
        <p:xfrm>
          <a:off x="5476967" y="287459"/>
          <a:ext cx="6173694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0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82098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tierClauseName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tierClauseDetails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70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EffortValue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32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304800" y="2895600"/>
            <a:ext cx="5181599" cy="1114425"/>
          </a:xfrm>
        </p:spPr>
        <p:txBody>
          <a:bodyPr/>
          <a:lstStyle/>
          <a:p>
            <a:r>
              <a:rPr lang="pt-BR" dirty="0"/>
              <a:t>Detalhes sobre os membros da classe EffortValue.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90776"/>
              </p:ext>
            </p:extLst>
          </p:nvPr>
        </p:nvGraphicFramePr>
        <p:xfrm>
          <a:off x="5476967" y="287459"/>
          <a:ext cx="6173694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0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82098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effortValueStat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effortValueNumber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7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1" y="1781174"/>
            <a:ext cx="5057776" cy="1114425"/>
          </a:xfrm>
        </p:spPr>
        <p:txBody>
          <a:bodyPr>
            <a:normAutofit/>
          </a:bodyPr>
          <a:lstStyle/>
          <a:p>
            <a:r>
              <a:rPr lang="pt-BR" sz="4900" dirty="0"/>
              <a:t>IndividualValue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33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304800" y="2895600"/>
            <a:ext cx="5181599" cy="1114425"/>
          </a:xfrm>
        </p:spPr>
        <p:txBody>
          <a:bodyPr/>
          <a:lstStyle/>
          <a:p>
            <a:r>
              <a:rPr lang="pt-BR" dirty="0"/>
              <a:t>Detalhes sobre os membros da classe IndividualValue.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8177"/>
              </p:ext>
            </p:extLst>
          </p:nvPr>
        </p:nvGraphicFramePr>
        <p:xfrm>
          <a:off x="5476967" y="287459"/>
          <a:ext cx="6173694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0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82098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individualValueStat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individualValueNumber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126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BaseStat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34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76799" cy="1114425"/>
          </a:xfrm>
        </p:spPr>
        <p:txBody>
          <a:bodyPr/>
          <a:lstStyle/>
          <a:p>
            <a:r>
              <a:rPr lang="pt-BR" dirty="0"/>
              <a:t>Detalhes sobre os membros da classe BaseStat.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71600"/>
              </p:ext>
            </p:extLst>
          </p:nvPr>
        </p:nvGraphicFramePr>
        <p:xfrm>
          <a:off x="5476967" y="287459"/>
          <a:ext cx="6173694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2708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2820986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29993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baseStat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Stat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baseStatNumber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2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33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Endpoints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A lista de todos os recursos que os clientes da API poderão consumir.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35</a:t>
            </a:fld>
            <a:endParaRPr lang="pt-BR" dirty="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A53FC56-5040-4DBD-9515-9D94E64D8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5780"/>
              </p:ext>
            </p:extLst>
          </p:nvPr>
        </p:nvGraphicFramePr>
        <p:xfrm>
          <a:off x="4990305" y="304258"/>
          <a:ext cx="7115970" cy="4445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7895">
                  <a:extLst>
                    <a:ext uri="{9D8B030D-6E8A-4147-A177-3AD203B41FA5}">
                      <a16:colId xmlns:a16="http://schemas.microsoft.com/office/drawing/2014/main" val="223379579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4952615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688781348"/>
                    </a:ext>
                  </a:extLst>
                </a:gridCol>
              </a:tblGrid>
              <a:tr h="1681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/strategies/{nome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GET, POST, 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5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/strategies/{nome ou id}/partners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9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/strategies/{nome ou id}/counters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/strategies/{nome ou id}/checkers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7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GET, POST, 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9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/teams/{nome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/pokemon/{nome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/moves/{nome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6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54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Endpoints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A lista de todos os recursos que os clientes da API poderão consumir.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36</a:t>
            </a:fld>
            <a:endParaRPr lang="pt-BR" dirty="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A53FC56-5040-4DBD-9515-9D94E64D8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37349"/>
              </p:ext>
            </p:extLst>
          </p:nvPr>
        </p:nvGraphicFramePr>
        <p:xfrm>
          <a:off x="4990305" y="304258"/>
          <a:ext cx="7115970" cy="4074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7895">
                  <a:extLst>
                    <a:ext uri="{9D8B030D-6E8A-4147-A177-3AD203B41FA5}">
                      <a16:colId xmlns:a16="http://schemas.microsoft.com/office/drawing/2014/main" val="223379579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4952615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688781348"/>
                    </a:ext>
                  </a:extLst>
                </a:gridCol>
              </a:tblGrid>
              <a:tr h="1681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/items/{nome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/abilities/{nome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5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/natures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/natures/{nome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POST, 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4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/users/{nome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8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/pokemon-forms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/pokemon-forms/{nome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6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21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Endpoints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A lista de todos os recursos que os clientes da API poderão consumir.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37</a:t>
            </a:fld>
            <a:endParaRPr lang="pt-BR" dirty="0"/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A53FC56-5040-4DBD-9515-9D94E64D8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89824"/>
              </p:ext>
            </p:extLst>
          </p:nvPr>
        </p:nvGraphicFramePr>
        <p:xfrm>
          <a:off x="4990305" y="304258"/>
          <a:ext cx="7115970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67895">
                  <a:extLst>
                    <a:ext uri="{9D8B030D-6E8A-4147-A177-3AD203B41FA5}">
                      <a16:colId xmlns:a16="http://schemas.microsoft.com/office/drawing/2014/main" val="223379579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34952615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688781348"/>
                    </a:ext>
                  </a:extLst>
                </a:gridCol>
              </a:tblGrid>
              <a:tr h="16818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Verbos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Autenticação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/max-moves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1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/max-moves/{nome ou 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6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/tiers/{nome}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3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/types/{nome}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79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98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559678"/>
            <a:ext cx="4215967" cy="2221622"/>
          </a:xfrm>
        </p:spPr>
        <p:txBody>
          <a:bodyPr rtlCol="0"/>
          <a:lstStyle/>
          <a:p>
            <a:pPr rtl="0"/>
            <a:r>
              <a:rPr lang="pt-BR" dirty="0"/>
              <a:t>Status Codes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672286" cy="1704975"/>
          </a:xfrm>
        </p:spPr>
        <p:txBody>
          <a:bodyPr rtlCol="0"/>
          <a:lstStyle/>
          <a:p>
            <a:pPr rtl="0"/>
            <a:r>
              <a:rPr lang="pt-BR" dirty="0"/>
              <a:t>A lista de todos os status codes que são utilizados nos endpoints da API.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38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B9DB3-DFB7-49B9-8F09-FFA13BC2F8A4}"/>
              </a:ext>
            </a:extLst>
          </p:cNvPr>
          <p:cNvSpPr txBox="1"/>
          <p:nvPr/>
        </p:nvSpPr>
        <p:spPr>
          <a:xfrm>
            <a:off x="5381625" y="400050"/>
            <a:ext cx="622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status codes utilizados para operações de </a:t>
            </a:r>
            <a:r>
              <a:rPr lang="pt-BR" b="1" dirty="0">
                <a:solidFill>
                  <a:srgbClr val="00B050"/>
                </a:solidFill>
              </a:rPr>
              <a:t>SUCESSO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50"/>
                </a:solidFill>
              </a:rPr>
              <a:t>200 Ok</a:t>
            </a:r>
            <a:r>
              <a:rPr lang="pt-BR" dirty="0"/>
              <a:t>: endpoints com o verbo GET, PUT e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50"/>
                </a:solidFill>
              </a:rPr>
              <a:t>201 Created</a:t>
            </a:r>
            <a:r>
              <a:rPr lang="pt-BR" dirty="0"/>
              <a:t>: endpoints com os verbos POST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C827EB-B5AE-45FC-AC18-865B7B7BFC89}"/>
              </a:ext>
            </a:extLst>
          </p:cNvPr>
          <p:cNvSpPr txBox="1"/>
          <p:nvPr/>
        </p:nvSpPr>
        <p:spPr>
          <a:xfrm>
            <a:off x="5381624" y="1981200"/>
            <a:ext cx="6667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status codes utilizados para operações de </a:t>
            </a:r>
            <a:r>
              <a:rPr lang="pt-BR" b="1" dirty="0">
                <a:solidFill>
                  <a:srgbClr val="FF0000"/>
                </a:solidFill>
              </a:rPr>
              <a:t>ERRO</a:t>
            </a:r>
            <a:r>
              <a:rPr lang="pt-BR" dirty="0"/>
              <a:t>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400 Bad Request</a:t>
            </a:r>
            <a:r>
              <a:rPr lang="pt-BR" dirty="0"/>
              <a:t>: parâmetros informados incorretamente no corpo ou na rota da requisição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401 Unauthorized</a:t>
            </a:r>
            <a:r>
              <a:rPr lang="pt-BR" dirty="0"/>
              <a:t>: endpoints que exigem autenticação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403 Forbidden</a:t>
            </a:r>
            <a:r>
              <a:rPr lang="pt-BR" dirty="0"/>
              <a:t>: endpoints que exigem autorização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404 Not Found</a:t>
            </a:r>
            <a:r>
              <a:rPr lang="pt-BR" dirty="0"/>
              <a:t>: recursos não localizados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429 Too Many Requests</a:t>
            </a:r>
            <a:r>
              <a:rPr lang="pt-BR" dirty="0"/>
              <a:t>: limite de requisições para um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FF0000"/>
                </a:solidFill>
              </a:rPr>
              <a:t>500 Internal Server Error</a:t>
            </a:r>
            <a:r>
              <a:rPr lang="pt-BR" dirty="0"/>
              <a:t>: erro de processamento da API</a:t>
            </a:r>
          </a:p>
        </p:txBody>
      </p:sp>
    </p:spTree>
    <p:extLst>
      <p:ext uri="{BB962C8B-B14F-4D97-AF65-F5344CB8AC3E}">
        <p14:creationId xmlns:p14="http://schemas.microsoft.com/office/powerpoint/2010/main" val="174995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559678"/>
            <a:ext cx="4129181" cy="4952492"/>
          </a:xfrm>
        </p:spPr>
        <p:txBody>
          <a:bodyPr rtlCol="0"/>
          <a:lstStyle/>
          <a:p>
            <a:pPr rtl="0"/>
            <a:r>
              <a:rPr lang="pt-BR" dirty="0"/>
              <a:t>/types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39</a:t>
            </a:fld>
            <a:endParaRPr lang="pt-BR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78EA4E2E-7005-45A1-B487-3141D611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2818"/>
              </p:ext>
            </p:extLst>
          </p:nvPr>
        </p:nvGraphicFramePr>
        <p:xfrm>
          <a:off x="5022850" y="407246"/>
          <a:ext cx="6921500" cy="219456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1240555629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4189923643"/>
                    </a:ext>
                  </a:extLst>
                </a:gridCol>
              </a:tblGrid>
              <a:tr h="34035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Opções para o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Opções aplicáveis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39221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Paginação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1828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Ordenação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Sim, ordem alfabética dos tipos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894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29001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Filtros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Sim, pelas relações dos tipos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92098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HATEOAS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7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6" y="5596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875" y="2895600"/>
            <a:ext cx="4529411" cy="2855913"/>
          </a:xfrm>
        </p:spPr>
        <p:txBody>
          <a:bodyPr rtlCol="0"/>
          <a:lstStyle/>
          <a:p>
            <a:pPr rtl="0"/>
            <a:r>
              <a:rPr lang="pt-BR" dirty="0"/>
              <a:t>A lista dos dados gerais que devem ser disponibilizados pelos endpoints da API.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368B80-E7D7-434A-8D26-274C92E34032}"/>
              </a:ext>
            </a:extLst>
          </p:cNvPr>
          <p:cNvSpPr txBox="1"/>
          <p:nvPr/>
        </p:nvSpPr>
        <p:spPr>
          <a:xfrm>
            <a:off x="5381625" y="419100"/>
            <a:ext cx="6229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da </a:t>
            </a:r>
            <a:r>
              <a:rPr lang="pt-BR" b="1" dirty="0">
                <a:solidFill>
                  <a:schemeClr val="accent5"/>
                </a:solidFill>
              </a:rPr>
              <a:t>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Identificação </a:t>
            </a:r>
            <a:r>
              <a:rPr lang="pt-BR" dirty="0"/>
              <a:t>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>
                <a:solidFill>
                  <a:schemeClr val="accent5"/>
                </a:solidFill>
              </a:rPr>
              <a:t>categoria</a:t>
            </a:r>
            <a:r>
              <a:rPr lang="pt-BR" dirty="0"/>
              <a:t> em que se enquadra 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Nome do </a:t>
            </a:r>
            <a:r>
              <a:rPr lang="pt-BR" b="1" dirty="0">
                <a:solidFill>
                  <a:schemeClr val="accent5"/>
                </a:solidFill>
              </a:rPr>
              <a:t>pokémon</a:t>
            </a:r>
            <a:r>
              <a:rPr lang="pt-BR" dirty="0"/>
              <a:t> usado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5"/>
                </a:solidFill>
              </a:rPr>
              <a:t>Identificação</a:t>
            </a:r>
            <a:r>
              <a:rPr lang="pt-BR" dirty="0"/>
              <a:t> do pokémon usado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>
                <a:solidFill>
                  <a:schemeClr val="accent5"/>
                </a:solidFill>
              </a:rPr>
              <a:t>tipos</a:t>
            </a:r>
            <a:r>
              <a:rPr lang="pt-BR" dirty="0"/>
              <a:t> do pokémon usado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quatro </a:t>
            </a:r>
            <a:r>
              <a:rPr lang="pt-BR" b="1" dirty="0">
                <a:solidFill>
                  <a:schemeClr val="accent5"/>
                </a:solidFill>
              </a:rPr>
              <a:t>movimentos</a:t>
            </a:r>
            <a:r>
              <a:rPr lang="pt-BR" dirty="0"/>
              <a:t> usados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possíveis </a:t>
            </a:r>
            <a:r>
              <a:rPr lang="pt-BR" b="1" dirty="0">
                <a:solidFill>
                  <a:schemeClr val="accent5"/>
                </a:solidFill>
              </a:rPr>
              <a:t>itens</a:t>
            </a:r>
            <a:r>
              <a:rPr lang="pt-BR" dirty="0"/>
              <a:t> usados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possíveis </a:t>
            </a:r>
            <a:r>
              <a:rPr lang="pt-BR" b="1" dirty="0">
                <a:solidFill>
                  <a:schemeClr val="accent5"/>
                </a:solidFill>
              </a:rPr>
              <a:t>habilidades</a:t>
            </a:r>
            <a:r>
              <a:rPr lang="pt-BR" dirty="0"/>
              <a:t> usadas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possíveis </a:t>
            </a:r>
            <a:r>
              <a:rPr lang="pt-BR" b="1" dirty="0">
                <a:solidFill>
                  <a:schemeClr val="accent5"/>
                </a:solidFill>
              </a:rPr>
              <a:t>naturezas</a:t>
            </a:r>
            <a:r>
              <a:rPr lang="pt-BR" dirty="0"/>
              <a:t> usadas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distribuição de </a:t>
            </a:r>
            <a:r>
              <a:rPr lang="pt-BR" b="1" dirty="0">
                <a:solidFill>
                  <a:schemeClr val="accent5"/>
                </a:solidFill>
              </a:rPr>
              <a:t>pontos de esforço </a:t>
            </a:r>
            <a:r>
              <a:rPr lang="pt-BR" dirty="0"/>
              <a:t>usada na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>
                <a:solidFill>
                  <a:schemeClr val="accent5"/>
                </a:solidFill>
              </a:rPr>
              <a:t>valores individuais </a:t>
            </a:r>
            <a:r>
              <a:rPr lang="pt-BR" dirty="0"/>
              <a:t>necessários para 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pokémon </a:t>
            </a:r>
            <a:r>
              <a:rPr lang="pt-BR" b="1" dirty="0">
                <a:solidFill>
                  <a:schemeClr val="accent5"/>
                </a:solidFill>
              </a:rPr>
              <a:t>partners</a:t>
            </a:r>
            <a:r>
              <a:rPr lang="pt-BR" dirty="0"/>
              <a:t>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pokémon </a:t>
            </a:r>
            <a:r>
              <a:rPr lang="pt-BR" b="1" dirty="0">
                <a:solidFill>
                  <a:schemeClr val="accent5"/>
                </a:solidFill>
              </a:rPr>
              <a:t>counters</a:t>
            </a:r>
            <a:r>
              <a:rPr lang="pt-BR" dirty="0"/>
              <a:t>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pokémon </a:t>
            </a:r>
            <a:r>
              <a:rPr lang="pt-BR" b="1" dirty="0">
                <a:solidFill>
                  <a:schemeClr val="accent5"/>
                </a:solidFill>
              </a:rPr>
              <a:t>checkers</a:t>
            </a:r>
            <a:r>
              <a:rPr lang="pt-BR" dirty="0"/>
              <a:t> da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</a:t>
            </a:r>
            <a:r>
              <a:rPr lang="pt-BR" b="1" dirty="0">
                <a:solidFill>
                  <a:schemeClr val="accent5"/>
                </a:solidFill>
              </a:rPr>
              <a:t>url</a:t>
            </a:r>
            <a:r>
              <a:rPr lang="pt-BR" dirty="0"/>
              <a:t> na qual a estratégia é detalhada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>
                <a:solidFill>
                  <a:schemeClr val="accent5"/>
                </a:solidFill>
              </a:rPr>
              <a:t>dados do usuário </a:t>
            </a:r>
            <a:r>
              <a:rPr lang="pt-BR" dirty="0"/>
              <a:t>criador do time ou estratégia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>
                <a:solidFill>
                  <a:schemeClr val="accent5"/>
                </a:solidFill>
              </a:rPr>
              <a:t>dados de identificação </a:t>
            </a:r>
            <a:r>
              <a:rPr lang="pt-BR" dirty="0"/>
              <a:t>do time criado</a:t>
            </a:r>
          </a:p>
        </p:txBody>
      </p:sp>
    </p:spTree>
    <p:extLst>
      <p:ext uri="{BB962C8B-B14F-4D97-AF65-F5344CB8AC3E}">
        <p14:creationId xmlns:p14="http://schemas.microsoft.com/office/powerpoint/2010/main" val="3128380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9678"/>
            <a:ext cx="4595906" cy="4952492"/>
          </a:xfrm>
        </p:spPr>
        <p:txBody>
          <a:bodyPr rtlCol="0"/>
          <a:lstStyle/>
          <a:p>
            <a:pPr rtl="0"/>
            <a:r>
              <a:rPr lang="pt-BR" dirty="0"/>
              <a:t>/types/{nome}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40</a:t>
            </a:fld>
            <a:endParaRPr lang="pt-BR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78EA4E2E-7005-45A1-B487-3141D611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29379"/>
              </p:ext>
            </p:extLst>
          </p:nvPr>
        </p:nvGraphicFramePr>
        <p:xfrm>
          <a:off x="5022850" y="407246"/>
          <a:ext cx="6921500" cy="219456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1240555629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4189923643"/>
                    </a:ext>
                  </a:extLst>
                </a:gridCol>
              </a:tblGrid>
              <a:tr h="34035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Opções para o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5"/>
                          </a:solidFill>
                        </a:rPr>
                        <a:t>Opções aplicáveis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139221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Paginação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1828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Ordenação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8943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Sim, de curta duração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829001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Filtros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92098"/>
                  </a:ext>
                </a:extLst>
              </a:tr>
              <a:tr h="340355">
                <a:tc>
                  <a:txBody>
                    <a:bodyPr/>
                    <a:lstStyle/>
                    <a:p>
                      <a:r>
                        <a:rPr lang="pt-BR" dirty="0"/>
                        <a:t>HATEOAS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9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07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Trabalho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C8822230-E7F6-4AEC-86F1-6874B8C0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2019300"/>
            <a:ext cx="1944000" cy="2700000"/>
          </a:xfrm>
        </p:spPr>
        <p:txBody>
          <a:bodyPr rtlCol="0"/>
          <a:lstStyle/>
          <a:p>
            <a:pPr rtl="0"/>
            <a:r>
              <a:rPr lang="pt-BR"/>
              <a:t>Descrição do evento significativo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72DB73E6-C510-4010-99CD-13C274B57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BR"/>
              <a:t>Descrição do evento significativo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F544916F-9E82-4943-9F03-05F7811ACC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163" y="2019300"/>
            <a:ext cx="1943100" cy="2700000"/>
          </a:xfrm>
        </p:spPr>
        <p:txBody>
          <a:bodyPr rtlCol="0"/>
          <a:lstStyle/>
          <a:p>
            <a:pPr rtl="0"/>
            <a:r>
              <a:rPr lang="pt-BR"/>
              <a:t>Descrição do evento significativo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ADB68C1C-48A6-4CB6-AEB1-1B5B9EB9AA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/>
              <a:t>1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3C345EEF-8EE2-4AFF-A515-F49E6FA7C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/>
              <a:t>2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C3C9C68B-77C0-41C6-AE3E-6C1B595CDE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/>
              <a:t>3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/>
              <a:t>Forneça informações sobre eventos importantes que ele/ela realizou.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559678"/>
            <a:ext cx="4377892" cy="2221622"/>
          </a:xfrm>
        </p:spPr>
        <p:txBody>
          <a:bodyPr rtlCol="0"/>
          <a:lstStyle/>
          <a:p>
            <a:pPr rtl="0"/>
            <a:r>
              <a:rPr lang="pt-BR" dirty="0"/>
              <a:t>Tipos da API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Detalhes dos tipos de dados criados especificamente para os endpoints da API.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BC6DA9B-7EE4-4010-AE8B-5D937D18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79894"/>
              </p:ext>
            </p:extLst>
          </p:nvPr>
        </p:nvGraphicFramePr>
        <p:xfrm>
          <a:off x="4984489" y="120557"/>
          <a:ext cx="6487319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3045">
                  <a:extLst>
                    <a:ext uri="{9D8B030D-6E8A-4147-A177-3AD203B41FA5}">
                      <a16:colId xmlns:a16="http://schemas.microsoft.com/office/drawing/2014/main" val="2233795799"/>
                    </a:ext>
                  </a:extLst>
                </a:gridCol>
                <a:gridCol w="3234274">
                  <a:extLst>
                    <a:ext uri="{9D8B030D-6E8A-4147-A177-3AD203B41FA5}">
                      <a16:colId xmlns:a16="http://schemas.microsoft.com/office/drawing/2014/main" val="1349526154"/>
                    </a:ext>
                  </a:extLst>
                </a:gridCol>
              </a:tblGrid>
              <a:tr h="36130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0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3575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5866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TypeRelations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5731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574480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9200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60330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73126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AbilityPokemon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38309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98481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2782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UserContact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7514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185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StrategyMove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367304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50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1775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MoveCategory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3177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PokemonForm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0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4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559678"/>
            <a:ext cx="4377892" cy="2221622"/>
          </a:xfrm>
        </p:spPr>
        <p:txBody>
          <a:bodyPr rtlCol="0"/>
          <a:lstStyle/>
          <a:p>
            <a:pPr rtl="0"/>
            <a:r>
              <a:rPr lang="pt-BR" dirty="0"/>
              <a:t>Tipos da API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9736" y="2895600"/>
            <a:ext cx="3842550" cy="2855913"/>
          </a:xfrm>
        </p:spPr>
        <p:txBody>
          <a:bodyPr rtlCol="0"/>
          <a:lstStyle/>
          <a:p>
            <a:pPr rtl="0"/>
            <a:r>
              <a:rPr lang="pt-BR" dirty="0"/>
              <a:t>Detalhes dos tipos de dados criados especificamente para os endpoints da API.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smtClean="0"/>
              <a:t>6</a:t>
            </a:fld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BC6DA9B-7EE4-4010-AE8B-5D937D18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29087"/>
              </p:ext>
            </p:extLst>
          </p:nvPr>
        </p:nvGraphicFramePr>
        <p:xfrm>
          <a:off x="4984489" y="120557"/>
          <a:ext cx="6487319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3045">
                  <a:extLst>
                    <a:ext uri="{9D8B030D-6E8A-4147-A177-3AD203B41FA5}">
                      <a16:colId xmlns:a16="http://schemas.microsoft.com/office/drawing/2014/main" val="2233795799"/>
                    </a:ext>
                  </a:extLst>
                </a:gridCol>
                <a:gridCol w="3234274">
                  <a:extLst>
                    <a:ext uri="{9D8B030D-6E8A-4147-A177-3AD203B41FA5}">
                      <a16:colId xmlns:a16="http://schemas.microsoft.com/office/drawing/2014/main" val="1349526154"/>
                    </a:ext>
                  </a:extLst>
                </a:gridCol>
              </a:tblGrid>
              <a:tr h="36130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902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PokemonFormVariation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3575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MaxMove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22557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MaxMoveBasedMove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191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UserContactType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3996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TierClause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01633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AbilityPokemonForm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9105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EffortValue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1510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IndividualValue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89518"/>
                  </a:ext>
                </a:extLst>
              </a:tr>
              <a:tr h="361308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5"/>
                          </a:solidFill>
                        </a:rPr>
                        <a:t>BaseStat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rgbClr val="7030A0"/>
                          </a:solidFill>
                        </a:rPr>
                        <a:t>Classe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6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43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7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10125" cy="2855913"/>
          </a:xfrm>
        </p:spPr>
        <p:txBody>
          <a:bodyPr/>
          <a:lstStyle/>
          <a:p>
            <a:r>
              <a:rPr lang="pt-BR" dirty="0"/>
              <a:t>Detalhes sobre os membros da classe Tier.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9D23B6FE-9C4B-482F-9F34-1A1C0891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11"/>
              </p:ext>
            </p:extLst>
          </p:nvPr>
        </p:nvGraphicFramePr>
        <p:xfrm>
          <a:off x="4964111" y="76200"/>
          <a:ext cx="714216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0122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3112042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3639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0948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36402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08900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928571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0707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04859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26864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34599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tierBannedPokemonFormVariations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PokemonFormVariation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7269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tierBannedItems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1973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tierClauses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TierClause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40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Type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8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125" y="2895600"/>
            <a:ext cx="3985425" cy="2855913"/>
          </a:xfrm>
        </p:spPr>
        <p:txBody>
          <a:bodyPr/>
          <a:lstStyle/>
          <a:p>
            <a:r>
              <a:rPr lang="pt-BR" dirty="0"/>
              <a:t>Detalhes sobre os membros da classe Type.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1565578B-8555-4E52-BF9D-25DACCDC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04701"/>
              </p:ext>
            </p:extLst>
          </p:nvPr>
        </p:nvGraphicFramePr>
        <p:xfrm>
          <a:off x="4964111" y="76200"/>
          <a:ext cx="714216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0122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3112042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3639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0948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typePokemon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Pokemon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08900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typePokemonForms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PokemonForm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8173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typeMoves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34599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1" u="none" dirty="0"/>
                        <a:t>TypeRelations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4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9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863E-49BE-46AD-A71F-C8F207D3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59678"/>
            <a:ext cx="4424456" cy="2221622"/>
          </a:xfrm>
        </p:spPr>
        <p:txBody>
          <a:bodyPr/>
          <a:lstStyle/>
          <a:p>
            <a:r>
              <a:rPr lang="pt-BR" dirty="0"/>
              <a:t>TypeRelations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C5125C-FBAC-49E9-8B1B-58ADA67F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3D2E340-0663-474B-992C-9192B5C45E57}" type="slidenum">
              <a:rPr lang="pt-BR" noProof="0" smtClean="0"/>
              <a:t>9</a:t>
            </a:fld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5FBF3-39AB-4C5A-8C0D-56F92CF002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800599" cy="2855913"/>
          </a:xfrm>
        </p:spPr>
        <p:txBody>
          <a:bodyPr/>
          <a:lstStyle/>
          <a:p>
            <a:r>
              <a:rPr lang="pt-BR" dirty="0"/>
              <a:t>Detalhes sobre os membros da classe TypeRelations.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1565578B-8555-4E52-BF9D-25DACCDC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89946"/>
              </p:ext>
            </p:extLst>
          </p:nvPr>
        </p:nvGraphicFramePr>
        <p:xfrm>
          <a:off x="4964111" y="76200"/>
          <a:ext cx="7142164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0122">
                  <a:extLst>
                    <a:ext uri="{9D8B030D-6E8A-4147-A177-3AD203B41FA5}">
                      <a16:colId xmlns:a16="http://schemas.microsoft.com/office/drawing/2014/main" val="15878888"/>
                    </a:ext>
                  </a:extLst>
                </a:gridCol>
                <a:gridCol w="3112042">
                  <a:extLst>
                    <a:ext uri="{9D8B030D-6E8A-4147-A177-3AD203B41FA5}">
                      <a16:colId xmlns:a16="http://schemas.microsoft.com/office/drawing/2014/main" val="1654879092"/>
                    </a:ext>
                  </a:extLst>
                </a:gridCol>
              </a:tblGrid>
              <a:tr h="3639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91528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typeRelationsNoDamageTo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2286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typeRelationsHalfDamageTo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u="none" dirty="0"/>
                        <a:t>vector </a:t>
                      </a:r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09485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typeRelationsDoubleDamageTo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 </a:t>
                      </a:r>
                      <a:r>
                        <a:rPr lang="pt-BR" i="1" u="none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08900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typeRelationsNoDamageFrom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34599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typeRelationsAQuarterDamageFrom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17017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typeRelationsHalfDamageFrom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342632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typeRelationsDoubleDamageFrom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06732"/>
                  </a:ext>
                </a:extLst>
              </a:tr>
              <a:tr h="363956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typeRelationsQuadrupleDamageFrom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i="0" u="none" dirty="0"/>
                        <a:t>vector</a:t>
                      </a:r>
                      <a:r>
                        <a:rPr lang="pt-BR" i="1" u="none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9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83841"/>
      </p:ext>
    </p:extLst>
  </p:cSld>
  <p:clrMapOvr>
    <a:masterClrMapping/>
  </p:clrMapOvr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399_TF45175639" id="{A30080F5-AC95-4F47-8F35-42DFA21C4599}" vid="{2B8ADE69-4D87-40D9-B750-3559849874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biografia</Template>
  <TotalTime>0</TotalTime>
  <Words>1600</Words>
  <Application>Microsoft Office PowerPoint</Application>
  <PresentationFormat>Widescreen</PresentationFormat>
  <Paragraphs>716</Paragraphs>
  <Slides>41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Schoolbook</vt:lpstr>
      <vt:lpstr>Corbel</vt:lpstr>
      <vt:lpstr>Títulos</vt:lpstr>
      <vt:lpstr>Eighth Generation Smogon Competitive Pokémon API</vt:lpstr>
      <vt:lpstr>Ações</vt:lpstr>
      <vt:lpstr>Segurança</vt:lpstr>
      <vt:lpstr>Dados</vt:lpstr>
      <vt:lpstr>Tipos da API</vt:lpstr>
      <vt:lpstr>Tipos da API</vt:lpstr>
      <vt:lpstr>Tier</vt:lpstr>
      <vt:lpstr>Type</vt:lpstr>
      <vt:lpstr>TypeRelations</vt:lpstr>
      <vt:lpstr>Pokemon</vt:lpstr>
      <vt:lpstr>Move</vt:lpstr>
      <vt:lpstr>Item</vt:lpstr>
      <vt:lpstr>Ability</vt:lpstr>
      <vt:lpstr>AbilityPokemon</vt:lpstr>
      <vt:lpstr>AbilityPokemonForm</vt:lpstr>
      <vt:lpstr>Nature</vt:lpstr>
      <vt:lpstr>User</vt:lpstr>
      <vt:lpstr>UserContact</vt:lpstr>
      <vt:lpstr>Strategy</vt:lpstr>
      <vt:lpstr>Strategy</vt:lpstr>
      <vt:lpstr>StrategyMove</vt:lpstr>
      <vt:lpstr>Team</vt:lpstr>
      <vt:lpstr>Stat</vt:lpstr>
      <vt:lpstr>MoveCategory</vt:lpstr>
      <vt:lpstr>PokemonForm</vt:lpstr>
      <vt:lpstr>PokemonForm</vt:lpstr>
      <vt:lpstr>PokemonFormVariation</vt:lpstr>
      <vt:lpstr>MaxMove</vt:lpstr>
      <vt:lpstr>MaxMoveBasedMove</vt:lpstr>
      <vt:lpstr>UserContactType</vt:lpstr>
      <vt:lpstr>TierClause</vt:lpstr>
      <vt:lpstr>EffortValue</vt:lpstr>
      <vt:lpstr>IndividualValue</vt:lpstr>
      <vt:lpstr>BaseStat</vt:lpstr>
      <vt:lpstr>Endpoints</vt:lpstr>
      <vt:lpstr>Endpoints</vt:lpstr>
      <vt:lpstr>Endpoints</vt:lpstr>
      <vt:lpstr>Status Codes</vt:lpstr>
      <vt:lpstr>/types</vt:lpstr>
      <vt:lpstr>/types/{nome}</vt:lpstr>
      <vt:lpstr>Trabalho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2020-12-01T19:12:32Z</dcterms:created>
  <dcterms:modified xsi:type="dcterms:W3CDTF">2021-08-06T21:26:43Z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