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  <p:sldMasterId id="2147483670" r:id="rId2"/>
  </p:sldMasterIdLst>
  <p:notesMasterIdLst>
    <p:notesMasterId r:id="rId74"/>
  </p:notesMasterIdLst>
  <p:sldIdLst>
    <p:sldId id="256" r:id="rId3"/>
    <p:sldId id="319" r:id="rId4"/>
    <p:sldId id="336" r:id="rId5"/>
    <p:sldId id="299" r:id="rId6"/>
    <p:sldId id="339" r:id="rId7"/>
    <p:sldId id="305" r:id="rId8"/>
    <p:sldId id="293" r:id="rId9"/>
    <p:sldId id="320" r:id="rId10"/>
    <p:sldId id="322" r:id="rId11"/>
    <p:sldId id="321" r:id="rId12"/>
    <p:sldId id="329" r:id="rId13"/>
    <p:sldId id="323" r:id="rId14"/>
    <p:sldId id="325" r:id="rId15"/>
    <p:sldId id="328" r:id="rId16"/>
    <p:sldId id="312" r:id="rId17"/>
    <p:sldId id="341" r:id="rId18"/>
    <p:sldId id="330" r:id="rId19"/>
    <p:sldId id="343" r:id="rId20"/>
    <p:sldId id="344" r:id="rId21"/>
    <p:sldId id="345" r:id="rId22"/>
    <p:sldId id="347" r:id="rId23"/>
    <p:sldId id="346" r:id="rId24"/>
    <p:sldId id="332" r:id="rId25"/>
    <p:sldId id="333" r:id="rId26"/>
    <p:sldId id="348" r:id="rId27"/>
    <p:sldId id="326" r:id="rId28"/>
    <p:sldId id="359" r:id="rId29"/>
    <p:sldId id="360" r:id="rId30"/>
    <p:sldId id="335" r:id="rId31"/>
    <p:sldId id="262" r:id="rId32"/>
    <p:sldId id="307" r:id="rId33"/>
    <p:sldId id="308" r:id="rId34"/>
    <p:sldId id="364" r:id="rId35"/>
    <p:sldId id="363" r:id="rId36"/>
    <p:sldId id="376" r:id="rId37"/>
    <p:sldId id="316" r:id="rId38"/>
    <p:sldId id="365" r:id="rId39"/>
    <p:sldId id="366" r:id="rId40"/>
    <p:sldId id="367" r:id="rId41"/>
    <p:sldId id="338" r:id="rId42"/>
    <p:sldId id="362" r:id="rId43"/>
    <p:sldId id="368" r:id="rId44"/>
    <p:sldId id="310" r:id="rId45"/>
    <p:sldId id="371" r:id="rId46"/>
    <p:sldId id="372" r:id="rId47"/>
    <p:sldId id="373" r:id="rId48"/>
    <p:sldId id="374" r:id="rId49"/>
    <p:sldId id="375" r:id="rId50"/>
    <p:sldId id="369" r:id="rId51"/>
    <p:sldId id="311" r:id="rId52"/>
    <p:sldId id="370" r:id="rId53"/>
    <p:sldId id="361" r:id="rId54"/>
    <p:sldId id="355" r:id="rId55"/>
    <p:sldId id="356" r:id="rId56"/>
    <p:sldId id="357" r:id="rId57"/>
    <p:sldId id="350" r:id="rId58"/>
    <p:sldId id="351" r:id="rId59"/>
    <p:sldId id="352" r:id="rId60"/>
    <p:sldId id="353" r:id="rId61"/>
    <p:sldId id="358" r:id="rId62"/>
    <p:sldId id="354" r:id="rId63"/>
    <p:sldId id="377" r:id="rId64"/>
    <p:sldId id="313" r:id="rId65"/>
    <p:sldId id="314" r:id="rId66"/>
    <p:sldId id="309" r:id="rId67"/>
    <p:sldId id="317" r:id="rId68"/>
    <p:sldId id="378" r:id="rId69"/>
    <p:sldId id="379" r:id="rId70"/>
    <p:sldId id="380" r:id="rId71"/>
    <p:sldId id="318" r:id="rId72"/>
    <p:sldId id="281" r:id="rId73"/>
  </p:sldIdLst>
  <p:sldSz cx="9144000" cy="5143500" type="screen16x9"/>
  <p:notesSz cx="6858000" cy="9144000"/>
  <p:embeddedFontLst>
    <p:embeddedFont>
      <p:font typeface="Wingdings 2" panose="05020102010507070707" pitchFamily="18" charset="2"/>
      <p:regular r:id="rId75"/>
    </p:embeddedFont>
    <p:embeddedFont>
      <p:font typeface="Muli" panose="020B0604020202020204" charset="0"/>
      <p:regular r:id="rId76"/>
      <p:bold r:id="rId77"/>
      <p:italic r:id="rId78"/>
      <p:boldItalic r:id="rId79"/>
    </p:embeddedFont>
    <p:embeddedFont>
      <p:font typeface="Titillium Web Light" panose="020B0604020202020204" charset="0"/>
      <p:regular r:id="rId80"/>
      <p:bold r:id="rId81"/>
      <p:italic r:id="rId82"/>
      <p:boldItalic r:id="rId83"/>
    </p:embeddedFont>
    <p:embeddedFont>
      <p:font typeface="Corbel" panose="020B0503020204020204" pitchFamily="34" charset="0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Carolina Manzan" initials="ACM" lastIdx="1" clrIdx="0">
    <p:extLst>
      <p:ext uri="{19B8F6BF-5375-455C-9EA6-DF929625EA0E}">
        <p15:presenceInfo xmlns:p15="http://schemas.microsoft.com/office/powerpoint/2012/main" userId="cad64d0cf364c0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F56"/>
    <a:srgbClr val="40BAD2"/>
    <a:srgbClr val="2C4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EDD371-76B3-4CDA-9E52-C90CF5946D55}">
  <a:tblStyle styleId="{17EDD371-76B3-4CDA-9E52-C90CF5946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font" Target="fonts/font2.fntdata"/><Relationship Id="rId84" Type="http://schemas.openxmlformats.org/officeDocument/2006/relationships/font" Target="fonts/font10.fntdata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87" Type="http://schemas.openxmlformats.org/officeDocument/2006/relationships/font" Target="fonts/font13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font" Target="fonts/font8.fntdata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4T21:50:43.91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0551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0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76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964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19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690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5897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8560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21462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1413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3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7989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850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591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9433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6716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2698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8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" TargetMode="External"/><Relationship Id="rId2" Type="http://schemas.openxmlformats.org/officeDocument/2006/relationships/hyperlink" Target="https://docs.microsoft.com/pt-br/dotnet/csharp/programming-guide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ORIENTAÇÃO A OBJETOS COM C#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Sobre a linguagem C#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311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Uma das linguagens mais usadas no mercado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Orientada 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 objetos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Fácil aprendizagem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Sintaxe amigável (muito parecida com a do Java)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Versão atual – 7.3 (8.0 no “forno”)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39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Como funciona?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309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Os programas em C# são executados no .NET Framework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 .NET Framework é uma tecnologia que suporta a criação e execução da próxima geração de aplicativos, serviços (API) e aplicações Web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lvl="1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Permite executar diversas linguagens permitindo grande interoperabilidade entre elas</a:t>
            </a:r>
          </a:p>
          <a:p>
            <a:pPr marL="137160" lvl="1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.NET Framework visa uma plataforma única para desenvolvimento e execução de sistemas e </a:t>
            </a: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aplicaçõe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24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Como funciona?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32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Consiste em 2 componentes:</a:t>
            </a:r>
          </a:p>
          <a:p>
            <a:pPr marL="137160" lvl="1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Common </a:t>
            </a:r>
            <a:r>
              <a:rPr lang="pt-B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Language</a:t>
            </a: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lang="pt-B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Runtime</a:t>
            </a: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 (CLR) 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interagindo com o  </a:t>
            </a:r>
          </a:p>
          <a:p>
            <a:pPr marL="137160" lvl="1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Framework </a:t>
            </a:r>
            <a:r>
              <a:rPr lang="pt-B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Class</a:t>
            </a: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Library (FCL)</a:t>
            </a:r>
          </a:p>
        </p:txBody>
      </p:sp>
    </p:spTree>
    <p:extLst>
      <p:ext uri="{BB962C8B-B14F-4D97-AF65-F5344CB8AC3E}">
        <p14:creationId xmlns:p14="http://schemas.microsoft.com/office/powerpoint/2010/main" val="142493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Como funciona?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</a:t>
            </a:r>
            <a:r>
              <a:rPr lang="pt-BR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CLR</a:t>
            </a: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fornece gerenciamento de memória, controle de exceção, interoperabilidade, manipulação de processamento paralelo e concorrente, segurança, serviços de compilação para a arquitetura específica, entre outros</a:t>
            </a:r>
          </a:p>
        </p:txBody>
      </p:sp>
    </p:spTree>
    <p:extLst>
      <p:ext uri="{BB962C8B-B14F-4D97-AF65-F5344CB8AC3E}">
        <p14:creationId xmlns:p14="http://schemas.microsoft.com/office/powerpoint/2010/main" val="283003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Como funciona?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 </a:t>
            </a:r>
            <a:r>
              <a:rPr lang="pt-BR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FCL</a:t>
            </a: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oferece </a:t>
            </a:r>
            <a:r>
              <a:rPr lang="pt-BR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APIs</a:t>
            </a: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para UI de console, acesso a dados, conectividade com banco de dados, web, acesso aos serviços do sistema operacional, facilidades para a linguagem e muito mais</a:t>
            </a:r>
          </a:p>
        </p:txBody>
      </p:sp>
    </p:spTree>
    <p:extLst>
      <p:ext uri="{BB962C8B-B14F-4D97-AF65-F5344CB8AC3E}">
        <p14:creationId xmlns:p14="http://schemas.microsoft.com/office/powerpoint/2010/main" val="332066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m relacionada">
            <a:extLst>
              <a:ext uri="{FF2B5EF4-FFF2-40B4-BE49-F238E27FC236}">
                <a16:creationId xmlns:a16="http://schemas.microsoft.com/office/drawing/2014/main" xmlns="" id="{73A38DDA-881C-4C77-94DF-3C0AFCF49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33" y="231750"/>
            <a:ext cx="6322334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5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O que usamos para desenvolver?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656995" y="1688989"/>
            <a:ext cx="735941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7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Visual Studio – IDE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5" y="1490804"/>
            <a:ext cx="15049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2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182"/>
            <a:ext cx="9144000" cy="36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6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0" y="2063919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Muli" panose="020B0604020202020204" charset="0"/>
              </a:rPr>
              <a:t>Visual Studio Installer</a:t>
            </a:r>
          </a:p>
        </p:txBody>
      </p:sp>
    </p:spTree>
    <p:extLst>
      <p:ext uri="{BB962C8B-B14F-4D97-AF65-F5344CB8AC3E}">
        <p14:creationId xmlns:p14="http://schemas.microsoft.com/office/powerpoint/2010/main" val="1505992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6E5E9C-5406-4688-80E6-860B29A7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3" y="51750"/>
            <a:ext cx="8439934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69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6" y="1311750"/>
            <a:ext cx="3803095" cy="252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4048019" y="1131356"/>
            <a:ext cx="4886197" cy="2880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OO com C#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ASP.NET Core + </a:t>
            </a: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Entity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Framework Core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Web.API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(</a:t>
            </a: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Dapper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) + Front </a:t>
            </a: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End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Azure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DevOps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+ </a:t>
            </a: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Azure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Versionamento de código (</a:t>
            </a: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Git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+ GitHub) + Testes</a:t>
            </a:r>
          </a:p>
        </p:txBody>
      </p:sp>
    </p:spTree>
    <p:extLst>
      <p:ext uri="{BB962C8B-B14F-4D97-AF65-F5344CB8AC3E}">
        <p14:creationId xmlns:p14="http://schemas.microsoft.com/office/powerpoint/2010/main" val="39177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74114A3-58E3-4D8C-A9B6-45876B970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3" y="51750"/>
            <a:ext cx="8423015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10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A27C237-4C77-41B1-A969-BB03075CA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3" y="51750"/>
            <a:ext cx="8431934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49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0" y="211008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Muli" panose="020B0604020202020204" charset="0"/>
              </a:rPr>
              <a:t>Recursos do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39142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E7F449-6857-4A5C-99B8-91C5C8E0B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27" y="411750"/>
            <a:ext cx="6484747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35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313988-971E-41D9-BC84-9FA39CF2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84" y="231750"/>
            <a:ext cx="7668632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01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660209-3755-4D2B-BF21-44C2F917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0" y="51750"/>
            <a:ext cx="7712281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267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  <a:latin typeface="Muli" panose="020B0604020202020204" charset="0"/>
              </a:rPr>
              <a:t>Solution</a:t>
            </a:r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 Explorer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EDC88293-4C2D-46B3-A00C-20C2AFC5F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93" y="1408613"/>
            <a:ext cx="3901815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997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  <a:latin typeface="Muli" panose="020B0604020202020204" charset="0"/>
              </a:rPr>
              <a:t>Nuget</a:t>
            </a:r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pt-BR" sz="4000" dirty="0" err="1">
                <a:solidFill>
                  <a:schemeClr val="bg1"/>
                </a:solidFill>
                <a:latin typeface="Muli" panose="020B0604020202020204" charset="0"/>
              </a:rPr>
              <a:t>Package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24218C7-3DE9-44FF-AE4F-489554C9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88" y="1355668"/>
            <a:ext cx="5219424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33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  <a:latin typeface="Muli" panose="020B0604020202020204" charset="0"/>
              </a:rPr>
              <a:t>Nuget</a:t>
            </a:r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pt-BR" sz="4000" dirty="0" err="1">
                <a:solidFill>
                  <a:schemeClr val="bg1"/>
                </a:solidFill>
                <a:latin typeface="Muli" panose="020B0604020202020204" charset="0"/>
              </a:rPr>
              <a:t>Package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01E1D489-66CC-4358-8B3D-60FB777A9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00" y="1348132"/>
            <a:ext cx="5847601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9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7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  <p:pic>
        <p:nvPicPr>
          <p:cNvPr id="1026" name="Picture 2" descr="https://memegenerator.net/img/instances/57566663/bla-bla-bla-show-me-the-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01" y="-4549"/>
            <a:ext cx="6863999" cy="5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39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21325" y="1140589"/>
            <a:ext cx="61013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“O que eu ouço, eu esqueço.</a:t>
            </a:r>
          </a:p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 que eu vejo, eu não lembro.</a:t>
            </a:r>
          </a:p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 que eu faço, eu aprendo.”</a:t>
            </a:r>
          </a:p>
          <a:p>
            <a:endParaRPr lang="pt-BR" sz="36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  <a:p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Autor Desconhecido</a:t>
            </a:r>
          </a:p>
        </p:txBody>
      </p:sp>
    </p:spTree>
    <p:extLst>
      <p:ext uri="{BB962C8B-B14F-4D97-AF65-F5344CB8AC3E}">
        <p14:creationId xmlns:p14="http://schemas.microsoft.com/office/powerpoint/2010/main" val="42364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>
            <a:off x="2572050" y="0"/>
            <a:ext cx="39999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ctrTitle" idx="4294967295"/>
          </p:nvPr>
        </p:nvSpPr>
        <p:spPr>
          <a:xfrm>
            <a:off x="2572050" y="2360496"/>
            <a:ext cx="3999900" cy="13732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ORIENTAÇÃO A OBJETOS</a:t>
            </a:r>
            <a:endParaRPr sz="4000" dirty="0"/>
          </a:p>
        </p:txBody>
      </p:sp>
      <p:grpSp>
        <p:nvGrpSpPr>
          <p:cNvPr id="166" name="Google Shape;166;p29"/>
          <p:cNvGrpSpPr/>
          <p:nvPr/>
        </p:nvGrpSpPr>
        <p:grpSpPr>
          <a:xfrm>
            <a:off x="4212252" y="836318"/>
            <a:ext cx="702681" cy="1114048"/>
            <a:chOff x="6718575" y="2318625"/>
            <a:chExt cx="256950" cy="407375"/>
          </a:xfrm>
        </p:grpSpPr>
        <p:sp>
          <p:nvSpPr>
            <p:cNvPr id="167" name="Google Shape;167;p2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Revisão de OO</a:t>
            </a:r>
          </a:p>
        </p:txBody>
      </p:sp>
      <p:pic>
        <p:nvPicPr>
          <p:cNvPr id="7" name="Picture 2" descr="https://cdn-images-1.medium.com/max/1100/1*aRQiDV7hTrLez99lzSg5cg.png">
            <a:extLst>
              <a:ext uri="{FF2B5EF4-FFF2-40B4-BE49-F238E27FC236}">
                <a16:creationId xmlns:a16="http://schemas.microsoft.com/office/drawing/2014/main" xmlns="" id="{D5494534-6138-4621-9A92-7D7FCAD1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99" y="1372102"/>
            <a:ext cx="5400000" cy="93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cdn-images-1.medium.com/max/1100/1*FMbgBRLjCQO1HDWrifhI2Q.png">
            <a:extLst>
              <a:ext uri="{FF2B5EF4-FFF2-40B4-BE49-F238E27FC236}">
                <a16:creationId xmlns:a16="http://schemas.microsoft.com/office/drawing/2014/main" xmlns="" id="{1305A3A8-B8A4-44DE-8D61-C37713C4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29" y="2337033"/>
            <a:ext cx="4643339" cy="26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721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Revisão de </a:t>
            </a:r>
            <a:r>
              <a:rPr lang="pt-BR" sz="4000" dirty="0" smtClean="0">
                <a:solidFill>
                  <a:schemeClr val="bg1"/>
                </a:solidFill>
                <a:latin typeface="Muli" panose="020B0604020202020204" charset="0"/>
              </a:rPr>
              <a:t>OO - Classe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243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Representação 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de algo do mundo 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real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Abstrai um conjunto de objetos com características e comportamentos similares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É uma descrição das propriedades e/ou estados possíveis de um conjunto de objetos (bem como de seus comportamentos)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Uma classe possui: Nome, Atributos, Métodos e Construtores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415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Revisão de </a:t>
            </a:r>
            <a:r>
              <a:rPr lang="pt-BR" sz="4000" dirty="0" smtClean="0">
                <a:solidFill>
                  <a:schemeClr val="bg1"/>
                </a:solidFill>
                <a:latin typeface="Muli" panose="020B0604020202020204" charset="0"/>
              </a:rPr>
              <a:t>OO - Objeto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Instância 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de uma 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classe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Abstração 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do mundo real para o 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virtual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É 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algo distinguível que possui  características (atributos) e comportamentos (métodos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)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Tudo é um objeto: Um carro, uma casa, uma pessoa, um animal...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948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511534"/>
            <a:ext cx="886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Muli" panose="020B0604020202020204" charset="0"/>
              </a:rPr>
              <a:t>Revisão </a:t>
            </a:r>
            <a:r>
              <a:rPr lang="pt-BR" sz="3600" dirty="0" smtClean="0">
                <a:solidFill>
                  <a:schemeClr val="bg1"/>
                </a:solidFill>
                <a:latin typeface="Muli" panose="020B0604020202020204" charset="0"/>
              </a:rPr>
              <a:t>de OO</a:t>
            </a:r>
            <a:endParaRPr lang="pt-BR" sz="36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231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Atributos</a:t>
            </a: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: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variáveis dentro da classe, que representarão as características de um determinado objeto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Método: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ações efetuadas em objetos e 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classes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Encapsulamento</a:t>
            </a: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: 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É a técnica que faz com que detalhes internos do funcionamento dos métodos de uma classe permaneçam ocultos para os objetos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290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0" y="215625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err="1" smtClean="0">
                <a:solidFill>
                  <a:schemeClr val="bg1"/>
                </a:solidFill>
                <a:latin typeface="Muli" panose="020B0604020202020204" charset="0"/>
              </a:rPr>
              <a:t>Solution</a:t>
            </a:r>
            <a:r>
              <a:rPr lang="pt-BR" sz="4800" dirty="0" smtClean="0">
                <a:solidFill>
                  <a:schemeClr val="bg1"/>
                </a:solidFill>
                <a:latin typeface="Muli" panose="020B0604020202020204" charset="0"/>
              </a:rPr>
              <a:t>, Projeto e </a:t>
            </a:r>
            <a:r>
              <a:rPr lang="pt-BR" sz="4800" dirty="0" err="1" smtClean="0">
                <a:solidFill>
                  <a:schemeClr val="bg1"/>
                </a:solidFill>
                <a:latin typeface="Muli" panose="020B0604020202020204" charset="0"/>
              </a:rPr>
              <a:t>Namespace</a:t>
            </a:r>
            <a:endParaRPr lang="pt-BR" sz="4400" dirty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79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555141"/>
            <a:ext cx="88643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100" dirty="0">
                <a:solidFill>
                  <a:schemeClr val="bg1"/>
                </a:solidFill>
                <a:latin typeface="Muli" panose="020B0604020202020204" charset="0"/>
              </a:rPr>
              <a:t>Diferença entre </a:t>
            </a:r>
            <a:r>
              <a:rPr lang="pt-BR" sz="3100" dirty="0" err="1">
                <a:solidFill>
                  <a:schemeClr val="bg1"/>
                </a:solidFill>
                <a:latin typeface="Muli" panose="020B0604020202020204" charset="0"/>
              </a:rPr>
              <a:t>Solution</a:t>
            </a:r>
            <a:r>
              <a:rPr lang="pt-BR" sz="3100" dirty="0">
                <a:solidFill>
                  <a:schemeClr val="bg1"/>
                </a:solidFill>
                <a:latin typeface="Muli" panose="020B0604020202020204" charset="0"/>
              </a:rPr>
              <a:t>, Projeto e </a:t>
            </a:r>
            <a:r>
              <a:rPr lang="pt-BR" sz="3100" dirty="0" err="1">
                <a:solidFill>
                  <a:schemeClr val="bg1"/>
                </a:solidFill>
                <a:latin typeface="Muli" panose="020B0604020202020204" charset="0"/>
              </a:rPr>
              <a:t>Namespace</a:t>
            </a:r>
            <a:endParaRPr lang="pt-BR" sz="31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32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Solution</a:t>
            </a: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: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Contém um ou mais projetos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Projeto: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Contém arquivos (Código-fonte, imagens, etc...)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Namespace</a:t>
            </a: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: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agrupar classes com funções semelhantes</a:t>
            </a:r>
          </a:p>
        </p:txBody>
      </p:sp>
    </p:spTree>
    <p:extLst>
      <p:ext uri="{BB962C8B-B14F-4D97-AF65-F5344CB8AC3E}">
        <p14:creationId xmlns:p14="http://schemas.microsoft.com/office/powerpoint/2010/main" val="2431265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É uma área do ambiente de desenvolvimento integrado (IDE) que contém o seu projeto e ajuda a gerenciar os arquivos de </a:t>
            </a:r>
            <a:r>
              <a:rPr lang="pt-BR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projeto.</a:t>
            </a:r>
            <a:br>
              <a:rPr lang="pt-BR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</a:br>
            <a:r>
              <a:rPr lang="pt-BR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/>
            </a:r>
            <a:br>
              <a:rPr lang="pt-BR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</a:br>
            <a:r>
              <a:rPr lang="pt-BR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É </a:t>
            </a:r>
            <a:r>
              <a:rPr lang="pt-BR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local que agrupa todos os arquivos e projetos do seu software, raiz</a:t>
            </a:r>
            <a:r>
              <a:rPr lang="pt-BR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.</a:t>
            </a:r>
            <a:endParaRPr lang="pt-BR" sz="28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511534"/>
            <a:ext cx="886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>
                <a:solidFill>
                  <a:schemeClr val="bg1"/>
                </a:solidFill>
                <a:latin typeface="Muli" panose="020B0604020202020204" charset="0"/>
              </a:rPr>
              <a:t>Solution</a:t>
            </a:r>
            <a:endParaRPr lang="pt-BR" sz="3600" dirty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47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Contém de todos os arquivos de código fonte, ícones, imagens, arquivos de dados e qualquer outra coisa que será compilado em um programa executável ou o site da web</a:t>
            </a:r>
            <a:r>
              <a:rPr lang="pt-BR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.</a:t>
            </a:r>
            <a:br>
              <a:rPr lang="pt-BR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</a:br>
            <a:r>
              <a:rPr lang="pt-BR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/>
            </a:r>
            <a:br>
              <a:rPr lang="pt-BR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</a:br>
            <a:endParaRPr lang="pt-BR" sz="28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511534"/>
            <a:ext cx="886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Muli" panose="020B0604020202020204" charset="0"/>
              </a:rPr>
              <a:t>Projeto</a:t>
            </a:r>
            <a:endParaRPr lang="pt-BR" sz="3600" dirty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18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É semelhante ao conceito de uma pasta do sistema de arquivos em um computador. </a:t>
            </a:r>
          </a:p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endParaRPr lang="pt-BR" sz="28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Ele agrupa classes e tipos por semântica e é declarado com a palavra-chave </a:t>
            </a:r>
            <a:r>
              <a:rPr lang="pt-BR" sz="28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namespace</a:t>
            </a:r>
            <a:r>
              <a:rPr lang="pt-BR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.</a:t>
            </a:r>
            <a:endParaRPr lang="pt-BR" sz="28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511534"/>
            <a:ext cx="886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>
                <a:solidFill>
                  <a:schemeClr val="bg1"/>
                </a:solidFill>
                <a:latin typeface="Muli" panose="020B0604020202020204" charset="0"/>
              </a:rPr>
              <a:t>Namespace</a:t>
            </a:r>
            <a:endParaRPr lang="pt-BR" sz="3600" dirty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2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90317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555141"/>
            <a:ext cx="88643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100" dirty="0">
                <a:solidFill>
                  <a:schemeClr val="bg1"/>
                </a:solidFill>
                <a:latin typeface="Muli" panose="020B0604020202020204" charset="0"/>
              </a:rPr>
              <a:t>Diferença entre </a:t>
            </a:r>
            <a:r>
              <a:rPr lang="pt-BR" sz="3100" dirty="0" err="1">
                <a:solidFill>
                  <a:schemeClr val="bg1"/>
                </a:solidFill>
                <a:latin typeface="Muli" panose="020B0604020202020204" charset="0"/>
              </a:rPr>
              <a:t>Solution</a:t>
            </a:r>
            <a:r>
              <a:rPr lang="pt-BR" sz="3100" dirty="0">
                <a:solidFill>
                  <a:schemeClr val="bg1"/>
                </a:solidFill>
                <a:latin typeface="Muli" panose="020B0604020202020204" charset="0"/>
              </a:rPr>
              <a:t>, Projeto e </a:t>
            </a:r>
            <a:r>
              <a:rPr lang="pt-BR" sz="3100" dirty="0" err="1">
                <a:solidFill>
                  <a:schemeClr val="bg1"/>
                </a:solidFill>
                <a:latin typeface="Muli" panose="020B0604020202020204" charset="0"/>
              </a:rPr>
              <a:t>Namespace</a:t>
            </a:r>
            <a:endParaRPr lang="pt-BR" sz="31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xmlns="" id="{37F16EFC-5CE5-4358-ACEE-6771BC3F415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0" y="1747552"/>
            <a:ext cx="5040000" cy="24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87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555141"/>
            <a:ext cx="88643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100" dirty="0">
                <a:solidFill>
                  <a:schemeClr val="bg1"/>
                </a:solidFill>
                <a:latin typeface="Muli" panose="020B0604020202020204" charset="0"/>
              </a:rPr>
              <a:t>Diferença entre </a:t>
            </a:r>
            <a:r>
              <a:rPr lang="pt-BR" sz="3100" dirty="0" err="1">
                <a:solidFill>
                  <a:schemeClr val="bg1"/>
                </a:solidFill>
                <a:latin typeface="Muli" panose="020B0604020202020204" charset="0"/>
              </a:rPr>
              <a:t>Solution</a:t>
            </a:r>
            <a:r>
              <a:rPr lang="pt-BR" sz="3100" dirty="0">
                <a:solidFill>
                  <a:schemeClr val="bg1"/>
                </a:solidFill>
                <a:latin typeface="Muli" panose="020B0604020202020204" charset="0"/>
              </a:rPr>
              <a:t>, Projeto e </a:t>
            </a:r>
            <a:r>
              <a:rPr lang="pt-BR" sz="3100" dirty="0" err="1">
                <a:solidFill>
                  <a:schemeClr val="bg1"/>
                </a:solidFill>
                <a:latin typeface="Muli" panose="020B0604020202020204" charset="0"/>
              </a:rPr>
              <a:t>Namespace</a:t>
            </a:r>
            <a:endParaRPr lang="pt-BR" sz="31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820880"/>
            <a:ext cx="3981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2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0" y="211008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chemeClr val="bg1"/>
                </a:solidFill>
                <a:latin typeface="Muli" panose="020B0604020202020204" charset="0"/>
              </a:rPr>
              <a:t>Modificadores de acesso</a:t>
            </a:r>
            <a:endParaRPr lang="pt-BR" sz="4800" dirty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58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 smtClean="0">
                <a:solidFill>
                  <a:schemeClr val="bg1"/>
                </a:solidFill>
                <a:latin typeface="Muli" panose="020B0604020202020204" charset="0"/>
              </a:rPr>
              <a:t>public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tipo ou membro pode ser acessado por qualquer outro código no mesmo </a:t>
            </a:r>
            <a:r>
              <a:rPr lang="pt-BR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assembly</a:t>
            </a: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ou em outro </a:t>
            </a:r>
            <a:r>
              <a:rPr lang="pt-BR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assembly</a:t>
            </a: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que faz referência a ele.</a:t>
            </a:r>
            <a:endParaRPr lang="pt-BR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614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 smtClean="0">
                <a:solidFill>
                  <a:schemeClr val="bg1"/>
                </a:solidFill>
                <a:latin typeface="Muli" panose="020B0604020202020204" charset="0"/>
              </a:rPr>
              <a:t>private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tipo ou membro pode ser acessado somente pelo código na mesma classe.</a:t>
            </a:r>
            <a:endParaRPr lang="pt-BR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974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 smtClean="0">
                <a:solidFill>
                  <a:schemeClr val="bg1"/>
                </a:solidFill>
                <a:latin typeface="Muli" panose="020B0604020202020204" charset="0"/>
              </a:rPr>
              <a:t>protected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tipo ou membro pode ser acessado somente pelo código na mesma classe ou em uma classe derivada dessa classe</a:t>
            </a:r>
            <a:endParaRPr lang="pt-BR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429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 smtClean="0">
                <a:solidFill>
                  <a:schemeClr val="bg1"/>
                </a:solidFill>
                <a:latin typeface="Muli" panose="020B0604020202020204" charset="0"/>
              </a:rPr>
              <a:t>internal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tipo ou membro pode ser acessado por qualquer código no mesmo </a:t>
            </a:r>
            <a:r>
              <a:rPr lang="pt-BR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assembly</a:t>
            </a: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, mas não de outro </a:t>
            </a:r>
            <a:r>
              <a:rPr lang="pt-BR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assembly</a:t>
            </a:r>
            <a:endParaRPr lang="pt-BR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964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  <a:latin typeface="Muli" panose="020B0604020202020204" charset="0"/>
              </a:rPr>
              <a:t>p</a:t>
            </a:r>
            <a:r>
              <a:rPr lang="pt-BR" sz="4000" dirty="0" err="1" smtClean="0">
                <a:solidFill>
                  <a:schemeClr val="bg1"/>
                </a:solidFill>
                <a:latin typeface="Muli" panose="020B0604020202020204" charset="0"/>
              </a:rPr>
              <a:t>rotected</a:t>
            </a:r>
            <a:r>
              <a:rPr lang="pt-BR" sz="4000" dirty="0" smtClean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pt-BR" sz="4000" dirty="0" err="1" smtClean="0">
                <a:solidFill>
                  <a:schemeClr val="bg1"/>
                </a:solidFill>
                <a:latin typeface="Muli" panose="020B0604020202020204" charset="0"/>
              </a:rPr>
              <a:t>internal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tipo ou membro pode ser acessado por qualquer código no </a:t>
            </a:r>
            <a:r>
              <a:rPr lang="pt-BR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assembly</a:t>
            </a: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no qual ele é declarado ou de uma classe derivada em outro </a:t>
            </a:r>
            <a:r>
              <a:rPr lang="pt-BR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assembly</a:t>
            </a:r>
            <a:endParaRPr lang="pt-BR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797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  <a:latin typeface="Muli" panose="020B0604020202020204" charset="0"/>
              </a:rPr>
              <a:t>p</a:t>
            </a:r>
            <a:r>
              <a:rPr lang="pt-BR" sz="4000" dirty="0" err="1" smtClean="0">
                <a:solidFill>
                  <a:schemeClr val="bg1"/>
                </a:solidFill>
                <a:latin typeface="Muli" panose="020B0604020202020204" charset="0"/>
              </a:rPr>
              <a:t>rivate</a:t>
            </a:r>
            <a:r>
              <a:rPr lang="pt-BR" sz="4000" dirty="0" smtClean="0">
                <a:solidFill>
                  <a:schemeClr val="bg1"/>
                </a:solidFill>
                <a:latin typeface="Muli" panose="020B0604020202020204" charset="0"/>
              </a:rPr>
              <a:t> </a:t>
            </a:r>
            <a:r>
              <a:rPr lang="pt-BR" sz="4000" dirty="0" err="1" smtClean="0">
                <a:solidFill>
                  <a:schemeClr val="bg1"/>
                </a:solidFill>
                <a:latin typeface="Muli" panose="020B0604020202020204" charset="0"/>
              </a:rPr>
              <a:t>p</a:t>
            </a:r>
            <a:r>
              <a:rPr lang="pt-BR" sz="4000" dirty="0" err="1" smtClean="0">
                <a:solidFill>
                  <a:schemeClr val="bg1"/>
                </a:solidFill>
                <a:latin typeface="Muli" panose="020B0604020202020204" charset="0"/>
              </a:rPr>
              <a:t>rotected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tipo ou membro pode ser acessado somente dentro de seu </a:t>
            </a:r>
            <a:r>
              <a:rPr lang="pt-BR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assembly</a:t>
            </a: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de declaração, por código na mesma classe ou em um tipo que é derivado dessa classe</a:t>
            </a:r>
            <a:endParaRPr lang="pt-BR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403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0" y="1140589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Muli" panose="020B0604020202020204" charset="0"/>
              </a:rPr>
              <a:t>Operadores</a:t>
            </a:r>
          </a:p>
          <a:p>
            <a:pPr algn="ctr"/>
            <a:r>
              <a:rPr lang="pt-BR" sz="6000" dirty="0" smtClean="0">
                <a:solidFill>
                  <a:schemeClr val="bg1"/>
                </a:solidFill>
                <a:latin typeface="Muli" panose="020B0604020202020204" charset="0"/>
              </a:rPr>
              <a:t>Condicionais</a:t>
            </a:r>
          </a:p>
          <a:p>
            <a:pPr algn="ctr"/>
            <a:r>
              <a:rPr lang="pt-BR" sz="6000" dirty="0" smtClean="0">
                <a:solidFill>
                  <a:schemeClr val="bg1"/>
                </a:solidFill>
                <a:latin typeface="Muli" panose="020B0604020202020204" charset="0"/>
              </a:rPr>
              <a:t>Loops</a:t>
            </a:r>
            <a:endParaRPr lang="pt-BR" sz="6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3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  <a:latin typeface="Muli" panose="020B0604020202020204" charset="0"/>
              </a:rPr>
              <a:t>Developers</a:t>
            </a:r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-BR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7DFF18FF-1ABA-45E2-82CD-0FD99071C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4970">
            <a:off x="4224168" y="1506723"/>
            <a:ext cx="1230630" cy="16408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0BA3D226-25CB-49BE-9DB1-B89B53065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47" y="2574516"/>
            <a:ext cx="2085668" cy="15642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D525938B-D58A-4233-A5F0-35146C3CB0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757">
            <a:off x="2266959" y="3296093"/>
            <a:ext cx="2840793" cy="15979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FB406731-C14D-4D77-A89D-CB1F97A390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7696">
            <a:off x="6787995" y="1504716"/>
            <a:ext cx="2278136" cy="12814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C4C40CE-047F-4BD5-88A2-4725C0D618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158" y="2974654"/>
            <a:ext cx="1440572" cy="193690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8BF99324-BBCD-4F85-BB9F-1F02DD1C45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62" y="1712555"/>
            <a:ext cx="2375321" cy="133611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BC2E6F84-189D-493E-961D-6AE48E92F82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1" y="3466273"/>
            <a:ext cx="1527026" cy="163629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32097D4-5D22-4557-AC37-9B4176D3C1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" y="1726821"/>
            <a:ext cx="1571252" cy="162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74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Operadores </a:t>
            </a:r>
            <a:r>
              <a:rPr lang="pt-BR" sz="4000" i="1" dirty="0" err="1">
                <a:solidFill>
                  <a:schemeClr val="bg1"/>
                </a:solidFill>
                <a:latin typeface="Muli" panose="020B0604020202020204" charset="0"/>
              </a:rPr>
              <a:t>get</a:t>
            </a:r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 e </a:t>
            </a:r>
            <a:r>
              <a:rPr lang="pt-BR" sz="4000" i="1" dirty="0">
                <a:solidFill>
                  <a:schemeClr val="bg1"/>
                </a:solidFill>
                <a:latin typeface="Muli" panose="020B0604020202020204" charset="0"/>
              </a:rPr>
              <a:t>set</a:t>
            </a:r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243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Também conhecidos como </a:t>
            </a:r>
            <a:r>
              <a:rPr lang="pt-BR" sz="2400" b="1" i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getters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e </a:t>
            </a:r>
            <a:r>
              <a:rPr lang="pt-BR" sz="2400" b="1" i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setters</a:t>
            </a:r>
            <a:endParaRPr lang="pt-BR" sz="2400" b="1" i="1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Usados para 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obter (</a:t>
            </a:r>
            <a:r>
              <a:rPr lang="pt-BR" sz="2400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get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) 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e 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alterar (set) 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valor de um atributo de forma simples e que permita validações, impedindo que classes externas acessem diretamente o atributo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Permite adicionar regras e lógicas para o acesso ao dado</a:t>
            </a:r>
          </a:p>
        </p:txBody>
      </p:sp>
    </p:spTree>
    <p:extLst>
      <p:ext uri="{BB962C8B-B14F-4D97-AF65-F5344CB8AC3E}">
        <p14:creationId xmlns:p14="http://schemas.microsoft.com/office/powerpoint/2010/main" val="365088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Operadores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32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==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operador de igualdade 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!=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operador de desigualdade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!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   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perador de negação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8605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Operadores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243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&amp;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avalia os dois operadores independente do valor do primeiro. 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&amp;&amp;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avalia o segundo operador somente se o primeiro for avaliado como verdadeiro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|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avaliará todos os operandos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||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Se o primeiro operando for avaliado como verdadeiro, então o C# não avaliará o segundo operando</a:t>
            </a:r>
          </a:p>
        </p:txBody>
      </p:sp>
    </p:spTree>
    <p:extLst>
      <p:ext uri="{BB962C8B-B14F-4D97-AF65-F5344CB8AC3E}">
        <p14:creationId xmlns:p14="http://schemas.microsoft.com/office/powerpoint/2010/main" val="2274357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Condicionais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7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IF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IF ELSE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IF ELSE IF ELSE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SWITCH ... CASE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502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Condicionais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xmlns="" id="{DE3122C4-0DCB-4D8A-9B4C-2C0B96BF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15" y="1403499"/>
            <a:ext cx="4170170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11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Condicionais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xmlns="" id="{2B0AC11D-0042-4F0B-95BE-A2F30239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10" y="1512682"/>
            <a:ext cx="578758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57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Loops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7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for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while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do...</a:t>
            </a: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while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foreach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5189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Loop for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loop </a:t>
            </a:r>
            <a:r>
              <a:rPr lang="pt-BR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for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trabalha checando uma condição para executar um bloco de código até que essa condição seja verdadeira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5D5DE27E-BE3E-467E-991A-41F8B50C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00" y="2660158"/>
            <a:ext cx="4320000" cy="14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52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Loop </a:t>
            </a:r>
            <a:r>
              <a:rPr lang="pt-BR" sz="4000" dirty="0" err="1">
                <a:solidFill>
                  <a:schemeClr val="bg1"/>
                </a:solidFill>
                <a:latin typeface="Muli" panose="020B0604020202020204" charset="0"/>
              </a:rPr>
              <a:t>while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No loop </a:t>
            </a:r>
            <a:r>
              <a:rPr lang="pt-B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while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apenas colocamos a condição que queremos testar: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7E0DAD3F-663E-4A39-B4D4-B568B89F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00" y="2375930"/>
            <a:ext cx="3600000" cy="20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200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Loop do...</a:t>
            </a:r>
            <a:r>
              <a:rPr lang="pt-BR" sz="4000" dirty="0" err="1">
                <a:solidFill>
                  <a:schemeClr val="bg1"/>
                </a:solidFill>
                <a:latin typeface="Muli" panose="020B0604020202020204" charset="0"/>
              </a:rPr>
              <a:t>while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Se fossemos analisar com cuidado veríamos que o loop </a:t>
            </a:r>
            <a:r>
              <a:rPr lang="pt-B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while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dependendo do caso pode nunca ser executado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94A5EE45-AC1E-4CE6-8306-49209909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54" y="2473521"/>
            <a:ext cx="3240000" cy="18671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683573A6-F26E-4CE0-925C-E9C06A4B7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546" y="2473521"/>
            <a:ext cx="3240000" cy="18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9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AA454F-90E3-428E-AB46-C5EB15E4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79" y="3608021"/>
            <a:ext cx="2580990" cy="900000"/>
          </a:xfrm>
        </p:spPr>
        <p:txBody>
          <a:bodyPr/>
          <a:lstStyle/>
          <a:p>
            <a:pPr algn="ctr"/>
            <a:r>
              <a:rPr lang="pt-BR" dirty="0"/>
              <a:t>ALESSANDRA SOARES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1F08F3C-149F-4BE4-85C9-F8D495FE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2906777"/>
          </a:xfrm>
        </p:spPr>
        <p:txBody>
          <a:bodyPr>
            <a:normAutofit/>
          </a:bodyPr>
          <a:lstStyle/>
          <a:p>
            <a:r>
              <a:rPr lang="pt-BR" sz="2400" dirty="0"/>
              <a:t>Formada em Analise de Sistemas e pós-graduada em Segurança da Informação.</a:t>
            </a:r>
          </a:p>
          <a:p>
            <a:r>
              <a:rPr lang="pt-BR" sz="2400" dirty="0"/>
              <a:t>Trabalha há mais de 10 anos com desenvolvimento de software.</a:t>
            </a:r>
          </a:p>
          <a:p>
            <a:r>
              <a:rPr lang="pt-BR" sz="2400" dirty="0"/>
              <a:t>Apaixonada por sua profissão, pelas comunidades e eventos.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2D062C5B-505A-4FE1-970E-CA767A97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9" y="566343"/>
            <a:ext cx="2580990" cy="29885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F2763562-A9AA-47DE-922C-C33415E2A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077" y="3683951"/>
            <a:ext cx="360000" cy="360000"/>
          </a:xfrm>
          <a:prstGeom prst="rect">
            <a:avLst/>
          </a:prstGeom>
        </p:spPr>
      </p:pic>
      <p:sp>
        <p:nvSpPr>
          <p:cNvPr id="7" name="Google Shape;3851;p15">
            <a:extLst>
              <a:ext uri="{FF2B5EF4-FFF2-40B4-BE49-F238E27FC236}">
                <a16:creationId xmlns:a16="http://schemas.microsoft.com/office/drawing/2014/main" xmlns="" id="{A31122E4-4231-4200-AE2A-46154B29F26D}"/>
              </a:ext>
            </a:extLst>
          </p:cNvPr>
          <p:cNvSpPr txBox="1">
            <a:spLocks/>
          </p:cNvSpPr>
          <p:nvPr/>
        </p:nvSpPr>
        <p:spPr>
          <a:xfrm>
            <a:off x="3516077" y="3559143"/>
            <a:ext cx="4220498" cy="60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anose="020B0604020202020204" charset="0"/>
                <a:ea typeface="Titillium Web"/>
                <a:cs typeface="Titillium Web"/>
                <a:sym typeface="Titillium Web"/>
              </a:rPr>
              <a:t>Alesssandra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li" panose="020B0604020202020204" charset="0"/>
                <a:ea typeface="Titillium Web"/>
                <a:cs typeface="Titillium Web"/>
                <a:sym typeface="Titillium Web"/>
              </a:rPr>
              <a:t> Soares Santos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Muli" panose="020B060402020202020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A5CC2BF3-EBCD-4D47-8FC3-31C9AC00B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077" y="4168758"/>
            <a:ext cx="396000" cy="396000"/>
          </a:xfrm>
          <a:prstGeom prst="rect">
            <a:avLst/>
          </a:prstGeom>
        </p:spPr>
      </p:pic>
      <p:sp>
        <p:nvSpPr>
          <p:cNvPr id="9" name="Google Shape;3851;p15">
            <a:extLst>
              <a:ext uri="{FF2B5EF4-FFF2-40B4-BE49-F238E27FC236}">
                <a16:creationId xmlns:a16="http://schemas.microsoft.com/office/drawing/2014/main" xmlns="" id="{7144DA29-1151-41AA-9659-BEE563162095}"/>
              </a:ext>
            </a:extLst>
          </p:cNvPr>
          <p:cNvSpPr txBox="1">
            <a:spLocks/>
          </p:cNvSpPr>
          <p:nvPr/>
        </p:nvSpPr>
        <p:spPr>
          <a:xfrm>
            <a:off x="3516077" y="4051318"/>
            <a:ext cx="4220498" cy="60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li" panose="020B0604020202020204" charset="0"/>
                <a:ea typeface="Titillium Web"/>
                <a:cs typeface="Titillium Web"/>
                <a:sym typeface="Titillium Web"/>
              </a:rPr>
              <a:t>/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anose="020B0604020202020204" charset="0"/>
                <a:ea typeface="Titillium Web"/>
                <a:cs typeface="Titillium Web"/>
                <a:sym typeface="Titillium Web"/>
              </a:rPr>
              <a:t>AlessandraSoaresdosSantos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369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B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647765A8-07A7-432F-B117-DB340ADC5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60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31563CB-1D89-424D-941B-D0779B0A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52" y="0"/>
            <a:ext cx="68866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9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Loop </a:t>
            </a:r>
            <a:r>
              <a:rPr lang="pt-BR" sz="4000" dirty="0" err="1">
                <a:solidFill>
                  <a:schemeClr val="bg1"/>
                </a:solidFill>
                <a:latin typeface="Muli" panose="020B0604020202020204" charset="0"/>
              </a:rPr>
              <a:t>foreach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loop </a:t>
            </a:r>
            <a:r>
              <a:rPr lang="pt-BR" sz="2400" b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foreach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é usado para percorrer listas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3E0C7F33-5A57-4D42-9B0D-C39EF3A1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9" y="2341184"/>
            <a:ext cx="770000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10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A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62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0" y="160225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Muli" panose="020B0604020202020204" charset="0"/>
              </a:rPr>
              <a:t>Um </a:t>
            </a:r>
            <a:r>
              <a:rPr lang="pt-BR" sz="6000" dirty="0" smtClean="0">
                <a:solidFill>
                  <a:schemeClr val="bg1"/>
                </a:solidFill>
                <a:latin typeface="Muli" panose="020B0604020202020204" charset="0"/>
              </a:rPr>
              <a:t>pouco mais de Orientação a objetos</a:t>
            </a:r>
            <a:endParaRPr lang="pt-BR" sz="6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54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Muli" panose="020B0604020202020204" charset="0"/>
              </a:rPr>
              <a:t>Revisão de OO - Herança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344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Princípio do 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reuso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Pode ser utilizada para evitar reescrever código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Adiciona a capacidade de uma classe estender/herdar atributos e métodos de uma outra classe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Classe base e classe derivada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Não há herança múltipla, porém há herança transitiva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Classe C herda de Classe B, que herda de Classe A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Classe derivada é uma especialização (um tipo) da classe base</a:t>
            </a:r>
          </a:p>
        </p:txBody>
      </p:sp>
    </p:spTree>
    <p:extLst>
      <p:ext uri="{BB962C8B-B14F-4D97-AF65-F5344CB8AC3E}">
        <p14:creationId xmlns:p14="http://schemas.microsoft.com/office/powerpoint/2010/main" val="10737028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Muli" panose="020B0604020202020204" charset="0"/>
              </a:rPr>
              <a:t>Revisão de OO - Polimorfismo</a:t>
            </a:r>
            <a:endParaRPr lang="pt-BR" sz="4000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243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Polimorfismo = muitas formas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Métodos da classes derivadas com a mesma assinatura e comportamentos diferentes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Métodos devem ser declarados como virtual na classe base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Já os métodos abstratos devem ser implementados nas classes derivadas</a:t>
            </a:r>
          </a:p>
        </p:txBody>
      </p:sp>
    </p:spTree>
    <p:extLst>
      <p:ext uri="{BB962C8B-B14F-4D97-AF65-F5344CB8AC3E}">
        <p14:creationId xmlns:p14="http://schemas.microsoft.com/office/powerpoint/2010/main" val="835466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Classes abstratas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Se uma classe é declara como abstrata ela não pode ser 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instanciada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Permite 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 criação de classes e membros de classe que estão incompletos e devem ser implementados em uma classe derivada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É declarada usando a palavra-chave </a:t>
            </a:r>
            <a:r>
              <a:rPr lang="pt-BR" sz="2400" b="1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abstract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antes da palavra-chave </a:t>
            </a:r>
            <a:r>
              <a:rPr lang="pt-BR" sz="2400" b="1" i="1" kern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class</a:t>
            </a:r>
            <a:endParaRPr lang="pt-BR" sz="2400" b="1" i="1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259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Classes </a:t>
            </a:r>
            <a:r>
              <a:rPr lang="pt-BR" sz="4000" i="1" dirty="0" err="1">
                <a:solidFill>
                  <a:schemeClr val="bg1"/>
                </a:solidFill>
                <a:latin typeface="Muli" panose="020B0604020202020204" charset="0"/>
              </a:rPr>
              <a:t>sealed</a:t>
            </a:r>
            <a:endParaRPr lang="pt-BR" sz="4000" i="1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231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Não pode ser usada como classe base, pois impede a 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derivação</a:t>
            </a:r>
            <a:endParaRPr lang="pt-BR" sz="24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É 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declarada usando a palavra-chave </a:t>
            </a:r>
            <a:r>
              <a:rPr lang="pt-BR" sz="2400" b="1" i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sealed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antes da palavra-chave </a:t>
            </a:r>
            <a:r>
              <a:rPr lang="pt-BR" sz="2400" b="1" i="1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class</a:t>
            </a:r>
            <a:endParaRPr lang="pt-BR" sz="2400" b="1" i="1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Como 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não pode ser usada como base, algumas otimizações em tempo de execução podem tornar a chamada a membros desse tipo de classe mais 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rápida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5160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Muli" panose="020B0604020202020204" charset="0"/>
              </a:rPr>
              <a:t>Método </a:t>
            </a:r>
            <a:r>
              <a:rPr lang="pt-BR" sz="4000" i="1" dirty="0" smtClean="0">
                <a:solidFill>
                  <a:schemeClr val="bg1"/>
                </a:solidFill>
                <a:latin typeface="Muli" panose="020B0604020202020204" charset="0"/>
              </a:rPr>
              <a:t>virtual</a:t>
            </a:r>
            <a:endParaRPr lang="pt-BR" sz="4000" i="1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Possuem implementação que </a:t>
            </a:r>
            <a:r>
              <a:rPr lang="pt-BR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podem</a:t>
            </a: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 ser sobrepostas por uma classe </a:t>
            </a:r>
            <a:r>
              <a:rPr lang="pt-BR" sz="3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derivada</a:t>
            </a:r>
            <a:endParaRPr lang="pt-BR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815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Muli" panose="020B0604020202020204" charset="0"/>
              </a:rPr>
              <a:t>Método </a:t>
            </a:r>
            <a:r>
              <a:rPr lang="pt-BR" sz="4000" i="1" dirty="0" smtClean="0">
                <a:solidFill>
                  <a:schemeClr val="bg1"/>
                </a:solidFill>
                <a:latin typeface="Muli" panose="020B0604020202020204" charset="0"/>
              </a:rPr>
              <a:t>abstract</a:t>
            </a:r>
            <a:endParaRPr lang="pt-BR" sz="4000" i="1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Não possuem implementação e, portanto, </a:t>
            </a:r>
            <a:r>
              <a:rPr lang="pt-BR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devem</a:t>
            </a:r>
            <a:r>
              <a:rPr lang="pt-BR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 ter uma implementação na primeira classe derivada concreta da </a:t>
            </a:r>
            <a:r>
              <a:rPr lang="pt-BR" sz="3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hierarquia</a:t>
            </a:r>
            <a:endParaRPr lang="pt-BR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289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Muli" panose="020B0604020202020204" charset="0"/>
              </a:rPr>
              <a:t>Interfaces</a:t>
            </a:r>
            <a:endParaRPr lang="pt-BR" sz="4000" i="1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309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Interface != </a:t>
            </a: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User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Interface (UI)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Uma interface, no paradigma da orientação a objetos, é  um tipo de classe que contém apenas as assinaturas de métodos, propriedades, eventos e </a:t>
            </a:r>
            <a:r>
              <a:rPr lang="pt-BR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indexadores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Sendo assim, funciona como um contrato entre si e qualquer classe ou estrutura que a implementa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Isso significa que uma classe que implementa uma interface é obrigada a implementar todos os seus membros</a:t>
            </a: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15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60703A-32EC-44CD-814D-D6ADE474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23826"/>
            <a:ext cx="2578813" cy="9000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ANA  </a:t>
            </a:r>
            <a:br>
              <a:rPr lang="pt-BR" dirty="0"/>
            </a:br>
            <a:r>
              <a:rPr lang="pt-BR" dirty="0"/>
              <a:t>MANZAN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DCEB21C-2FC6-4FED-A451-C642DACC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648082"/>
            <a:ext cx="5486400" cy="2911062"/>
          </a:xfrm>
        </p:spPr>
        <p:txBody>
          <a:bodyPr>
            <a:normAutofit/>
          </a:bodyPr>
          <a:lstStyle/>
          <a:p>
            <a:r>
              <a:rPr lang="pt-BR" sz="2400" dirty="0"/>
              <a:t>Mineira</a:t>
            </a:r>
          </a:p>
          <a:p>
            <a:r>
              <a:rPr lang="pt-BR" sz="2400" dirty="0"/>
              <a:t>Desenvolve com .NET há mais de 6 anos</a:t>
            </a:r>
          </a:p>
          <a:p>
            <a:r>
              <a:rPr lang="pt-BR" sz="2400" dirty="0"/>
              <a:t>Analista Desenvolvedora na </a:t>
            </a:r>
            <a:r>
              <a:rPr lang="pt-BR" sz="2400" dirty="0" err="1"/>
              <a:t>PagoLivre</a:t>
            </a:r>
            <a:endParaRPr lang="pt-BR" sz="2400" dirty="0"/>
          </a:p>
          <a:p>
            <a:r>
              <a:rPr lang="pt-BR" sz="2400" dirty="0"/>
              <a:t>Mestre em Inovação Tecnológica</a:t>
            </a:r>
          </a:p>
          <a:p>
            <a:r>
              <a:rPr lang="pt-BR" sz="2400" dirty="0"/>
              <a:t>Graduada em Análise e Desenvolvimento de Sistemas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4F6F655-89C9-4587-85A1-C92163DF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F2763562-A9AA-47DE-922C-C33415E2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77" y="3683951"/>
            <a:ext cx="360000" cy="360000"/>
          </a:xfrm>
          <a:prstGeom prst="rect">
            <a:avLst/>
          </a:prstGeom>
        </p:spPr>
      </p:pic>
      <p:sp>
        <p:nvSpPr>
          <p:cNvPr id="6" name="Google Shape;3851;p15">
            <a:extLst>
              <a:ext uri="{FF2B5EF4-FFF2-40B4-BE49-F238E27FC236}">
                <a16:creationId xmlns:a16="http://schemas.microsoft.com/office/drawing/2014/main" xmlns="" id="{A31122E4-4231-4200-AE2A-46154B29F26D}"/>
              </a:ext>
            </a:extLst>
          </p:cNvPr>
          <p:cNvSpPr txBox="1">
            <a:spLocks/>
          </p:cNvSpPr>
          <p:nvPr/>
        </p:nvSpPr>
        <p:spPr>
          <a:xfrm>
            <a:off x="3516077" y="3559143"/>
            <a:ext cx="4220498" cy="60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li" panose="020B0604020202020204" charset="0"/>
                <a:ea typeface="Titillium Web"/>
                <a:cs typeface="Titillium Web"/>
                <a:sym typeface="Titillium Web"/>
              </a:rPr>
              <a:t>/in/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anose="020B0604020202020204" charset="0"/>
                <a:ea typeface="Titillium Web"/>
                <a:cs typeface="Titillium Web"/>
                <a:sym typeface="Titillium Web"/>
              </a:rPr>
              <a:t>AnaCarolinaManzan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Muli" panose="020B060402020202020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5CC2BF3-EBCD-4D47-8FC3-31C9AC00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77" y="4168758"/>
            <a:ext cx="396000" cy="396000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xmlns="" id="{7144DA29-1151-41AA-9659-BEE563162095}"/>
              </a:ext>
            </a:extLst>
          </p:cNvPr>
          <p:cNvSpPr txBox="1">
            <a:spLocks/>
          </p:cNvSpPr>
          <p:nvPr/>
        </p:nvSpPr>
        <p:spPr>
          <a:xfrm>
            <a:off x="3516077" y="4051318"/>
            <a:ext cx="4220498" cy="60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li" panose="020B0604020202020204" charset="0"/>
                <a:ea typeface="Titillium Web"/>
                <a:cs typeface="Titillium Web"/>
                <a:sym typeface="Titillium Web"/>
              </a:rPr>
              <a:t>/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anose="020B0604020202020204" charset="0"/>
                <a:ea typeface="Titillium Web"/>
                <a:cs typeface="Titillium Web"/>
                <a:sym typeface="Titillium Web"/>
              </a:rPr>
              <a:t>anamanzan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Muli" panose="020B060402020202020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3" y="565890"/>
            <a:ext cx="2580166" cy="29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080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Referências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3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https://docs.microsoft.com/pt-br/dotnet/csharp/programming-guide/</a:t>
            </a:r>
            <a:endParaRPr lang="pt-BR" sz="23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3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https://docs.microsoft.com/pt-br/dotnet/</a:t>
            </a:r>
            <a:endParaRPr lang="pt-BR" sz="23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pt-BR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6557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dirty="0">
                <a:solidFill>
                  <a:srgbClr val="00B2FF"/>
                </a:solidFill>
              </a:rPr>
              <a:t>Obrigada!</a:t>
            </a:r>
            <a:endParaRPr sz="9600" dirty="0">
              <a:solidFill>
                <a:srgbClr val="00B2FF"/>
              </a:solidFill>
            </a:endParaRPr>
          </a:p>
        </p:txBody>
      </p:sp>
      <p:sp>
        <p:nvSpPr>
          <p:cNvPr id="466" name="Google Shape;466;p48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Dúvidas</a:t>
            </a:r>
            <a:r>
              <a:rPr lang="en" sz="24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?</a:t>
            </a:r>
            <a:endParaRPr sz="24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pt-BR" sz="16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alessandradesenvolvedora@gmail.com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ana@developers-sp.com.br</a:t>
            </a:r>
            <a:br>
              <a:rPr lang="pt-BR" sz="16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pt-BR" sz="1600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thamirys@developers-sp.com.br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8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60703A-32EC-44CD-814D-D6ADE474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06219"/>
            <a:ext cx="2582544" cy="900000"/>
          </a:xfrm>
        </p:spPr>
        <p:txBody>
          <a:bodyPr/>
          <a:lstStyle/>
          <a:p>
            <a:pPr algn="ctr"/>
            <a:r>
              <a:rPr lang="pt-BR" dirty="0"/>
              <a:t>THAMIRYS</a:t>
            </a:r>
            <a:br>
              <a:rPr lang="pt-BR" dirty="0"/>
            </a:br>
            <a:r>
              <a:rPr lang="pt-BR" dirty="0"/>
              <a:t>GAMEIRO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DCEB21C-2FC6-4FED-A451-C642DACC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2906771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Formada em Ciência da Computação e Engenharia de Software.</a:t>
            </a:r>
          </a:p>
          <a:p>
            <a:r>
              <a:rPr lang="pt-BR" sz="2400" dirty="0"/>
              <a:t>Trabalha há cerca 8 anos com desenvolvimento de software.</a:t>
            </a:r>
          </a:p>
          <a:p>
            <a:r>
              <a:rPr lang="pt-BR" sz="2400" dirty="0"/>
              <a:t>Apaixonada por sua profissão, pelas comunidades e eventos.</a:t>
            </a:r>
          </a:p>
          <a:p>
            <a:r>
              <a:rPr lang="pt-BR" sz="2400" dirty="0" err="1"/>
              <a:t>Co-fundadora</a:t>
            </a:r>
            <a:r>
              <a:rPr lang="pt-BR" sz="2400" dirty="0"/>
              <a:t> da comunidade </a:t>
            </a:r>
            <a:r>
              <a:rPr lang="pt-BR" sz="2400" dirty="0" err="1"/>
              <a:t>Developers</a:t>
            </a:r>
            <a:r>
              <a:rPr lang="pt-BR" sz="2400" dirty="0"/>
              <a:t>-BR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4F6F655-89C9-4587-85A1-C92163DF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538"/>
            <a:ext cx="2582544" cy="29903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CD0DCE1-B7E4-4F8C-8088-B0825F10E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51" y="4070480"/>
            <a:ext cx="2160000" cy="8714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F2763562-A9AA-47DE-922C-C33415E2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77" y="3683951"/>
            <a:ext cx="360000" cy="360000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xmlns="" id="{A31122E4-4231-4200-AE2A-46154B29F26D}"/>
              </a:ext>
            </a:extLst>
          </p:cNvPr>
          <p:cNvSpPr txBox="1">
            <a:spLocks/>
          </p:cNvSpPr>
          <p:nvPr/>
        </p:nvSpPr>
        <p:spPr>
          <a:xfrm>
            <a:off x="3516077" y="3559143"/>
            <a:ext cx="4220498" cy="60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li" panose="020B0604020202020204" charset="0"/>
                <a:ea typeface="Titillium Web"/>
                <a:cs typeface="Titillium Web"/>
                <a:sym typeface="Titillium Web"/>
              </a:rPr>
              <a:t>/thamirys-gameiro-5535a520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6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26F7CC3F-7109-43F3-A420-D3A3B8F4A5D5}"/>
              </a:ext>
            </a:extLst>
          </p:cNvPr>
          <p:cNvSpPr/>
          <p:nvPr/>
        </p:nvSpPr>
        <p:spPr>
          <a:xfrm>
            <a:off x="0" y="329609"/>
            <a:ext cx="9144000" cy="1010093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2C34D120-A974-4908-8EBB-157B6ED8C792}"/>
              </a:ext>
            </a:extLst>
          </p:cNvPr>
          <p:cNvSpPr txBox="1"/>
          <p:nvPr/>
        </p:nvSpPr>
        <p:spPr>
          <a:xfrm flipH="1">
            <a:off x="152045" y="480712"/>
            <a:ext cx="8864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uli" panose="020B0604020202020204" charset="0"/>
              </a:rPr>
              <a:t>História do C#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708913F-D3AC-41C8-825C-585B6555603C}"/>
              </a:ext>
            </a:extLst>
          </p:cNvPr>
          <p:cNvSpPr txBox="1"/>
          <p:nvPr/>
        </p:nvSpPr>
        <p:spPr>
          <a:xfrm>
            <a:off x="152045" y="1490804"/>
            <a:ext cx="8864364" cy="331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Criada e apresentada por Anders </a:t>
            </a: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Hejlsberg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e sua equipe nos anos 2000 juntamente com o .NET Framework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C# pertence a plataforma </a:t>
            </a: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.Net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 e tornou-se o principal símbolo da tecnologia por ter sido criada especificamente para a nova plataforma</a:t>
            </a:r>
          </a:p>
          <a:p>
            <a:pPr marL="137160" indent="-137160" defTabSz="6858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O objetivo foi ter total controle da evolução do </a:t>
            </a:r>
            <a:r>
              <a:rPr lang="pt-BR" sz="2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.Net</a:t>
            </a:r>
            <a:r>
              <a:rPr lang="pt-BR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rPr>
              <a:t>, sem a dependência de linguagens legadas, com o uso de uma linguagem própria a Microsoft adquiriu total independência em suas criações atingindo hoje bilhões de dispositivos.</a:t>
            </a:r>
          </a:p>
        </p:txBody>
      </p:sp>
    </p:spTree>
    <p:extLst>
      <p:ext uri="{BB962C8B-B14F-4D97-AF65-F5344CB8AC3E}">
        <p14:creationId xmlns:p14="http://schemas.microsoft.com/office/powerpoint/2010/main" val="3555924567"/>
      </p:ext>
    </p:extLst>
  </p:cSld>
  <p:clrMapOvr>
    <a:masterClrMapping/>
  </p:clrMapOvr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1442</Words>
  <Application>Microsoft Office PowerPoint</Application>
  <PresentationFormat>Apresentação na tela (16:9)</PresentationFormat>
  <Paragraphs>202</Paragraphs>
  <Slides>71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71</vt:i4>
      </vt:variant>
    </vt:vector>
  </HeadingPairs>
  <TitlesOfParts>
    <vt:vector size="79" baseType="lpstr">
      <vt:lpstr>Wingdings 2</vt:lpstr>
      <vt:lpstr>Muli</vt:lpstr>
      <vt:lpstr>Titillium Web Light</vt:lpstr>
      <vt:lpstr>Arial</vt:lpstr>
      <vt:lpstr>Corbel</vt:lpstr>
      <vt:lpstr>Titillium Web</vt:lpstr>
      <vt:lpstr>Banquo template</vt:lpstr>
      <vt:lpstr>Quadro</vt:lpstr>
      <vt:lpstr>ORIENTAÇÃO A OBJETOS COM C#</vt:lpstr>
      <vt:lpstr>Apresentação do PowerPoint</vt:lpstr>
      <vt:lpstr>Apresentação do PowerPoint</vt:lpstr>
      <vt:lpstr>Apresentação do PowerPoint</vt:lpstr>
      <vt:lpstr>Apresentação do PowerPoint</vt:lpstr>
      <vt:lpstr>ALESSANDRA SOARES</vt:lpstr>
      <vt:lpstr>ANA   MANZAN</vt:lpstr>
      <vt:lpstr>THAMIRYS GAMEIRO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ORIENTAÇÃO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 COM C#</dc:title>
  <cp:lastModifiedBy>Roger</cp:lastModifiedBy>
  <cp:revision>125</cp:revision>
  <dcterms:modified xsi:type="dcterms:W3CDTF">2019-01-17T01:42:33Z</dcterms:modified>
</cp:coreProperties>
</file>