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58" r:id="rId5"/>
    <p:sldId id="259" r:id="rId6"/>
    <p:sldId id="260" r:id="rId7"/>
    <p:sldId id="261" r:id="rId8"/>
    <p:sldId id="262" r:id="rId9"/>
    <p:sldId id="273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9DBF48-882A-4220-A45D-BF5AC33F8FA7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6061F3-FEB4-4E65-B251-84B190072D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5341F-098E-4751-8BA2-9C329DC0CBFD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5523C-AC02-42F3-8C76-ED27D528EE6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E300-FEBE-42F2-97D1-3D186DE39311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35249-E4A2-4AF9-83B6-070972E7D7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5F64B-BE1E-4398-9332-AAC909D348F8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2A8A-EA26-453D-A7A5-F6F2A9CE0B8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90375-0C77-43D7-9503-83D2BC7EFB38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74F06-9B4D-425A-BD9A-367AE096A77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A81F-782C-4856-9674-8E130D658BCD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F1880-2983-4C06-8AB7-60F1B8651A5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098CB-B379-41BE-AD9C-88A0E8506B2E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EBFC3-72E2-4415-A1CD-FE24D431076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35EDA-572F-4CB7-886B-9756BCD993FF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2086F-04E1-473F-B018-EA7BA0D82FF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25D50-B3C7-4CA4-ADFB-B473E646F223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BB97F-1BCE-4F34-B80C-8A62F3B5A9D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B7A8C-268A-4F94-9AA1-BC362AA0C4A2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DF427-D94B-473E-A531-274968AD39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56F3-FD75-4428-95AF-183EA0224E43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AF6FF-EC0E-4107-BFA8-2CFC5DEDCD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5D708E-7FFA-40E8-A6D2-9C0498F5DC16}" type="datetimeFigureOut">
              <a:rPr lang="pt-BR"/>
              <a:pPr>
                <a:defRPr/>
              </a:pPr>
              <a:t>5/8/2013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CE8F4B-BAA5-4A03-B81F-738CD0839C5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/>
              <a:t>Implementação Orientada a Objetos – Aula 01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100"/>
              <a:t>Introdução à Orientação a Objetos</a:t>
            </a:r>
          </a:p>
          <a:p>
            <a:pPr eaLnBrk="1" hangingPunct="1">
              <a:lnSpc>
                <a:spcPct val="90000"/>
              </a:lnSpc>
            </a:pPr>
            <a:r>
              <a:rPr lang="pt-BR" sz="3100"/>
              <a:t/>
            </a:r>
            <a:br>
              <a:rPr lang="pt-BR" sz="3100"/>
            </a:br>
            <a:r>
              <a:rPr lang="pt-BR" sz="3100"/>
              <a:t>Prof. Danielle Martin</a:t>
            </a:r>
          </a:p>
          <a:p>
            <a:pPr eaLnBrk="1" hangingPunct="1">
              <a:lnSpc>
                <a:spcPct val="90000"/>
              </a:lnSpc>
            </a:pPr>
            <a:endParaRPr lang="pt-BR" sz="3100"/>
          </a:p>
          <a:p>
            <a:pPr eaLnBrk="1" hangingPunct="1">
              <a:lnSpc>
                <a:spcPct val="90000"/>
              </a:lnSpc>
            </a:pPr>
            <a:r>
              <a:rPr lang="pt-BR" sz="2000"/>
              <a:t>Universidade de Mogi das Cruzes</a:t>
            </a:r>
          </a:p>
          <a:p>
            <a:pPr eaLnBrk="1" hangingPunct="1">
              <a:lnSpc>
                <a:spcPct val="90000"/>
              </a:lnSpc>
            </a:pPr>
            <a:r>
              <a:rPr lang="pt-BR" sz="2000"/>
              <a:t>2013-02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são arquivos do código fonte</a:t>
            </a:r>
          </a:p>
        </p:txBody>
      </p:sp>
      <p:pic>
        <p:nvPicPr>
          <p:cNvPr id="78850" name="Picture 4" descr="clini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97917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</a:t>
            </a:r>
          </a:p>
        </p:txBody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Quais classes poderiam ser criadas para um sistema: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De uma escola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chemeClr val="bg1"/>
                </a:solidFill>
              </a:rPr>
              <a:t>Professor, Aluno, Disciplina, Turma, Série, Aula, Boletim, Matrícula, PlanoDeEnsino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De uma transportadora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chemeClr val="bg1"/>
                </a:solidFill>
              </a:rPr>
              <a:t>Veículo, Motorista, Cidade, Rota, Frota, Carga, NotaFiscal</a:t>
            </a:r>
          </a:p>
          <a:p>
            <a:pPr>
              <a:lnSpc>
                <a:spcPct val="90000"/>
              </a:lnSpc>
            </a:pPr>
            <a:endParaRPr lang="en-US" sz="240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smtClean="0"/>
              <a:t>De uma editora de livros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chemeClr val="bg1"/>
                </a:solidFill>
              </a:rPr>
              <a:t>Livro, Autor, Capítulo, Editor, Revisor, Revisão, Capa, Índice, Ilustrador, Tradutor, Edição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</a:t>
            </a:r>
          </a:p>
        </p:txBody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Quais classes poderiam ser criadas para um sistema: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De uma escola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Professor, Aluno, Disciplina, Turma, Série, Aula, Boletim, Matrícula, PlanoDeEnsino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De uma transportadora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Veículo, Motorista, Cidade, Rota, Frota, Carga, NotaFiscal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De uma editora de livros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Livro, Autor, Capítulo, Editor, Revisor, Revisão, Capa, Índice, Ilustrador, Tradutor, Edição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Mudança de Paradigma</a:t>
            </a:r>
          </a:p>
        </p:txBody>
      </p:sp>
      <p:sp>
        <p:nvSpPr>
          <p:cNvPr id="64519" name="Rectangle 12"/>
          <p:cNvSpPr>
            <a:spLocks noGrp="1"/>
          </p:cNvSpPr>
          <p:nvPr>
            <p:ph type="body" sz="half" idx="4294967295"/>
          </p:nvPr>
        </p:nvSpPr>
        <p:spPr>
          <a:xfrm>
            <a:off x="457200" y="4005263"/>
            <a:ext cx="7931150" cy="208756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sz="3200" smtClean="0"/>
              <a:t>“Paradigma é um conjunto de regras que estabelecem fronteiras e descrevem como resolver os problemas dentro destas fronteiras.” </a:t>
            </a:r>
            <a:endParaRPr lang="en-US" sz="3200" smtClean="0"/>
          </a:p>
        </p:txBody>
      </p:sp>
      <p:graphicFrame>
        <p:nvGraphicFramePr>
          <p:cNvPr id="64517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76375" y="1609725"/>
          <a:ext cx="6264275" cy="1603375"/>
        </p:xfrm>
        <a:graphic>
          <a:graphicData uri="http://schemas.openxmlformats.org/presentationml/2006/ole">
            <p:oleObj spid="_x0000_s64517" r:id="rId3" imgW="12215873" imgH="312381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Mudança de Paradigma</a:t>
            </a:r>
          </a:p>
        </p:txBody>
      </p:sp>
      <p:sp>
        <p:nvSpPr>
          <p:cNvPr id="71687" name="Rectangle 12"/>
          <p:cNvSpPr>
            <a:spLocks noGrp="1"/>
          </p:cNvSpPr>
          <p:nvPr>
            <p:ph type="body" sz="half" idx="4294967295"/>
          </p:nvPr>
        </p:nvSpPr>
        <p:spPr>
          <a:xfrm>
            <a:off x="457200" y="3716338"/>
            <a:ext cx="4038600" cy="2881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Código fonte organizado em blocos/módulos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Functions e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Execução linear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Código extenso e confuso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Goto e Gosub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Difícil reutilização de código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71688" name="Rectangle 13"/>
          <p:cNvSpPr>
            <a:spLocks noGrp="1"/>
          </p:cNvSpPr>
          <p:nvPr>
            <p:ph type="body" sz="half" idx="4294967295"/>
          </p:nvPr>
        </p:nvSpPr>
        <p:spPr>
          <a:xfrm>
            <a:off x="4648200" y="3716338"/>
            <a:ext cx="4038600" cy="2881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Abstração de entidades do mundo real em entidades de código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Quebra de um problema grande em pequenos problemas coesos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Facilidade de criação / manutenção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Focado em reuso</a:t>
            </a:r>
          </a:p>
        </p:txBody>
      </p:sp>
      <p:graphicFrame>
        <p:nvGraphicFramePr>
          <p:cNvPr id="7168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76375" y="1609725"/>
          <a:ext cx="6264275" cy="1603375"/>
        </p:xfrm>
        <a:graphic>
          <a:graphicData uri="http://schemas.openxmlformats.org/presentationml/2006/ole">
            <p:oleObj spid="_x0000_s71685" r:id="rId3" imgW="12215873" imgH="312381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>
            <a:spLocks noGrp="1"/>
          </p:cNvSpPr>
          <p:nvPr>
            <p:ph type="body" idx="1"/>
          </p:nvPr>
        </p:nvSpPr>
        <p:spPr>
          <a:xfrm>
            <a:off x="457200" y="2033588"/>
            <a:ext cx="8229600" cy="132397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10600" b="1" smtClean="0"/>
              <a:t>COMO?</a:t>
            </a:r>
          </a:p>
        </p:txBody>
      </p:sp>
      <p:sp>
        <p:nvSpPr>
          <p:cNvPr id="72706" name="Rectangle 9"/>
          <p:cNvSpPr>
            <a:spLocks/>
          </p:cNvSpPr>
          <p:nvPr/>
        </p:nvSpPr>
        <p:spPr bwMode="auto">
          <a:xfrm>
            <a:off x="468313" y="4005263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4400"/>
              <a:t>Utilizando Classes 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 que é uma CLASSE?</a:t>
            </a:r>
          </a:p>
        </p:txBody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20963"/>
          </a:xfrm>
        </p:spPr>
        <p:txBody>
          <a:bodyPr/>
          <a:lstStyle/>
          <a:p>
            <a:pPr eaLnBrk="1" hangingPunct="1"/>
            <a:r>
              <a:rPr lang="en-US" sz="2200" smtClean="0"/>
              <a:t>Entidade de código que abstrai uma entidade do mundo real</a:t>
            </a:r>
          </a:p>
          <a:p>
            <a:pPr eaLnBrk="1" hangingPunct="1"/>
            <a:r>
              <a:rPr lang="en-US" sz="2200" smtClean="0"/>
              <a:t>Agrupa características e comportamentos comuns a esta entidade</a:t>
            </a:r>
          </a:p>
          <a:p>
            <a:pPr eaLnBrk="1" hangingPunct="1"/>
            <a:r>
              <a:rPr lang="en-US" sz="2200" smtClean="0"/>
              <a:t>Formatador de objetos</a:t>
            </a:r>
          </a:p>
          <a:p>
            <a:pPr eaLnBrk="1" hangingPunct="1"/>
            <a:r>
              <a:rPr lang="en-US" sz="2200" smtClean="0"/>
              <a:t>Exemplo - Sistema médico:</a:t>
            </a:r>
          </a:p>
        </p:txBody>
      </p:sp>
      <p:graphicFrame>
        <p:nvGraphicFramePr>
          <p:cNvPr id="56354" name="Group 34"/>
          <p:cNvGraphicFramePr>
            <a:graphicFrameLocks noGrp="1"/>
          </p:cNvGraphicFramePr>
          <p:nvPr/>
        </p:nvGraphicFramePr>
        <p:xfrm>
          <a:off x="2508250" y="3860800"/>
          <a:ext cx="6096000" cy="24225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Médico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Paciente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telefone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horario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cadastrar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inativar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cadastrar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consultar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agendar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49" name="Text Box 35"/>
          <p:cNvSpPr txBox="1">
            <a:spLocks noChangeArrowheads="1"/>
          </p:cNvSpPr>
          <p:nvPr/>
        </p:nvSpPr>
        <p:spPr bwMode="auto">
          <a:xfrm>
            <a:off x="395288" y="393382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Entidades:</a:t>
            </a:r>
          </a:p>
        </p:txBody>
      </p:sp>
      <p:sp>
        <p:nvSpPr>
          <p:cNvPr id="73750" name="Text Box 36"/>
          <p:cNvSpPr txBox="1">
            <a:spLocks noChangeArrowheads="1"/>
          </p:cNvSpPr>
          <p:nvPr/>
        </p:nvSpPr>
        <p:spPr bwMode="auto">
          <a:xfrm>
            <a:off x="395288" y="443706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Características: </a:t>
            </a:r>
          </a:p>
        </p:txBody>
      </p:sp>
      <p:sp>
        <p:nvSpPr>
          <p:cNvPr id="73751" name="Text Box 37"/>
          <p:cNvSpPr txBox="1">
            <a:spLocks noChangeArrowheads="1"/>
          </p:cNvSpPr>
          <p:nvPr/>
        </p:nvSpPr>
        <p:spPr bwMode="auto">
          <a:xfrm>
            <a:off x="395288" y="5589588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Comportamentos: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 que é uma CLASSE?</a:t>
            </a:r>
          </a:p>
        </p:txBody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20963"/>
          </a:xfrm>
        </p:spPr>
        <p:txBody>
          <a:bodyPr/>
          <a:lstStyle/>
          <a:p>
            <a:pPr eaLnBrk="1" hangingPunct="1"/>
            <a:r>
              <a:rPr lang="en-US" sz="2200" smtClean="0"/>
              <a:t>Entidade de código que abstrai uma entidade do mundo real</a:t>
            </a:r>
          </a:p>
          <a:p>
            <a:pPr eaLnBrk="1" hangingPunct="1"/>
            <a:r>
              <a:rPr lang="en-US" sz="2200" smtClean="0"/>
              <a:t>Agrupa características e comportamentos comuns a esta entidade</a:t>
            </a:r>
          </a:p>
          <a:p>
            <a:pPr eaLnBrk="1" hangingPunct="1"/>
            <a:r>
              <a:rPr lang="en-US" sz="2200" smtClean="0"/>
              <a:t>Formatador de objetos</a:t>
            </a:r>
          </a:p>
          <a:p>
            <a:pPr eaLnBrk="1" hangingPunct="1"/>
            <a:r>
              <a:rPr lang="en-US" sz="2200" smtClean="0"/>
              <a:t>Exemplo - Sistema médico: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2508250" y="3860800"/>
          <a:ext cx="6096000" cy="24225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Médico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Paciente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telefone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horario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cadastrar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inativar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cadastrar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consultar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agendar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73" name="Text Box 22"/>
          <p:cNvSpPr txBox="1">
            <a:spLocks noChangeArrowheads="1"/>
          </p:cNvSpPr>
          <p:nvPr/>
        </p:nvSpPr>
        <p:spPr bwMode="auto">
          <a:xfrm>
            <a:off x="395288" y="393382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Entidades:</a:t>
            </a:r>
          </a:p>
        </p:txBody>
      </p:sp>
      <p:sp>
        <p:nvSpPr>
          <p:cNvPr id="74774" name="Text Box 23"/>
          <p:cNvSpPr txBox="1">
            <a:spLocks noChangeArrowheads="1"/>
          </p:cNvSpPr>
          <p:nvPr/>
        </p:nvSpPr>
        <p:spPr bwMode="auto">
          <a:xfrm>
            <a:off x="395288" y="443706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Características: </a:t>
            </a:r>
          </a:p>
        </p:txBody>
      </p:sp>
      <p:sp>
        <p:nvSpPr>
          <p:cNvPr id="74775" name="Text Box 24"/>
          <p:cNvSpPr txBox="1">
            <a:spLocks noChangeArrowheads="1"/>
          </p:cNvSpPr>
          <p:nvPr/>
        </p:nvSpPr>
        <p:spPr bwMode="auto">
          <a:xfrm>
            <a:off x="395288" y="5589588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Comportamentos:</a:t>
            </a:r>
          </a:p>
        </p:txBody>
      </p:sp>
      <p:sp>
        <p:nvSpPr>
          <p:cNvPr id="74776" name="Line 28"/>
          <p:cNvSpPr>
            <a:spLocks noChangeShapeType="1"/>
          </p:cNvSpPr>
          <p:nvPr/>
        </p:nvSpPr>
        <p:spPr bwMode="auto">
          <a:xfrm>
            <a:off x="468313" y="4149725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7" name="Line 29"/>
          <p:cNvSpPr>
            <a:spLocks noChangeShapeType="1"/>
          </p:cNvSpPr>
          <p:nvPr/>
        </p:nvSpPr>
        <p:spPr bwMode="auto">
          <a:xfrm>
            <a:off x="468313" y="4652963"/>
            <a:ext cx="1582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8" name="Line 30"/>
          <p:cNvSpPr>
            <a:spLocks noChangeShapeType="1"/>
          </p:cNvSpPr>
          <p:nvPr/>
        </p:nvSpPr>
        <p:spPr bwMode="auto">
          <a:xfrm>
            <a:off x="468313" y="5805488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 que é uma CLASSE?</a:t>
            </a:r>
          </a:p>
        </p:txBody>
      </p:sp>
      <p:sp>
        <p:nvSpPr>
          <p:cNvPr id="7577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20963"/>
          </a:xfrm>
        </p:spPr>
        <p:txBody>
          <a:bodyPr/>
          <a:lstStyle/>
          <a:p>
            <a:pPr eaLnBrk="1" hangingPunct="1"/>
            <a:r>
              <a:rPr lang="en-US" sz="2200" smtClean="0"/>
              <a:t>Entidade de código que abstrai uma entidade do mundo real</a:t>
            </a:r>
          </a:p>
          <a:p>
            <a:pPr eaLnBrk="1" hangingPunct="1"/>
            <a:r>
              <a:rPr lang="en-US" sz="2200" smtClean="0"/>
              <a:t>Agrupa características e comportamentos comuns a esta entidade</a:t>
            </a:r>
          </a:p>
          <a:p>
            <a:pPr eaLnBrk="1" hangingPunct="1"/>
            <a:r>
              <a:rPr lang="en-US" sz="2200" smtClean="0"/>
              <a:t>Formatador de objetos</a:t>
            </a:r>
          </a:p>
          <a:p>
            <a:pPr eaLnBrk="1" hangingPunct="1"/>
            <a:r>
              <a:rPr lang="en-US" sz="2200" smtClean="0"/>
              <a:t>Exemplo - Sistema médico:</a:t>
            </a:r>
          </a:p>
        </p:txBody>
      </p:sp>
      <p:graphicFrame>
        <p:nvGraphicFramePr>
          <p:cNvPr id="59396" name="Group 4"/>
          <p:cNvGraphicFramePr>
            <a:graphicFrameLocks noGrp="1"/>
          </p:cNvGraphicFramePr>
          <p:nvPr/>
        </p:nvGraphicFramePr>
        <p:xfrm>
          <a:off x="2508250" y="3860800"/>
          <a:ext cx="6096000" cy="24225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Médico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Paciente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telefone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horario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cadastrar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inativar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cadastrar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consultar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agendar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797" name="Text Box 22"/>
          <p:cNvSpPr txBox="1">
            <a:spLocks noChangeArrowheads="1"/>
          </p:cNvSpPr>
          <p:nvPr/>
        </p:nvSpPr>
        <p:spPr bwMode="auto">
          <a:xfrm>
            <a:off x="395288" y="393382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F0F"/>
                </a:solidFill>
              </a:rPr>
              <a:t>Classes:</a:t>
            </a:r>
          </a:p>
        </p:txBody>
      </p:sp>
      <p:sp>
        <p:nvSpPr>
          <p:cNvPr id="75798" name="Text Box 23"/>
          <p:cNvSpPr txBox="1">
            <a:spLocks noChangeArrowheads="1"/>
          </p:cNvSpPr>
          <p:nvPr/>
        </p:nvSpPr>
        <p:spPr bwMode="auto">
          <a:xfrm>
            <a:off x="395288" y="4437063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F0F"/>
                </a:solidFill>
              </a:rPr>
              <a:t>Atributos:</a:t>
            </a:r>
            <a:r>
              <a:rPr lang="en-US" sz="2000">
                <a:solidFill>
                  <a:srgbClr val="FF0F0F"/>
                </a:solidFill>
              </a:rPr>
              <a:t> </a:t>
            </a:r>
          </a:p>
        </p:txBody>
      </p:sp>
      <p:sp>
        <p:nvSpPr>
          <p:cNvPr id="75799" name="Text Box 24"/>
          <p:cNvSpPr txBox="1">
            <a:spLocks noChangeArrowheads="1"/>
          </p:cNvSpPr>
          <p:nvPr/>
        </p:nvSpPr>
        <p:spPr bwMode="auto">
          <a:xfrm>
            <a:off x="395288" y="5589588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F0F"/>
                </a:solidFill>
              </a:rPr>
              <a:t>Métodos: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é um OBJETO?</a:t>
            </a:r>
          </a:p>
        </p:txBody>
      </p:sp>
      <p:sp>
        <p:nvSpPr>
          <p:cNvPr id="7680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pt-BR" sz="2000" smtClean="0"/>
              <a:t>Uma instância de uma classe</a:t>
            </a:r>
          </a:p>
          <a:p>
            <a:pPr eaLnBrk="1" hangingPunct="1"/>
            <a:r>
              <a:rPr lang="pt-BR" sz="2000" smtClean="0"/>
              <a:t>Uma classe pode gerar N objetos</a:t>
            </a:r>
          </a:p>
          <a:p>
            <a:pPr eaLnBrk="1" hangingPunct="1"/>
            <a:r>
              <a:rPr lang="pt-BR" sz="2000" smtClean="0"/>
              <a:t>Tem o mesmo formato da classe que o originou</a:t>
            </a:r>
          </a:p>
          <a:p>
            <a:pPr eaLnBrk="1" hangingPunct="1"/>
            <a:r>
              <a:rPr lang="pt-BR" sz="2000" smtClean="0"/>
              <a:t>Tem valores individuais para os atributos da classe</a:t>
            </a:r>
          </a:p>
          <a:p>
            <a:pPr eaLnBrk="1" hangingPunct="1"/>
            <a:r>
              <a:rPr lang="pt-BR" sz="2000" smtClean="0"/>
              <a:t>Existe em tempo de execução</a:t>
            </a:r>
            <a:endParaRPr lang="pt-BR" sz="2400" smtClean="0"/>
          </a:p>
        </p:txBody>
      </p:sp>
      <p:graphicFrame>
        <p:nvGraphicFramePr>
          <p:cNvPr id="52251" name="Group 27"/>
          <p:cNvGraphicFramePr>
            <a:graphicFrameLocks noGrp="1"/>
          </p:cNvGraphicFramePr>
          <p:nvPr/>
        </p:nvGraphicFramePr>
        <p:xfrm>
          <a:off x="395288" y="3860800"/>
          <a:ext cx="8064500" cy="2081213"/>
        </p:xfrm>
        <a:graphic>
          <a:graphicData uri="http://schemas.openxmlformats.org/drawingml/2006/table">
            <a:tbl>
              <a:tblPr/>
              <a:tblGrid>
                <a:gridCol w="2016125"/>
                <a:gridCol w="2016125"/>
                <a:gridCol w="2016125"/>
                <a:gridCol w="20161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Médico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Paciente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Paciente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nome: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João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CRM: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123456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nome: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telefone: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4724-1234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idade: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nome: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telefone: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4799-4321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idade: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data: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10/11/2013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horario: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08:30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local: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F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cadastrar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inativar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cadastrar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cadastrar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Consultar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agendar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Modelagem de todas classes de um sistema</a:t>
            </a:r>
          </a:p>
        </p:txBody>
      </p:sp>
      <p:sp>
        <p:nvSpPr>
          <p:cNvPr id="778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7827" name="Picture 4" descr="diagra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1125538"/>
            <a:ext cx="9109075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419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TemaUMC</vt:lpstr>
      <vt:lpstr>TemaUMC</vt:lpstr>
      <vt:lpstr>Implementação Orientada a Objetos – Aula 01</vt:lpstr>
      <vt:lpstr>Mudança de Paradigma</vt:lpstr>
      <vt:lpstr>Mudança de Paradigma</vt:lpstr>
      <vt:lpstr>Slide 4</vt:lpstr>
      <vt:lpstr>O que é uma CLASSE?</vt:lpstr>
      <vt:lpstr>O que é uma CLASSE?</vt:lpstr>
      <vt:lpstr>O que é uma CLASSE?</vt:lpstr>
      <vt:lpstr>O que é um OBJETO?</vt:lpstr>
      <vt:lpstr>Modelagem de todas classes de um sistema</vt:lpstr>
      <vt:lpstr>Classes são arquivos do código fonte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Danielle Gonçalves Prado Aguiar Martin</cp:lastModifiedBy>
  <cp:revision>28</cp:revision>
  <dcterms:created xsi:type="dcterms:W3CDTF">2012-04-30T23:29:31Z</dcterms:created>
  <dcterms:modified xsi:type="dcterms:W3CDTF">2013-08-05T21:25:46Z</dcterms:modified>
</cp:coreProperties>
</file>