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6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74" r:id="rId12"/>
    <p:sldId id="275" r:id="rId13"/>
    <p:sldId id="276" r:id="rId14"/>
    <p:sldId id="277" r:id="rId15"/>
    <p:sldId id="278" r:id="rId16"/>
    <p:sldId id="280" r:id="rId17"/>
    <p:sldId id="282" r:id="rId18"/>
    <p:sldId id="281" r:id="rId19"/>
    <p:sldId id="283" r:id="rId20"/>
    <p:sldId id="284" r:id="rId21"/>
    <p:sldId id="285" r:id="rId2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FF0F0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9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200"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38915" name="Espaço Reservado para Texto 2"/>
          <p:cNvSpPr>
            <a:spLocks noGrp="1"/>
          </p:cNvSpPr>
          <p:nvPr>
            <p:ph type="subTitle" idx="1"/>
          </p:nvPr>
        </p:nvSpPr>
        <p:spPr>
          <a:xfrm>
            <a:off x="684213" y="3860800"/>
            <a:ext cx="6400800" cy="1752600"/>
          </a:xfrm>
        </p:spPr>
        <p:txBody>
          <a:bodyPr/>
          <a:lstStyle>
            <a:lvl1pPr marL="0" indent="0">
              <a:buFontTx/>
              <a:buNone/>
              <a:defRPr sz="2400" smtClean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03D7167-99DA-42CB-8AA3-D0567DF26C85}" type="datetimeFigureOut">
              <a:rPr lang="pt-BR"/>
              <a:pPr>
                <a:defRPr/>
              </a:pPr>
              <a:t>27/02/2014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AC3A87B-A115-4DCB-AE52-67BF5782777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6E513-9E54-4168-92BB-C233C550DB64}" type="datetimeFigureOut">
              <a:rPr lang="pt-BR"/>
              <a:pPr>
                <a:defRPr/>
              </a:pPr>
              <a:t>27/02/2014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B6376-2B29-48D6-A1F8-5CB20D71B18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3F876-949B-42CB-B0E8-26E7D7042000}" type="datetimeFigureOut">
              <a:rPr lang="pt-BR"/>
              <a:pPr>
                <a:defRPr/>
              </a:pPr>
              <a:t>27/02/2014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32764-9C55-4DF7-B1B7-1979D1ACA53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9C959-4016-4795-A02B-39D3909FA5D7}" type="datetimeFigureOut">
              <a:rPr lang="pt-BR"/>
              <a:pPr>
                <a:defRPr/>
              </a:pPr>
              <a:t>27/02/2014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46F98-008D-47F0-A2B8-67DF8181249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1E72B-4BB8-43F1-A5C5-5CA1B3E71303}" type="datetimeFigureOut">
              <a:rPr lang="pt-BR"/>
              <a:pPr>
                <a:defRPr/>
              </a:pPr>
              <a:t>27/02/2014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ED5F5-E432-4A00-9D18-86BAB00EBD2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2A62A-BAE6-4274-A29E-A5AB8C060776}" type="datetimeFigureOut">
              <a:rPr lang="pt-BR"/>
              <a:pPr>
                <a:defRPr/>
              </a:pPr>
              <a:t>27/02/2014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AC9D0-EFD9-45DA-9491-07A55EA0B53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D6FEE-6431-49BB-AFBE-F45CDD777140}" type="datetimeFigureOut">
              <a:rPr lang="pt-BR"/>
              <a:pPr>
                <a:defRPr/>
              </a:pPr>
              <a:t>27/02/2014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2B1A0-3009-4C1E-9AAF-B4CF66A739A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063B5-B295-4C1C-A594-D10BBBE24D40}" type="datetimeFigureOut">
              <a:rPr lang="pt-BR"/>
              <a:pPr>
                <a:defRPr/>
              </a:pPr>
              <a:t>27/02/2014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9C858-353B-48FF-817F-2B2A58686A5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20E3F-9D4E-42AF-8704-C871FBED5D6C}" type="datetimeFigureOut">
              <a:rPr lang="pt-BR"/>
              <a:pPr>
                <a:defRPr/>
              </a:pPr>
              <a:t>27/02/2014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1B02F-298B-41BD-A0A7-102C124232F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8778D-66FF-4094-9CB5-7376BB4553F8}" type="datetimeFigureOut">
              <a:rPr lang="pt-BR"/>
              <a:pPr>
                <a:defRPr/>
              </a:pPr>
              <a:t>27/02/2014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FA4E9-8650-4D98-95DD-F7A168279F2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EFD7D-5A4C-4C30-B373-DF8B39E0ECA0}" type="datetimeFigureOut">
              <a:rPr lang="pt-BR"/>
              <a:pPr>
                <a:defRPr/>
              </a:pPr>
              <a:t>27/02/2014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28AB2-215F-4D8E-969A-24A2E332F86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A071B-5991-42F9-A306-044447BD520B}" type="datetimeFigureOut">
              <a:rPr lang="pt-BR"/>
              <a:pPr>
                <a:defRPr/>
              </a:pPr>
              <a:t>27/02/2014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2DB13-FB52-45AE-A589-1D6EE304CFD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B524E-F984-47E4-8A85-8AB2E356DB6D}" type="datetimeFigureOut">
              <a:rPr lang="pt-BR"/>
              <a:pPr>
                <a:defRPr/>
              </a:pPr>
              <a:t>27/02/2014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865E5-6321-46F2-9741-0A4B5CA863C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4DB82-89C9-4D90-B77B-B67E25FF8532}" type="datetimeFigureOut">
              <a:rPr lang="pt-BR"/>
              <a:pPr>
                <a:defRPr/>
              </a:pPr>
              <a:t>27/02/2014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CF826-EC86-4A5F-8897-60AAB74D73E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1613"/>
            <a:ext cx="2057400" cy="5924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1613"/>
            <a:ext cx="6019800" cy="5924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707B6-4F9B-456A-B345-F1DF9274014A}" type="datetimeFigureOut">
              <a:rPr lang="pt-BR"/>
              <a:pPr>
                <a:defRPr/>
              </a:pPr>
              <a:t>27/02/2014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49426-BF52-48A0-A495-B3307B6BBB4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A1B5E-6E87-4C73-8A90-A32797238D21}" type="datetimeFigureOut">
              <a:rPr lang="pt-BR"/>
              <a:pPr>
                <a:defRPr/>
              </a:pPr>
              <a:t>27/02/2014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6B839-A860-4957-83CC-0FAF9EF9AFF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1D0D5-BD41-41C5-97D7-362CF0B96193}" type="datetimeFigureOut">
              <a:rPr lang="pt-BR"/>
              <a:pPr>
                <a:defRPr/>
              </a:pPr>
              <a:t>27/02/2014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E9716-447B-464D-A500-D31A28AC307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E89EF-3BCC-4F73-AC2D-D6EBAF1AC23C}" type="datetimeFigureOut">
              <a:rPr lang="pt-BR"/>
              <a:pPr>
                <a:defRPr/>
              </a:pPr>
              <a:t>27/02/2014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D42AA-1FC7-490D-9A95-41BA96E12A7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F14AE-D61E-42D0-8628-3C10F1D88795}" type="datetimeFigureOut">
              <a:rPr lang="pt-BR"/>
              <a:pPr>
                <a:defRPr/>
              </a:pPr>
              <a:t>27/02/2014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E056C-B47E-468D-9C9E-2C3AFF9684F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E5ED1-37AE-4685-80B4-5E045D34126E}" type="datetimeFigureOut">
              <a:rPr lang="pt-BR"/>
              <a:pPr>
                <a:defRPr/>
              </a:pPr>
              <a:t>27/02/2014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FE79E-DE9C-4694-8129-F50338ADEFB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BEF01-5E10-4E2B-B579-7D1B55913C96}" type="datetimeFigureOut">
              <a:rPr lang="pt-BR"/>
              <a:pPr>
                <a:defRPr/>
              </a:pPr>
              <a:t>27/02/2014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99897-DF8C-4FB0-B8B3-5F309DFE4A5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B9B1B-2CC4-4B23-B602-201E19A4FCC6}" type="datetimeFigureOut">
              <a:rPr lang="pt-BR"/>
              <a:pPr>
                <a:defRPr/>
              </a:pPr>
              <a:t>27/02/2014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3D89D-2EB2-4650-BED0-A11B090E5BC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01613"/>
            <a:ext cx="822960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05909A2-A167-4EDF-B76E-B321C1A1534C}" type="datetimeFigureOut">
              <a:rPr lang="pt-BR"/>
              <a:pPr>
                <a:defRPr/>
              </a:pPr>
              <a:t>27/02/2014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7105D37-291E-43D2-A89A-93DF553E505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01613"/>
            <a:ext cx="822960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3315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E6DD745-B72D-4C80-8865-386423740318}" type="datetimeFigureOut">
              <a:rPr lang="pt-BR"/>
              <a:pPr>
                <a:defRPr/>
              </a:pPr>
              <a:t>27/02/2014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5D8F5B8-AE8F-4658-B973-7BE119A3A83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ítulo 1"/>
          <p:cNvSpPr>
            <a:spLocks noGrp="1"/>
          </p:cNvSpPr>
          <p:nvPr>
            <p:ph type="ctrTitle"/>
          </p:nvPr>
        </p:nvSpPr>
        <p:spPr>
          <a:xfrm>
            <a:off x="684213" y="1484313"/>
            <a:ext cx="7772400" cy="1470025"/>
          </a:xfrm>
        </p:spPr>
        <p:txBody>
          <a:bodyPr/>
          <a:lstStyle/>
          <a:p>
            <a:pPr eaLnBrk="1" hangingPunct="1"/>
            <a:r>
              <a:rPr lang="pt-BR" sz="4000"/>
              <a:t>Implementação Orientada a Objetos – Aula 02</a:t>
            </a:r>
          </a:p>
        </p:txBody>
      </p:sp>
      <p:sp>
        <p:nvSpPr>
          <p:cNvPr id="25602" name="Subtítulo 2"/>
          <p:cNvSpPr>
            <a:spLocks noGrp="1"/>
          </p:cNvSpPr>
          <p:nvPr>
            <p:ph type="subTitle" idx="1"/>
          </p:nvPr>
        </p:nvSpPr>
        <p:spPr>
          <a:xfrm>
            <a:off x="684213" y="3068638"/>
            <a:ext cx="6400800" cy="26654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2700"/>
              <a:t>Atributos, métodos, parâmetros e retorno</a:t>
            </a:r>
          </a:p>
          <a:p>
            <a:pPr eaLnBrk="1" hangingPunct="1">
              <a:lnSpc>
                <a:spcPct val="80000"/>
              </a:lnSpc>
            </a:pPr>
            <a:r>
              <a:rPr lang="pt-BR" sz="2700"/>
              <a:t/>
            </a:r>
            <a:br>
              <a:rPr lang="pt-BR" sz="2700"/>
            </a:br>
            <a:r>
              <a:rPr lang="pt-BR" sz="2700"/>
              <a:t>Prof. Danielle Martin</a:t>
            </a:r>
          </a:p>
          <a:p>
            <a:pPr eaLnBrk="1" hangingPunct="1">
              <a:lnSpc>
                <a:spcPct val="80000"/>
              </a:lnSpc>
            </a:pPr>
            <a:endParaRPr lang="pt-BR" sz="2700"/>
          </a:p>
          <a:p>
            <a:pPr eaLnBrk="1" hangingPunct="1">
              <a:lnSpc>
                <a:spcPct val="80000"/>
              </a:lnSpc>
            </a:pPr>
            <a:r>
              <a:rPr lang="pt-BR" sz="1800"/>
              <a:t>Universidade de Mogi das Cruzes</a:t>
            </a:r>
          </a:p>
          <a:p>
            <a:pPr eaLnBrk="1" hangingPunct="1">
              <a:lnSpc>
                <a:spcPct val="80000"/>
              </a:lnSpc>
            </a:pPr>
            <a:r>
              <a:rPr lang="pt-BR" sz="1800"/>
              <a:t>2013-02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Métodos</a:t>
            </a:r>
          </a:p>
        </p:txBody>
      </p:sp>
      <p:sp>
        <p:nvSpPr>
          <p:cNvPr id="34818" name="Rectangle 9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Métodos são as operações disponíveis no contexto de uma classe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Ex:</a:t>
            </a:r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 smtClean="0">
                <a:latin typeface="Courier New" pitchFamily="49" charset="0"/>
              </a:rPr>
              <a:t>public class Calculadora {</a:t>
            </a:r>
          </a:p>
          <a:p>
            <a:pPr lvl="2">
              <a:lnSpc>
                <a:spcPct val="90000"/>
              </a:lnSpc>
              <a:buFont typeface="Arial" charset="0"/>
              <a:buNone/>
            </a:pPr>
            <a:endParaRPr lang="en-US" sz="1800" smtClean="0">
              <a:latin typeface="Courier New" pitchFamily="49" charset="0"/>
            </a:endParaRPr>
          </a:p>
          <a:p>
            <a:pPr lvl="2">
              <a:lnSpc>
                <a:spcPct val="90000"/>
              </a:lnSpc>
              <a:buFont typeface="Arial" charset="0"/>
              <a:buNone/>
            </a:pPr>
            <a:r>
              <a:rPr lang="en-US" sz="1800" smtClean="0">
                <a:latin typeface="Courier New" pitchFamily="49" charset="0"/>
              </a:rPr>
              <a:t>public double somar (double x, double y) {</a:t>
            </a:r>
          </a:p>
          <a:p>
            <a:pPr lvl="2">
              <a:lnSpc>
                <a:spcPct val="90000"/>
              </a:lnSpc>
              <a:buFont typeface="Arial" charset="0"/>
              <a:buNone/>
            </a:pPr>
            <a:endParaRPr lang="en-US" sz="1800" smtClean="0">
              <a:latin typeface="Courier New" pitchFamily="49" charset="0"/>
            </a:endParaRPr>
          </a:p>
          <a:p>
            <a:pPr lvl="2">
              <a:lnSpc>
                <a:spcPct val="90000"/>
              </a:lnSpc>
              <a:buFont typeface="Arial" charset="0"/>
              <a:buNone/>
            </a:pPr>
            <a:r>
              <a:rPr lang="en-US" sz="1800" smtClean="0">
                <a:latin typeface="Courier New" pitchFamily="49" charset="0"/>
              </a:rPr>
              <a:t>		double resultado;</a:t>
            </a:r>
          </a:p>
          <a:p>
            <a:pPr lvl="2">
              <a:lnSpc>
                <a:spcPct val="90000"/>
              </a:lnSpc>
              <a:buFont typeface="Arial" charset="0"/>
              <a:buNone/>
            </a:pPr>
            <a:r>
              <a:rPr lang="en-US" sz="1800" smtClean="0">
                <a:latin typeface="Courier New" pitchFamily="49" charset="0"/>
              </a:rPr>
              <a:t>		resultado = x + y;</a:t>
            </a:r>
          </a:p>
          <a:p>
            <a:pPr lvl="2">
              <a:lnSpc>
                <a:spcPct val="90000"/>
              </a:lnSpc>
              <a:buFont typeface="Arial" charset="0"/>
              <a:buNone/>
            </a:pPr>
            <a:r>
              <a:rPr lang="en-US" sz="1800" smtClean="0">
                <a:latin typeface="Courier New" pitchFamily="49" charset="0"/>
              </a:rPr>
              <a:t>		return resultado;</a:t>
            </a:r>
          </a:p>
          <a:p>
            <a:pPr lvl="2">
              <a:lnSpc>
                <a:spcPct val="90000"/>
              </a:lnSpc>
              <a:buFont typeface="Arial" charset="0"/>
              <a:buNone/>
            </a:pPr>
            <a:r>
              <a:rPr lang="en-US" sz="1800" smtClean="0">
                <a:latin typeface="Courier New" pitchFamily="49" charset="0"/>
              </a:rPr>
              <a:t>}</a:t>
            </a:r>
            <a:endParaRPr lang="en-US" sz="160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Declaração de um método</a:t>
            </a:r>
          </a:p>
        </p:txBody>
      </p:sp>
      <p:sp>
        <p:nvSpPr>
          <p:cNvPr id="35842" name="Rectangle 9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400" smtClean="0"/>
              <a:t>A declaração de um método deve seguir a seguinte estrutura:</a:t>
            </a:r>
          </a:p>
          <a:p>
            <a:endParaRPr lang="en-US" sz="2400" smtClean="0"/>
          </a:p>
          <a:p>
            <a:pPr>
              <a:buFontTx/>
              <a:buNone/>
            </a:pPr>
            <a:r>
              <a:rPr lang="en-US" sz="1600" smtClean="0">
                <a:latin typeface="Courier New" pitchFamily="49" charset="0"/>
              </a:rPr>
              <a:t>[&lt;modificadores&gt;] &lt;tipo_retorno&gt; &lt;nome&gt; ([&lt;lista_parametros&gt;]){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49" charset="0"/>
              </a:rPr>
              <a:t>	[&lt;instrucoes&gt;]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Declaração de um método</a:t>
            </a:r>
          </a:p>
        </p:txBody>
      </p:sp>
      <p:sp>
        <p:nvSpPr>
          <p:cNvPr id="36866" name="Rectangle 9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400" smtClean="0"/>
              <a:t>Ex:</a:t>
            </a:r>
          </a:p>
          <a:p>
            <a:endParaRPr lang="en-US" sz="2400" smtClean="0"/>
          </a:p>
          <a:p>
            <a:endParaRPr lang="en-US" sz="2400" smtClean="0"/>
          </a:p>
          <a:p>
            <a:pPr>
              <a:buFontTx/>
              <a:buNone/>
            </a:pPr>
            <a:endParaRPr lang="en-US" sz="1600" smtClean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</a:rPr>
              <a:t>public void imprimirAloMundo() {</a:t>
            </a:r>
          </a:p>
          <a:p>
            <a:pPr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</a:rPr>
              <a:t>	System.out.println(“Alo Mundo”);</a:t>
            </a:r>
          </a:p>
          <a:p>
            <a:pPr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611188" y="2708275"/>
            <a:ext cx="11493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>
                <a:solidFill>
                  <a:srgbClr val="FF0F0F"/>
                </a:solidFill>
              </a:rPr>
              <a:t>Modificador </a:t>
            </a:r>
          </a:p>
          <a:p>
            <a:r>
              <a:rPr lang="en-US" sz="1400" b="0">
                <a:solidFill>
                  <a:srgbClr val="FF0F0F"/>
                </a:solidFill>
              </a:rPr>
              <a:t>de acesso</a:t>
            </a:r>
          </a:p>
        </p:txBody>
      </p:sp>
      <p:sp>
        <p:nvSpPr>
          <p:cNvPr id="36868" name="Text Box 7"/>
          <p:cNvSpPr txBox="1">
            <a:spLocks noChangeArrowheads="1"/>
          </p:cNvSpPr>
          <p:nvPr/>
        </p:nvSpPr>
        <p:spPr bwMode="auto">
          <a:xfrm>
            <a:off x="2195513" y="2781300"/>
            <a:ext cx="1384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>
                <a:solidFill>
                  <a:srgbClr val="FF0F0F"/>
                </a:solidFill>
              </a:rPr>
              <a:t>Tipo de retorno</a:t>
            </a:r>
          </a:p>
        </p:txBody>
      </p:sp>
      <p:sp>
        <p:nvSpPr>
          <p:cNvPr id="36869" name="Text Box 8"/>
          <p:cNvSpPr txBox="1">
            <a:spLocks noChangeArrowheads="1"/>
          </p:cNvSpPr>
          <p:nvPr/>
        </p:nvSpPr>
        <p:spPr bwMode="auto">
          <a:xfrm>
            <a:off x="4140200" y="2565400"/>
            <a:ext cx="154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>
                <a:solidFill>
                  <a:srgbClr val="FF0F0F"/>
                </a:solidFill>
              </a:rPr>
              <a:t>Nome do método</a:t>
            </a:r>
          </a:p>
        </p:txBody>
      </p:sp>
      <p:sp>
        <p:nvSpPr>
          <p:cNvPr id="36870" name="Text Box 9"/>
          <p:cNvSpPr txBox="1">
            <a:spLocks noChangeArrowheads="1"/>
          </p:cNvSpPr>
          <p:nvPr/>
        </p:nvSpPr>
        <p:spPr bwMode="auto">
          <a:xfrm>
            <a:off x="5908675" y="2997200"/>
            <a:ext cx="17494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>
                <a:solidFill>
                  <a:srgbClr val="FF0F0F"/>
                </a:solidFill>
              </a:rPr>
              <a:t>Lista de parâmetros</a:t>
            </a:r>
          </a:p>
          <a:p>
            <a:r>
              <a:rPr lang="en-US" sz="1400" b="0">
                <a:solidFill>
                  <a:srgbClr val="FF0F0F"/>
                </a:solidFill>
              </a:rPr>
              <a:t>(vazia)</a:t>
            </a:r>
          </a:p>
        </p:txBody>
      </p:sp>
      <p:sp>
        <p:nvSpPr>
          <p:cNvPr id="36871" name="Line 10"/>
          <p:cNvSpPr>
            <a:spLocks noChangeShapeType="1"/>
          </p:cNvSpPr>
          <p:nvPr/>
        </p:nvSpPr>
        <p:spPr bwMode="auto">
          <a:xfrm>
            <a:off x="1042988" y="3213100"/>
            <a:ext cx="0" cy="287338"/>
          </a:xfrm>
          <a:prstGeom prst="line">
            <a:avLst/>
          </a:prstGeom>
          <a:noFill/>
          <a:ln w="9525">
            <a:solidFill>
              <a:srgbClr val="FF0F0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72" name="Line 11"/>
          <p:cNvSpPr>
            <a:spLocks noChangeShapeType="1"/>
          </p:cNvSpPr>
          <p:nvPr/>
        </p:nvSpPr>
        <p:spPr bwMode="auto">
          <a:xfrm flipH="1">
            <a:off x="1979613" y="3140075"/>
            <a:ext cx="504825" cy="360363"/>
          </a:xfrm>
          <a:prstGeom prst="line">
            <a:avLst/>
          </a:prstGeom>
          <a:noFill/>
          <a:ln w="9525">
            <a:solidFill>
              <a:srgbClr val="FF0F0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73" name="Line 12"/>
          <p:cNvSpPr>
            <a:spLocks noChangeShapeType="1"/>
          </p:cNvSpPr>
          <p:nvPr/>
        </p:nvSpPr>
        <p:spPr bwMode="auto">
          <a:xfrm flipH="1">
            <a:off x="4284663" y="2924175"/>
            <a:ext cx="287337" cy="576263"/>
          </a:xfrm>
          <a:prstGeom prst="line">
            <a:avLst/>
          </a:prstGeom>
          <a:noFill/>
          <a:ln w="9525">
            <a:solidFill>
              <a:srgbClr val="FF0F0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74" name="Line 13"/>
          <p:cNvSpPr>
            <a:spLocks noChangeShapeType="1"/>
          </p:cNvSpPr>
          <p:nvPr/>
        </p:nvSpPr>
        <p:spPr bwMode="auto">
          <a:xfrm flipH="1">
            <a:off x="5003800" y="3213100"/>
            <a:ext cx="936625" cy="503238"/>
          </a:xfrm>
          <a:prstGeom prst="line">
            <a:avLst/>
          </a:prstGeom>
          <a:noFill/>
          <a:ln w="9525">
            <a:solidFill>
              <a:srgbClr val="FF0F0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Assinatura de um método</a:t>
            </a:r>
          </a:p>
        </p:txBody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smtClean="0"/>
              <a:t>Damos o nome de </a:t>
            </a:r>
            <a:r>
              <a:rPr lang="en-US" sz="2000" b="1" smtClean="0"/>
              <a:t>assinatura do método</a:t>
            </a:r>
            <a:r>
              <a:rPr lang="en-US" sz="2000" smtClean="0"/>
              <a:t> à linha de declaração do mesmo, que contém as informações:</a:t>
            </a:r>
          </a:p>
          <a:p>
            <a:endParaRPr lang="en-US" sz="2000" smtClean="0"/>
          </a:p>
          <a:p>
            <a:pPr lvl="1"/>
            <a:r>
              <a:rPr lang="en-US" sz="1800" smtClean="0"/>
              <a:t>Modificadores: indicam, por exemplo, a visibilidade. Um método pode ser public, private ou protected</a:t>
            </a:r>
          </a:p>
          <a:p>
            <a:pPr lvl="1"/>
            <a:endParaRPr lang="en-US" sz="1800" smtClean="0"/>
          </a:p>
          <a:p>
            <a:pPr lvl="1"/>
            <a:r>
              <a:rPr lang="en-US" sz="1800" smtClean="0"/>
              <a:t>Tipo de retorno: um método pode ou não retornar um valor. Na assinatura do método deve ser informado o tipo da variável retornada (void significa sem retorno)</a:t>
            </a:r>
          </a:p>
          <a:p>
            <a:pPr lvl="1"/>
            <a:endParaRPr lang="en-US" sz="1800" smtClean="0"/>
          </a:p>
          <a:p>
            <a:pPr lvl="1"/>
            <a:r>
              <a:rPr lang="en-US" sz="1800" smtClean="0"/>
              <a:t>Nome do método: nome identificador do método</a:t>
            </a:r>
          </a:p>
          <a:p>
            <a:pPr lvl="1"/>
            <a:endParaRPr lang="en-US" sz="1800" smtClean="0"/>
          </a:p>
          <a:p>
            <a:pPr lvl="1"/>
            <a:r>
              <a:rPr lang="en-US" sz="1800" smtClean="0"/>
              <a:t>Lista de parâmetros: quais parâmetros devem ser passados para o método quando ele for chamado</a:t>
            </a:r>
          </a:p>
          <a:p>
            <a:pPr lvl="1"/>
            <a:endParaRPr lang="en-US" sz="180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Assinatura de um método</a:t>
            </a:r>
          </a:p>
        </p:txBody>
      </p:sp>
      <p:sp>
        <p:nvSpPr>
          <p:cNvPr id="38914" name="Rectangle 9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400" smtClean="0"/>
              <a:t>Ex:</a:t>
            </a:r>
          </a:p>
          <a:p>
            <a:endParaRPr lang="en-US" sz="2400" smtClean="0"/>
          </a:p>
          <a:p>
            <a:endParaRPr lang="en-US" sz="2400" smtClean="0"/>
          </a:p>
          <a:p>
            <a:pPr>
              <a:buFontTx/>
              <a:buNone/>
            </a:pPr>
            <a:endParaRPr lang="en-US" sz="1600" smtClean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</a:rPr>
              <a:t>public void imprimirAloMundo() {</a:t>
            </a:r>
          </a:p>
          <a:p>
            <a:pPr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</a:rPr>
              <a:t>	System.out.println(“Alo Mundo”);</a:t>
            </a:r>
          </a:p>
          <a:p>
            <a:pPr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</a:p>
        </p:txBody>
      </p:sp>
      <p:sp>
        <p:nvSpPr>
          <p:cNvPr id="38915" name="Rectangle 12"/>
          <p:cNvSpPr>
            <a:spLocks noChangeArrowheads="1"/>
          </p:cNvSpPr>
          <p:nvPr/>
        </p:nvSpPr>
        <p:spPr bwMode="auto">
          <a:xfrm>
            <a:off x="395288" y="3429000"/>
            <a:ext cx="5256212" cy="576263"/>
          </a:xfrm>
          <a:prstGeom prst="rect">
            <a:avLst/>
          </a:prstGeom>
          <a:noFill/>
          <a:ln w="28575">
            <a:solidFill>
              <a:srgbClr val="FF0F0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Text Box 13"/>
          <p:cNvSpPr txBox="1">
            <a:spLocks noChangeArrowheads="1"/>
          </p:cNvSpPr>
          <p:nvPr/>
        </p:nvSpPr>
        <p:spPr bwMode="auto">
          <a:xfrm>
            <a:off x="5903913" y="2763838"/>
            <a:ext cx="1908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>
                <a:solidFill>
                  <a:srgbClr val="FF0F0F"/>
                </a:solidFill>
              </a:rPr>
              <a:t>Assinatura do método</a:t>
            </a:r>
          </a:p>
        </p:txBody>
      </p:sp>
      <p:sp>
        <p:nvSpPr>
          <p:cNvPr id="38917" name="Line 14"/>
          <p:cNvSpPr>
            <a:spLocks noChangeShapeType="1"/>
          </p:cNvSpPr>
          <p:nvPr/>
        </p:nvSpPr>
        <p:spPr bwMode="auto">
          <a:xfrm flipH="1">
            <a:off x="5508625" y="3070225"/>
            <a:ext cx="431800" cy="287338"/>
          </a:xfrm>
          <a:prstGeom prst="line">
            <a:avLst/>
          </a:prstGeom>
          <a:noFill/>
          <a:ln w="9525">
            <a:solidFill>
              <a:srgbClr val="FF0F0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Chamada de um método</a:t>
            </a:r>
          </a:p>
        </p:txBody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>
          <a:xfrm>
            <a:off x="457200" y="2565400"/>
            <a:ext cx="8229600" cy="374332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smtClean="0">
                <a:latin typeface="Courier New" pitchFamily="49" charset="0"/>
              </a:rPr>
              <a:t>public class Mensagem 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2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public void imprimeAloMundo() 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 System.out.println(“Alo Mundo”);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4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smtClean="0">
                <a:latin typeface="Courier New" pitchFamily="49" charset="0"/>
              </a:rPr>
              <a:t>public class Aplicacao 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2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public static void main(String[] args) 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Mensagem objMensagem;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objMensagem = new Mensagem();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2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objMensagem.imprimeAloMundo();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smtClean="0">
              <a:latin typeface="Courier New" pitchFamily="49" charset="0"/>
            </a:endParaRPr>
          </a:p>
        </p:txBody>
      </p:sp>
      <p:sp>
        <p:nvSpPr>
          <p:cNvPr id="39939" name="Rectangle 5"/>
          <p:cNvSpPr>
            <a:spLocks/>
          </p:cNvSpPr>
          <p:nvPr/>
        </p:nvSpPr>
        <p:spPr bwMode="auto">
          <a:xfrm>
            <a:off x="457200" y="1600200"/>
            <a:ext cx="82296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sz="2000" b="0"/>
              <a:t>Quando um método for chamado por outra classe, a chamada do método deve estar em conformidade com a assinatura.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Chamada de um método</a:t>
            </a:r>
          </a:p>
        </p:txBody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>
          <a:xfrm>
            <a:off x="457200" y="2565400"/>
            <a:ext cx="8229600" cy="374332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smtClean="0">
                <a:latin typeface="Courier New" pitchFamily="49" charset="0"/>
              </a:rPr>
              <a:t>public class Mensagem 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2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public void </a:t>
            </a:r>
            <a:r>
              <a:rPr lang="en-US" sz="1200" b="1" smtClean="0">
                <a:solidFill>
                  <a:srgbClr val="FF0F0F"/>
                </a:solidFill>
                <a:latin typeface="Courier New" pitchFamily="49" charset="0"/>
              </a:rPr>
              <a:t>imprimeMensagem</a:t>
            </a:r>
            <a:r>
              <a:rPr lang="en-US" sz="1200" smtClean="0">
                <a:latin typeface="Courier New" pitchFamily="49" charset="0"/>
              </a:rPr>
              <a:t>(</a:t>
            </a:r>
            <a:r>
              <a:rPr lang="en-US" sz="1200" b="1" smtClean="0">
                <a:solidFill>
                  <a:schemeClr val="accent1"/>
                </a:solidFill>
                <a:latin typeface="Courier New" pitchFamily="49" charset="0"/>
              </a:rPr>
              <a:t>String textoMensagem</a:t>
            </a:r>
            <a:r>
              <a:rPr lang="en-US" sz="1200" smtClean="0">
                <a:latin typeface="Courier New" pitchFamily="49" charset="0"/>
              </a:rPr>
              <a:t>) 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 System.out.println(</a:t>
            </a:r>
            <a:r>
              <a:rPr lang="en-US" sz="1200" b="1" smtClean="0">
                <a:latin typeface="Courier New" pitchFamily="49" charset="0"/>
              </a:rPr>
              <a:t>textoMensagem</a:t>
            </a:r>
            <a:r>
              <a:rPr lang="en-US" sz="1200" smtClean="0">
                <a:latin typeface="Courier New" pitchFamily="49" charset="0"/>
              </a:rPr>
              <a:t>);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4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smtClean="0">
                <a:latin typeface="Courier New" pitchFamily="49" charset="0"/>
              </a:rPr>
              <a:t>public class Aplicacao 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2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public static void main(String[] args) 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Mensagem objMensagem;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objMensagem = new Mensagem();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2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objMensagem.</a:t>
            </a:r>
            <a:r>
              <a:rPr lang="en-US" sz="1200" b="1" smtClean="0">
                <a:solidFill>
                  <a:srgbClr val="FF0F0F"/>
                </a:solidFill>
                <a:latin typeface="Courier New" pitchFamily="49" charset="0"/>
              </a:rPr>
              <a:t>imprimeMensagem</a:t>
            </a:r>
            <a:r>
              <a:rPr lang="en-US" sz="1200" smtClean="0">
                <a:latin typeface="Courier New" pitchFamily="49" charset="0"/>
              </a:rPr>
              <a:t>(</a:t>
            </a:r>
            <a:r>
              <a:rPr lang="en-US" sz="1200" b="1" smtClean="0">
                <a:solidFill>
                  <a:schemeClr val="accent1"/>
                </a:solidFill>
                <a:latin typeface="Courier New" pitchFamily="49" charset="0"/>
              </a:rPr>
              <a:t>“Alo Mundo”</a:t>
            </a:r>
            <a:r>
              <a:rPr lang="en-US" sz="1200" b="1" smtClean="0">
                <a:latin typeface="Courier New" pitchFamily="49" charset="0"/>
              </a:rPr>
              <a:t>);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smtClean="0">
              <a:latin typeface="Courier New" pitchFamily="49" charset="0"/>
            </a:endParaRPr>
          </a:p>
        </p:txBody>
      </p:sp>
      <p:sp>
        <p:nvSpPr>
          <p:cNvPr id="40963" name="Rectangle 4"/>
          <p:cNvSpPr>
            <a:spLocks/>
          </p:cNvSpPr>
          <p:nvPr/>
        </p:nvSpPr>
        <p:spPr bwMode="auto">
          <a:xfrm>
            <a:off x="457200" y="1600200"/>
            <a:ext cx="82296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sz="2000" b="0"/>
              <a:t>Se a assinatura do método for modificada, a chamada do método deve continuar em conformidade: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Retorno de um método</a:t>
            </a:r>
          </a:p>
        </p:txBody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smtClean="0"/>
              <a:t>O tipo de retorno void na assinatura de um método indica que ele não terá retorno.</a:t>
            </a:r>
          </a:p>
          <a:p>
            <a:r>
              <a:rPr lang="en-US" sz="2000" smtClean="0"/>
              <a:t>Para todos os outros tipos de retorno, a instrução return deverá ser utilizada para retornar um valor do tipo especificado.</a:t>
            </a:r>
          </a:p>
          <a:p>
            <a:r>
              <a:rPr lang="en-US" sz="2000" smtClean="0"/>
              <a:t>Ex:</a:t>
            </a:r>
          </a:p>
          <a:p>
            <a:endParaRPr lang="en-US" sz="2000" smtClean="0"/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</a:rPr>
              <a:t>public class Mensagem {</a:t>
            </a:r>
          </a:p>
          <a:p>
            <a:pPr lvl="1">
              <a:buFont typeface="Arial" charset="0"/>
              <a:buNone/>
            </a:pPr>
            <a:endParaRPr lang="en-US" sz="2000" smtClean="0">
              <a:latin typeface="Courier New" pitchFamily="49" charset="0"/>
            </a:endParaRPr>
          </a:p>
          <a:p>
            <a:pPr lvl="1">
              <a:buFont typeface="Arial" charset="0"/>
              <a:buNone/>
            </a:pPr>
            <a:r>
              <a:rPr lang="en-US" sz="2000" smtClean="0">
                <a:latin typeface="Courier New" pitchFamily="49" charset="0"/>
              </a:rPr>
              <a:t>public String retornaMensagem(){</a:t>
            </a:r>
          </a:p>
          <a:p>
            <a:pPr lvl="1">
              <a:buFont typeface="Arial" charset="0"/>
              <a:buNone/>
            </a:pPr>
            <a:r>
              <a:rPr lang="en-US" sz="2000" smtClean="0">
                <a:latin typeface="Courier New" pitchFamily="49" charset="0"/>
              </a:rPr>
              <a:t>	 return “Alo Mundo”;</a:t>
            </a:r>
          </a:p>
          <a:p>
            <a:pPr lvl="1">
              <a:buFont typeface="Arial" charset="0"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sz="2400" smtClean="0">
                <a:latin typeface="Courier New" pitchFamily="49" charset="0"/>
              </a:rPr>
              <a:t>}</a:t>
            </a:r>
            <a:endParaRPr lang="en-US" sz="200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Retorno de um método</a:t>
            </a:r>
          </a:p>
        </p:txBody>
      </p:sp>
      <p:sp>
        <p:nvSpPr>
          <p:cNvPr id="43010" name="Rectangle 3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8229600" cy="49688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 smtClean="0"/>
              <a:t>Outros exemplos:</a:t>
            </a:r>
          </a:p>
          <a:p>
            <a:pPr>
              <a:lnSpc>
                <a:spcPct val="80000"/>
              </a:lnSpc>
            </a:pPr>
            <a:endParaRPr lang="en-US" sz="16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public class ClasseExemplo 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4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 smtClean="0">
                <a:latin typeface="Courier New" pitchFamily="49" charset="0"/>
              </a:rPr>
              <a:t>public double metodoA(){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 smtClean="0">
                <a:latin typeface="Courier New" pitchFamily="49" charset="0"/>
              </a:rPr>
              <a:t>	 return 5.2;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4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 smtClean="0">
                <a:latin typeface="Courier New" pitchFamily="49" charset="0"/>
              </a:rPr>
              <a:t>public int metodoB(){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 smtClean="0">
                <a:latin typeface="Courier New" pitchFamily="49" charset="0"/>
              </a:rPr>
              <a:t>		int valor = 5;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 smtClean="0">
                <a:latin typeface="Courier New" pitchFamily="49" charset="0"/>
              </a:rPr>
              <a:t>	 return valor;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4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 smtClean="0">
                <a:latin typeface="Courier New" pitchFamily="49" charset="0"/>
              </a:rPr>
              <a:t>public int metodoC(int numero){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 smtClean="0">
                <a:latin typeface="Courier New" pitchFamily="49" charset="0"/>
              </a:rPr>
              <a:t>	 int resto = numero%2;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 smtClean="0">
                <a:latin typeface="Courier New" pitchFamily="49" charset="0"/>
              </a:rPr>
              <a:t>		return resto;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4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 smtClean="0">
                <a:latin typeface="Courier New" pitchFamily="49" charset="0"/>
              </a:rPr>
              <a:t>public boolean metodoD(int numero){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 smtClean="0">
                <a:latin typeface="Courier New" pitchFamily="49" charset="0"/>
              </a:rPr>
              <a:t>	 boolean isPar = numero%2==0;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 smtClean="0">
                <a:latin typeface="Courier New" pitchFamily="49" charset="0"/>
              </a:rPr>
              <a:t>		return isPar;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Retorno de um método</a:t>
            </a:r>
          </a:p>
        </p:txBody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 smtClean="0"/>
              <a:t>Em métodos que possuem tipo de retorno diferente de void, pode-se recuperar o valor retornado no momento da chamada. Exemplo:</a:t>
            </a:r>
          </a:p>
          <a:p>
            <a:pPr>
              <a:lnSpc>
                <a:spcPct val="80000"/>
              </a:lnSpc>
            </a:pPr>
            <a:endParaRPr lang="en-US" sz="1800" smtClean="0"/>
          </a:p>
          <a:p>
            <a:pPr>
              <a:lnSpc>
                <a:spcPct val="80000"/>
              </a:lnSpc>
            </a:pPr>
            <a:endParaRPr lang="en-US" sz="14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public class Mensagem 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4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 smtClean="0">
                <a:latin typeface="Courier New" pitchFamily="49" charset="0"/>
              </a:rPr>
              <a:t>public String retornaMensagem(){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 smtClean="0">
                <a:latin typeface="Courier New" pitchFamily="49" charset="0"/>
              </a:rPr>
              <a:t>	 return “Alo Mundo”;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public class Aplicacao 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4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 smtClean="0">
                <a:latin typeface="Courier New" pitchFamily="49" charset="0"/>
              </a:rPr>
              <a:t>public static void main(String[] args) 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 smtClean="0">
                <a:latin typeface="Courier New" pitchFamily="49" charset="0"/>
              </a:rPr>
              <a:t>	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 smtClean="0">
                <a:latin typeface="Courier New" pitchFamily="49" charset="0"/>
              </a:rPr>
              <a:t>	Mensagem objMensagem;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 smtClean="0">
                <a:latin typeface="Courier New" pitchFamily="49" charset="0"/>
              </a:rPr>
              <a:t>	objMensagem = new Mensagem();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4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 smtClean="0">
                <a:latin typeface="Courier New" pitchFamily="49" charset="0"/>
              </a:rPr>
              <a:t>	String textoMensagem = objMensagem.retornaMensagem();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 smtClean="0">
                <a:latin typeface="Courier New" pitchFamily="49" charset="0"/>
              </a:rPr>
              <a:t>	System.out.println(“A mensagem é: “ + textoMensagem);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}</a:t>
            </a:r>
            <a:endParaRPr lang="en-US" sz="14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Características da Orientação a Objetos</a:t>
            </a:r>
          </a:p>
        </p:txBody>
      </p:sp>
      <p:sp>
        <p:nvSpPr>
          <p:cNvPr id="26626" name="Rectangle 9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orientação a objetos suporta quatro conceitos chave na criação de classes:</a:t>
            </a:r>
            <a:br>
              <a:rPr lang="en-US" smtClean="0"/>
            </a:br>
            <a:endParaRPr lang="en-US" smtClean="0"/>
          </a:p>
          <a:p>
            <a:pPr lvl="1" eaLnBrk="1" hangingPunct="1"/>
            <a:r>
              <a:rPr lang="en-US" smtClean="0"/>
              <a:t>Abstração</a:t>
            </a:r>
          </a:p>
          <a:p>
            <a:pPr lvl="1" eaLnBrk="1" hangingPunct="1"/>
            <a:r>
              <a:rPr lang="en-US" smtClean="0"/>
              <a:t>Encapsulamento</a:t>
            </a:r>
          </a:p>
          <a:p>
            <a:pPr lvl="1" eaLnBrk="1" hangingPunct="1"/>
            <a:r>
              <a:rPr lang="en-US" smtClean="0"/>
              <a:t>Herança</a:t>
            </a:r>
          </a:p>
          <a:p>
            <a:pPr lvl="1" eaLnBrk="1" hangingPunct="1"/>
            <a:r>
              <a:rPr lang="en-US" smtClean="0"/>
              <a:t>Polimorfismo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Retorno de um método</a:t>
            </a:r>
          </a:p>
        </p:txBody>
      </p:sp>
      <p:sp>
        <p:nvSpPr>
          <p:cNvPr id="45058" name="Rectangle 3"/>
          <p:cNvSpPr>
            <a:spLocks noGrp="1"/>
          </p:cNvSpPr>
          <p:nvPr>
            <p:ph type="body" sz="half" idx="1"/>
          </p:nvPr>
        </p:nvSpPr>
        <p:spPr>
          <a:xfrm>
            <a:off x="250825" y="1412875"/>
            <a:ext cx="4244975" cy="51403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400" smtClean="0"/>
              <a:t>Outros exemplos:</a:t>
            </a:r>
          </a:p>
          <a:p>
            <a:pPr>
              <a:lnSpc>
                <a:spcPct val="80000"/>
              </a:lnSpc>
            </a:pPr>
            <a:endParaRPr lang="en-US" sz="14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smtClean="0">
                <a:latin typeface="Courier New" pitchFamily="49" charset="0"/>
              </a:rPr>
              <a:t>public class ClasseExemplo {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smtClean="0">
                <a:latin typeface="Courier New" pitchFamily="49" charset="0"/>
              </a:rPr>
              <a:t>	 private int valor = 5;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2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public double metodoA(){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  return 5.2;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2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public int metodoB(){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 return valor;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2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public int metodoC(int numero){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 int resto = numero%2;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	return resto;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2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public boolean metodoD(int numero){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 boolean isPar = numero%2==0;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	return isPar;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}</a:t>
            </a:r>
          </a:p>
        </p:txBody>
      </p:sp>
      <p:sp>
        <p:nvSpPr>
          <p:cNvPr id="45059" name="Rectangle 4"/>
          <p:cNvSpPr>
            <a:spLocks noGrp="1"/>
          </p:cNvSpPr>
          <p:nvPr>
            <p:ph type="body" sz="half" idx="2"/>
          </p:nvPr>
        </p:nvSpPr>
        <p:spPr>
          <a:xfrm>
            <a:off x="4284663" y="1412875"/>
            <a:ext cx="4608512" cy="514032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200" smtClean="0">
                <a:latin typeface="Courier New" pitchFamily="49" charset="0"/>
              </a:rPr>
              <a:t>public class Aplicacao {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120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public static void main(String[] args) {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ClasseExemplo objTeste;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objTeste = new ClasseExemplo();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120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double valor = objTeste.metodoA();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120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int numero;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numero = objTeste.metodoB();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120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System.out.println(“O resto da divisao por 2 é “ + objTeste.metodoC(numero));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120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if (objTeste.metodoD(numero)) {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	System.out.println(“O numero é par“);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120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} else {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	System.out.println(“O numero é impar“);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}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smtClean="0">
                <a:latin typeface="Courier New" pitchFamily="49" charset="0"/>
              </a:rPr>
              <a:t>}</a:t>
            </a:r>
            <a:endParaRPr lang="en-US" sz="1200" smtClean="0"/>
          </a:p>
          <a:p>
            <a:pPr>
              <a:lnSpc>
                <a:spcPct val="90000"/>
              </a:lnSpc>
            </a:pPr>
            <a:endParaRPr lang="en-US" sz="14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Abstração</a:t>
            </a:r>
          </a:p>
        </p:txBody>
      </p:sp>
      <p:sp>
        <p:nvSpPr>
          <p:cNvPr id="2765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Abstração</a:t>
            </a:r>
          </a:p>
          <a:p>
            <a:pPr eaLnBrk="1" hangingPunct="1"/>
            <a:endParaRPr lang="en-US" sz="3200" smtClean="0"/>
          </a:p>
          <a:p>
            <a:pPr lvl="1" eaLnBrk="1" hangingPunct="1">
              <a:buFont typeface="Arial" charset="0"/>
              <a:buNone/>
            </a:pPr>
            <a:r>
              <a:rPr lang="en-US" sz="2800" smtClean="0"/>
              <a:t>Diz-se da possibilidade de abstrair entidades do mundo real como parte da solução de software</a:t>
            </a:r>
          </a:p>
          <a:p>
            <a:pPr lvl="1" eaLnBrk="1" hangingPunct="1">
              <a:buFont typeface="Arial" charset="0"/>
              <a:buNone/>
            </a:pPr>
            <a:endParaRPr lang="en-US" sz="2800" smtClean="0"/>
          </a:p>
          <a:p>
            <a:pPr eaLnBrk="1" hangingPunct="1"/>
            <a:r>
              <a:rPr lang="en-US" smtClean="0"/>
              <a:t>Ex. </a:t>
            </a:r>
          </a:p>
          <a:p>
            <a:pPr lvl="1" eaLnBrk="1" hangingPunct="1"/>
            <a:r>
              <a:rPr lang="en-US" smtClean="0"/>
              <a:t>Criação de classes Aluno, Veiculo, Documento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Exemplo</a:t>
            </a:r>
          </a:p>
        </p:txBody>
      </p:sp>
      <p:sp>
        <p:nvSpPr>
          <p:cNvPr id="2867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Em uma aplicação de software para um sistema acadêmico, pode-se criar a classe Aluno.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A classe Aluno possui os atributos nome, rgm, nota1, nota2, notaFinal e o método calcularMedia.</a:t>
            </a:r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3575" y="3789363"/>
            <a:ext cx="23749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Declaração de Classes</a:t>
            </a:r>
          </a:p>
        </p:txBody>
      </p:sp>
      <p:sp>
        <p:nvSpPr>
          <p:cNvPr id="2969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Sintaxe: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600" smtClean="0">
                <a:latin typeface="Courier New" pitchFamily="49" charset="0"/>
              </a:rPr>
              <a:t>&lt;modificadores&gt; class &lt;nomeDaClasse&gt; {</a:t>
            </a:r>
          </a:p>
          <a:p>
            <a:pPr lvl="2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600" smtClean="0">
                <a:latin typeface="Courier New" pitchFamily="49" charset="0"/>
              </a:rPr>
              <a:t>[&lt;declaracoes_atributos&gt;]</a:t>
            </a:r>
          </a:p>
          <a:p>
            <a:pPr lvl="2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600" smtClean="0">
                <a:latin typeface="Courier New" pitchFamily="49" charset="0"/>
              </a:rPr>
              <a:t>[&lt;declaracoes_construtores&gt;]</a:t>
            </a:r>
          </a:p>
          <a:p>
            <a:pPr lvl="2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600" smtClean="0">
                <a:latin typeface="Courier New" pitchFamily="49" charset="0"/>
              </a:rPr>
              <a:t>[&lt;declaracoes_métodos&gt;]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600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16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Exemplo: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600" smtClean="0">
                <a:latin typeface="Courier New" pitchFamily="49" charset="0"/>
              </a:rPr>
              <a:t>public class Aluno {</a:t>
            </a:r>
          </a:p>
          <a:p>
            <a:pPr lvl="2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600" smtClean="0">
                <a:latin typeface="Courier New" pitchFamily="49" charset="0"/>
              </a:rPr>
              <a:t>public int rgm;</a:t>
            </a:r>
          </a:p>
          <a:p>
            <a:pPr lvl="2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600" smtClean="0">
                <a:latin typeface="Courier New" pitchFamily="49" charset="0"/>
              </a:rPr>
              <a:t>public void setRgm( int novoRgm ) {</a:t>
            </a:r>
          </a:p>
          <a:p>
            <a:pPr lvl="2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600" smtClean="0">
                <a:latin typeface="Courier New" pitchFamily="49" charset="0"/>
              </a:rPr>
              <a:t>	rgm = novoRgm;</a:t>
            </a:r>
          </a:p>
          <a:p>
            <a:pPr lvl="2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600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60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sz="16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Declaração de Atributos</a:t>
            </a:r>
          </a:p>
        </p:txBody>
      </p:sp>
      <p:sp>
        <p:nvSpPr>
          <p:cNvPr id="3072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Sintaxe:</a:t>
            </a:r>
          </a:p>
          <a:p>
            <a:pPr eaLnBrk="1" hangingPunct="1"/>
            <a:endParaRPr lang="en-US" sz="2000" smtClean="0"/>
          </a:p>
          <a:p>
            <a:pPr lvl="1" eaLnBrk="1" hangingPunct="1">
              <a:buFont typeface="Arial" charset="0"/>
              <a:buNone/>
            </a:pPr>
            <a:r>
              <a:rPr lang="en-US" sz="1600" smtClean="0">
                <a:latin typeface="Courier New" pitchFamily="49" charset="0"/>
              </a:rPr>
              <a:t>[&lt;modificadores&gt;] &lt;tipo&gt; &lt;nome&gt; [=&lt;valor_inicial&gt;];</a:t>
            </a:r>
          </a:p>
          <a:p>
            <a:pPr lvl="1" eaLnBrk="1" hangingPunct="1">
              <a:buFont typeface="Arial" charset="0"/>
              <a:buNone/>
            </a:pPr>
            <a:endParaRPr lang="en-US" sz="1600" smtClean="0">
              <a:latin typeface="Courier New" pitchFamily="49" charset="0"/>
            </a:endParaRPr>
          </a:p>
          <a:p>
            <a:pPr eaLnBrk="1" hangingPunct="1"/>
            <a:r>
              <a:rPr lang="en-US" sz="2000" smtClean="0"/>
              <a:t>Exemplo:</a:t>
            </a:r>
          </a:p>
          <a:p>
            <a:pPr eaLnBrk="1" hangingPunct="1"/>
            <a:endParaRPr lang="en-US" sz="2000" smtClean="0"/>
          </a:p>
          <a:p>
            <a:pPr lvl="1" eaLnBrk="1" hangingPunct="1">
              <a:buFont typeface="Arial" charset="0"/>
              <a:buNone/>
            </a:pPr>
            <a:r>
              <a:rPr lang="en-US" sz="1600" smtClean="0">
                <a:latin typeface="Courier New" pitchFamily="49" charset="0"/>
              </a:rPr>
              <a:t>public class Aluno {</a:t>
            </a:r>
          </a:p>
          <a:p>
            <a:pPr lvl="2" eaLnBrk="1" hangingPunct="1">
              <a:buFont typeface="Arial" charset="0"/>
              <a:buNone/>
            </a:pPr>
            <a:r>
              <a:rPr lang="en-US" sz="1600" smtClean="0">
                <a:latin typeface="Courier New" pitchFamily="49" charset="0"/>
              </a:rPr>
              <a:t>private int rgm;</a:t>
            </a:r>
          </a:p>
          <a:p>
            <a:pPr lvl="2" eaLnBrk="1" hangingPunct="1">
              <a:buFont typeface="Arial" charset="0"/>
              <a:buNone/>
            </a:pPr>
            <a:r>
              <a:rPr lang="en-US" sz="1600" smtClean="0">
                <a:latin typeface="Courier New" pitchFamily="49" charset="0"/>
              </a:rPr>
              <a:t>private String nome;</a:t>
            </a:r>
          </a:p>
          <a:p>
            <a:pPr lvl="2" eaLnBrk="1" hangingPunct="1">
              <a:buFont typeface="Arial" charset="0"/>
              <a:buNone/>
            </a:pPr>
            <a:r>
              <a:rPr lang="en-US" sz="1600" smtClean="0">
                <a:latin typeface="Courier New" pitchFamily="49" charset="0"/>
              </a:rPr>
              <a:t>private double nota1;</a:t>
            </a:r>
          </a:p>
          <a:p>
            <a:pPr lvl="2" eaLnBrk="1" hangingPunct="1">
              <a:buFont typeface="Arial" charset="0"/>
              <a:buNone/>
            </a:pPr>
            <a:r>
              <a:rPr lang="en-US" sz="1600" smtClean="0">
                <a:latin typeface="Courier New" pitchFamily="49" charset="0"/>
              </a:rPr>
              <a:t>private double nota2;</a:t>
            </a:r>
          </a:p>
          <a:p>
            <a:pPr lvl="2" eaLnBrk="1" hangingPunct="1">
              <a:buFont typeface="Arial" charset="0"/>
              <a:buNone/>
            </a:pPr>
            <a:r>
              <a:rPr lang="en-US" sz="1600" smtClean="0">
                <a:latin typeface="Courier New" pitchFamily="49" charset="0"/>
              </a:rPr>
              <a:t>private double notaFinal;</a:t>
            </a:r>
          </a:p>
          <a:p>
            <a:pPr lvl="2" eaLnBrk="1" hangingPunct="1">
              <a:buFont typeface="Arial" charset="0"/>
              <a:buNone/>
            </a:pPr>
            <a:r>
              <a:rPr lang="en-US" sz="1600" smtClean="0">
                <a:latin typeface="Courier New" pitchFamily="49" charset="0"/>
              </a:rPr>
              <a:t>private double notaDeAprovacao = 5.0;</a:t>
            </a:r>
          </a:p>
          <a:p>
            <a:pPr lvl="1" eaLnBrk="1" hangingPunct="1">
              <a:buFont typeface="Arial" charset="0"/>
              <a:buNone/>
            </a:pPr>
            <a:r>
              <a:rPr lang="en-US" sz="1600" smtClean="0">
                <a:latin typeface="Courier New" pitchFamily="49" charset="0"/>
              </a:rPr>
              <a:t>}</a:t>
            </a:r>
          </a:p>
          <a:p>
            <a:pPr eaLnBrk="1" hangingPunct="1"/>
            <a:endParaRPr lang="en-US" sz="16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Declaração de métodos</a:t>
            </a:r>
          </a:p>
        </p:txBody>
      </p:sp>
      <p:sp>
        <p:nvSpPr>
          <p:cNvPr id="31746" name="Rectangle 3"/>
          <p:cNvSpPr>
            <a:spLocks noGrp="1"/>
          </p:cNvSpPr>
          <p:nvPr>
            <p:ph type="body" idx="4294967295"/>
          </p:nvPr>
        </p:nvSpPr>
        <p:spPr>
          <a:xfrm>
            <a:off x="395288" y="1600200"/>
            <a:ext cx="8353425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Sintaxe: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600" smtClean="0">
                <a:latin typeface="Courier New" pitchFamily="49" charset="0"/>
              </a:rPr>
              <a:t>[&lt;modificadores&gt;] &lt;tipo_retorno&gt; &lt;nome&gt; ([&lt;lista_parametros&gt;]){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600" smtClean="0">
                <a:latin typeface="Courier New" pitchFamily="49" charset="0"/>
              </a:rPr>
              <a:t>	[&lt;instrucoes&gt;]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600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16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Exemplo: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600" smtClean="0">
                <a:latin typeface="Courier New" pitchFamily="49" charset="0"/>
              </a:rPr>
              <a:t>public class Calculadora {</a:t>
            </a:r>
          </a:p>
          <a:p>
            <a:pPr lvl="2" eaLnBrk="1" hangingPunct="1">
              <a:lnSpc>
                <a:spcPct val="80000"/>
              </a:lnSpc>
              <a:buFont typeface="Arial" charset="0"/>
              <a:buNone/>
            </a:pPr>
            <a:endParaRPr lang="en-US" sz="1600" smtClean="0">
              <a:latin typeface="Courier New" pitchFamily="49" charset="0"/>
            </a:endParaRPr>
          </a:p>
          <a:p>
            <a:pPr lvl="2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600" smtClean="0">
                <a:latin typeface="Courier New" pitchFamily="49" charset="0"/>
              </a:rPr>
              <a:t>public double somar (double x, double y) {</a:t>
            </a:r>
          </a:p>
          <a:p>
            <a:pPr lvl="2" eaLnBrk="1" hangingPunct="1">
              <a:lnSpc>
                <a:spcPct val="80000"/>
              </a:lnSpc>
              <a:buFont typeface="Arial" charset="0"/>
              <a:buNone/>
            </a:pPr>
            <a:endParaRPr lang="en-US" sz="1600" smtClean="0">
              <a:latin typeface="Courier New" pitchFamily="49" charset="0"/>
            </a:endParaRPr>
          </a:p>
          <a:p>
            <a:pPr lvl="2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600" smtClean="0">
                <a:latin typeface="Courier New" pitchFamily="49" charset="0"/>
              </a:rPr>
              <a:t>		double resultado;</a:t>
            </a:r>
          </a:p>
          <a:p>
            <a:pPr lvl="2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600" smtClean="0">
                <a:latin typeface="Courier New" pitchFamily="49" charset="0"/>
              </a:rPr>
              <a:t>		resultado = x + y;</a:t>
            </a:r>
          </a:p>
          <a:p>
            <a:pPr lvl="2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600" smtClean="0">
                <a:latin typeface="Courier New" pitchFamily="49" charset="0"/>
              </a:rPr>
              <a:t>		return resultado;</a:t>
            </a:r>
          </a:p>
          <a:p>
            <a:pPr lvl="2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600" smtClean="0">
                <a:latin typeface="Courier New" pitchFamily="49" charset="0"/>
              </a:rPr>
              <a:t>}</a:t>
            </a:r>
            <a:endParaRPr lang="en-US" sz="14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60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sz="16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Criação de objetos</a:t>
            </a:r>
          </a:p>
        </p:txBody>
      </p:sp>
      <p:sp>
        <p:nvSpPr>
          <p:cNvPr id="32770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1600200"/>
            <a:ext cx="882015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ct val="35000"/>
              </a:spcAft>
            </a:pPr>
            <a:r>
              <a:rPr lang="en-US" sz="1800" smtClean="0"/>
              <a:t>Um objeto é uma instância de uma classe</a:t>
            </a:r>
          </a:p>
          <a:p>
            <a:pPr eaLnBrk="1" hangingPunct="1">
              <a:lnSpc>
                <a:spcPct val="80000"/>
              </a:lnSpc>
              <a:spcAft>
                <a:spcPct val="35000"/>
              </a:spcAft>
            </a:pPr>
            <a:r>
              <a:rPr lang="en-US" sz="1800" smtClean="0"/>
              <a:t>Para criar um novo objeto, usa-se a instrução new</a:t>
            </a:r>
          </a:p>
          <a:p>
            <a:pPr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Sintaxe para declaração de um objeto do tipo Aluno: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12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smtClean="0">
                <a:latin typeface="Courier New" pitchFamily="49" charset="0"/>
              </a:rPr>
              <a:t>[&lt;nome_da_classe&gt;] &lt;nome_objeto&gt; = new [&lt;nome_da_classe&gt;]([&lt;parametros&gt;]);</a:t>
            </a:r>
          </a:p>
          <a:p>
            <a:pPr eaLnBrk="1" hangingPunct="1">
              <a:lnSpc>
                <a:spcPct val="80000"/>
              </a:lnSpc>
            </a:pPr>
            <a:endParaRPr lang="en-US" sz="80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600" smtClean="0"/>
              <a:t>Ou: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80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smtClean="0">
                <a:latin typeface="Courier New" pitchFamily="49" charset="0"/>
              </a:rPr>
              <a:t>[&lt;nome_da_classe&gt;] &lt;nome_objeto&gt;;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smtClean="0">
                <a:latin typeface="Courier New" pitchFamily="49" charset="0"/>
              </a:rPr>
              <a:t>&lt;nome_objeto&gt; = new [&lt;nome_da_classe&gt;]([&lt;parametros&gt;]);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14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Exemplo:</a:t>
            </a:r>
          </a:p>
          <a:p>
            <a:pPr eaLnBrk="1" hangingPunct="1">
              <a:lnSpc>
                <a:spcPct val="80000"/>
              </a:lnSpc>
            </a:pPr>
            <a:endParaRPr lang="en-US" sz="160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smtClean="0">
                <a:latin typeface="Courier New" pitchFamily="49" charset="0"/>
              </a:rPr>
              <a:t>Aluno objetoAluno = new Aluno()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7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600" smtClean="0"/>
              <a:t>Ou: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7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smtClean="0">
                <a:latin typeface="Courier New" pitchFamily="49" charset="0"/>
              </a:rPr>
              <a:t>Aluno objetoAluno;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smtClean="0">
                <a:latin typeface="Courier New" pitchFamily="49" charset="0"/>
              </a:rPr>
              <a:t>objetoAluno = new Aluno();</a:t>
            </a:r>
            <a:endParaRPr lang="en-US" sz="12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Acessar membros de objetos</a:t>
            </a:r>
          </a:p>
        </p:txBody>
      </p:sp>
      <p:sp>
        <p:nvSpPr>
          <p:cNvPr id="33794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1600200"/>
            <a:ext cx="8496300" cy="4525963"/>
          </a:xfrm>
        </p:spPr>
        <p:txBody>
          <a:bodyPr/>
          <a:lstStyle/>
          <a:p>
            <a:pPr eaLnBrk="1" hangingPunct="1">
              <a:spcAft>
                <a:spcPct val="30000"/>
              </a:spcAft>
            </a:pPr>
            <a:r>
              <a:rPr lang="en-US" sz="1800" smtClean="0"/>
              <a:t>Apos a instrução new, todos os métodos e atributos da classe serão membros do objetoAluno</a:t>
            </a:r>
          </a:p>
          <a:p>
            <a:pPr eaLnBrk="1" hangingPunct="1">
              <a:spcAft>
                <a:spcPct val="30000"/>
              </a:spcAft>
            </a:pPr>
            <a:r>
              <a:rPr lang="en-US" sz="1800" smtClean="0"/>
              <a:t>Para acessar os atributos e métodos do objeto, usa-se o “ponto” como separador.</a:t>
            </a:r>
          </a:p>
          <a:p>
            <a:pPr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Sintaxe: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14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600" smtClean="0">
                <a:latin typeface="Courier New" pitchFamily="49" charset="0"/>
              </a:rPr>
              <a:t>&lt;nome_objeto&gt;.&lt;membro&gt;;</a:t>
            </a:r>
            <a:endParaRPr lang="en-US" sz="80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16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Exemplo:</a:t>
            </a:r>
          </a:p>
          <a:p>
            <a:pPr eaLnBrk="1" hangingPunct="1">
              <a:lnSpc>
                <a:spcPct val="80000"/>
              </a:lnSpc>
            </a:pPr>
            <a:endParaRPr lang="en-US" sz="180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8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600" smtClean="0">
                <a:latin typeface="Courier New" pitchFamily="49" charset="0"/>
              </a:rPr>
              <a:t>objetoAluno.nota1 = 10; </a:t>
            </a:r>
            <a:r>
              <a:rPr lang="en-US" sz="1600" smtClean="0">
                <a:solidFill>
                  <a:srgbClr val="669900"/>
                </a:solidFill>
                <a:latin typeface="Courier New" pitchFamily="49" charset="0"/>
              </a:rPr>
              <a:t>//permitido somente se nota1 for publico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16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600" smtClean="0">
                <a:latin typeface="Courier New" pitchFamily="49" charset="0"/>
              </a:rPr>
              <a:t>objetoAluno.calcularMedia();</a:t>
            </a:r>
            <a:endParaRPr lang="en-US" sz="14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UMC">
  <a:themeElements>
    <a:clrScheme name="umc">
      <a:dk1>
        <a:srgbClr val="000000"/>
      </a:dk1>
      <a:lt1>
        <a:sysClr val="window" lastClr="FFFFFF"/>
      </a:lt1>
      <a:dk2>
        <a:srgbClr val="4F81BD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UMC">
  <a:themeElements>
    <a:clrScheme name="1_TemaUMC 1">
      <a:dk1>
        <a:srgbClr val="000000"/>
      </a:dk1>
      <a:lt1>
        <a:srgbClr val="FFFFFF"/>
      </a:lt1>
      <a:dk2>
        <a:srgbClr val="4F81BD"/>
      </a:dk2>
      <a:lt2>
        <a:srgbClr val="FFFFFF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TemaUMC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TemaUMC 1">
        <a:dk1>
          <a:srgbClr val="000000"/>
        </a:dk1>
        <a:lt1>
          <a:srgbClr val="FFFFFF"/>
        </a:lt1>
        <a:dk2>
          <a:srgbClr val="4F81BD"/>
        </a:dk2>
        <a:lt2>
          <a:srgbClr val="FFFFFF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</TotalTime>
  <Words>762</Words>
  <Application>Microsoft Office PowerPoint</Application>
  <PresentationFormat>On-screen Show (4:3)</PresentationFormat>
  <Paragraphs>312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TemaUMC</vt:lpstr>
      <vt:lpstr>1_TemaUMC</vt:lpstr>
      <vt:lpstr>TemaUMC</vt:lpstr>
      <vt:lpstr>Implementação Orientada a Objetos – Aula 02</vt:lpstr>
      <vt:lpstr>Características da Orientação a Objetos</vt:lpstr>
      <vt:lpstr>Abstração</vt:lpstr>
      <vt:lpstr>Exemplo</vt:lpstr>
      <vt:lpstr>Declaração de Classes</vt:lpstr>
      <vt:lpstr>Declaração de Atributos</vt:lpstr>
      <vt:lpstr>Declaração de métodos</vt:lpstr>
      <vt:lpstr>Criação de objetos</vt:lpstr>
      <vt:lpstr>Acessar membros de objetos</vt:lpstr>
      <vt:lpstr>Métodos</vt:lpstr>
      <vt:lpstr>Declaração de um método</vt:lpstr>
      <vt:lpstr>Declaração de um método</vt:lpstr>
      <vt:lpstr>Assinatura de um método</vt:lpstr>
      <vt:lpstr>Assinatura de um método</vt:lpstr>
      <vt:lpstr>Chamada de um método</vt:lpstr>
      <vt:lpstr>Chamada de um método</vt:lpstr>
      <vt:lpstr>Retorno de um método</vt:lpstr>
      <vt:lpstr>Retorno de um método</vt:lpstr>
      <vt:lpstr>Retorno de um método</vt:lpstr>
      <vt:lpstr>Retorno de um método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 - Arquitetura Orientada a Serviços</dc:title>
  <dc:creator>Danielle</dc:creator>
  <cp:lastModifiedBy>danigpam</cp:lastModifiedBy>
  <cp:revision>31</cp:revision>
  <dcterms:created xsi:type="dcterms:W3CDTF">2012-04-30T23:29:31Z</dcterms:created>
  <dcterms:modified xsi:type="dcterms:W3CDTF">2014-02-27T19:24:49Z</dcterms:modified>
</cp:coreProperties>
</file>