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82" r:id="rId4"/>
    <p:sldId id="286" r:id="rId5"/>
    <p:sldId id="287" r:id="rId6"/>
    <p:sldId id="288" r:id="rId7"/>
    <p:sldId id="291" r:id="rId8"/>
    <p:sldId id="289" r:id="rId9"/>
    <p:sldId id="290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FF0F0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9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8915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684213" y="38608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 smtClean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2420B-A8AA-4736-AED9-3160415A29EA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15D75F4-0670-43A1-B1B7-0E3CF7905B1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73D67-CDCD-4CA2-BD6F-9C4ED88059C9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F991A-1EA3-441C-BBF8-E9D8116890C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E2E1F-1881-447E-A916-2A18F06837A1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B69A0-A364-4208-987C-D389B1CB145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4E1FB-4F85-476F-8C70-A7374EDA3BEB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FCC43-A3F0-4168-9EAC-419FBB6B305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F221B-22B1-4444-A6DE-4C3F089EF403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D6B1D-A796-4E68-A55A-707F9ED14FF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D161F-737A-4D86-814E-A8434E736ED6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1006B-0484-41E8-8607-209EA600C7E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AD519-1C96-4B5C-B47A-A3B0E5850115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00B20-B8E3-4F57-8F62-69756BB94E4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CC4BD-6A0B-40D1-B813-A136BAC9FC63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94DAE-3FE3-49FD-BE32-979E56AABB1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86DBA-8BB8-40A6-BBE9-B6E5AF899E7A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30A9B-1AE6-4F75-9E21-D4007452817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64BB3-A197-4B2C-9D77-22ABCD1DF9D8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AF099-A520-46E8-8220-E072ED83577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7D64F-C361-415A-A7A2-85F01E1A5478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0B0CB-C88B-462F-BC44-E7A2D7A794C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1613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AA9ECA-B9B0-4389-BFAF-1A40CC95933E}" type="datetimeFigureOut">
              <a:rPr lang="pt-BR"/>
              <a:pPr>
                <a:defRPr/>
              </a:pPr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41D1F6-3F5D-4F08-A843-F890C50C116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7772400" cy="1470025"/>
          </a:xfrm>
        </p:spPr>
        <p:txBody>
          <a:bodyPr/>
          <a:lstStyle/>
          <a:p>
            <a:pPr eaLnBrk="1" hangingPunct="1"/>
            <a:r>
              <a:rPr lang="pt-BR" sz="4000"/>
              <a:t>Implementação Orientada a Objetos – Aula 03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684213" y="3068638"/>
            <a:ext cx="6400800" cy="2665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3100"/>
              <a:t>Atributos e Encapsulamento</a:t>
            </a:r>
          </a:p>
          <a:p>
            <a:pPr eaLnBrk="1" hangingPunct="1">
              <a:lnSpc>
                <a:spcPct val="90000"/>
              </a:lnSpc>
            </a:pPr>
            <a:r>
              <a:rPr lang="pt-BR" sz="3100"/>
              <a:t/>
            </a:r>
            <a:br>
              <a:rPr lang="pt-BR" sz="3100"/>
            </a:br>
            <a:r>
              <a:rPr lang="pt-BR" sz="3100"/>
              <a:t>Prof. Danielle Martin</a:t>
            </a:r>
          </a:p>
          <a:p>
            <a:pPr eaLnBrk="1" hangingPunct="1">
              <a:lnSpc>
                <a:spcPct val="90000"/>
              </a:lnSpc>
            </a:pPr>
            <a:endParaRPr lang="pt-BR" sz="3100"/>
          </a:p>
          <a:p>
            <a:pPr eaLnBrk="1" hangingPunct="1">
              <a:lnSpc>
                <a:spcPct val="90000"/>
              </a:lnSpc>
            </a:pPr>
            <a:r>
              <a:rPr lang="pt-BR" sz="2000"/>
              <a:t>Universidade de Mogi das Cruzes</a:t>
            </a:r>
          </a:p>
          <a:p>
            <a:pPr eaLnBrk="1" hangingPunct="1">
              <a:lnSpc>
                <a:spcPct val="90000"/>
              </a:lnSpc>
            </a:pPr>
            <a:r>
              <a:rPr lang="pt-BR" sz="2000"/>
              <a:t>2013-02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Encapsulamento</a:t>
            </a:r>
          </a:p>
        </p:txBody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Encapsulamento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pt-BR" sz="2800" smtClean="0"/>
              <a:t>Diz-se da possibilidade da classe de agregar toda a informação relevante para seu processamento, escondendo detalhes de implementaçãode classes externas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pt-BR" smtClean="0"/>
          </a:p>
          <a:p>
            <a:pPr>
              <a:lnSpc>
                <a:spcPct val="90000"/>
              </a:lnSpc>
            </a:pPr>
            <a:r>
              <a:rPr lang="en-US" sz="2400" smtClean="0"/>
              <a:t>Ex.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Toda a manipulação de dados de Alunos se encontra na classe Aluno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Atributos da classe Aluno nao devem ser acessados por classes externas, a menos que explicitamente permitido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Encapsulamento</a:t>
            </a:r>
          </a:p>
        </p:txBody>
      </p:sp>
      <p:sp>
        <p:nvSpPr>
          <p:cNvPr id="23554" name="Rectangle 5"/>
          <p:cNvSpPr>
            <a:spLocks/>
          </p:cNvSpPr>
          <p:nvPr/>
        </p:nvSpPr>
        <p:spPr bwMode="auto">
          <a:xfrm>
            <a:off x="457200" y="1700213"/>
            <a:ext cx="8229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pt-BR" sz="2400">
                <a:solidFill>
                  <a:srgbClr val="FF0F0F"/>
                </a:solidFill>
              </a:rPr>
              <a:t>Toda a manipulação de dados de Alunos se encontra na classe Aluno</a:t>
            </a:r>
            <a:endParaRPr lang="en-US" sz="2400">
              <a:solidFill>
                <a:srgbClr val="FF0F0F"/>
              </a:solidFill>
            </a:endParaRPr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4413" y="3068638"/>
            <a:ext cx="2574925" cy="226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5724525" y="4168775"/>
            <a:ext cx="21605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Operações disponíveis para a classe Aluno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H="1">
            <a:off x="4932363" y="458152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5724525" y="3213100"/>
            <a:ext cx="2160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Dados (atributos) da classe Aluno</a:t>
            </a:r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H="1">
            <a:off x="4932363" y="362585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Encapsulamento</a:t>
            </a:r>
          </a:p>
        </p:txBody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>
                <a:solidFill>
                  <a:srgbClr val="FF0F0F"/>
                </a:solidFill>
              </a:rPr>
              <a:t>Atributos da classe Aluno não devem ser acessados por classes externas, a menos que explicitamente permitido</a:t>
            </a:r>
          </a:p>
          <a:p>
            <a:endParaRPr lang="en-US" sz="1200" smtClean="0"/>
          </a:p>
          <a:p>
            <a:r>
              <a:rPr lang="en-US" sz="2000" smtClean="0"/>
              <a:t>Uma boa prática para garantir o encapsulamento dos dados é declarar os atributos sempre privados, e os métodos públicos.</a:t>
            </a:r>
          </a:p>
        </p:txBody>
      </p:sp>
      <p:pic>
        <p:nvPicPr>
          <p:cNvPr id="24579" name="Picture 5" descr="obje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6875" y="3573463"/>
            <a:ext cx="2716213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Modificadores de acesso/visibilidade</a:t>
            </a:r>
          </a:p>
        </p:txBody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40000"/>
              </a:spcAft>
              <a:buFontTx/>
              <a:buNone/>
            </a:pPr>
            <a:r>
              <a:rPr lang="en-US" sz="2000" smtClean="0"/>
              <a:t>Existem três modificadores de visibilidade de atributos e métodos:</a:t>
            </a:r>
            <a:br>
              <a:rPr lang="en-US" sz="2000" smtClean="0"/>
            </a:br>
            <a:endParaRPr lang="en-US" sz="2000" smtClean="0"/>
          </a:p>
          <a:p>
            <a:pPr>
              <a:spcAft>
                <a:spcPct val="40000"/>
              </a:spcAft>
            </a:pPr>
            <a:r>
              <a:rPr lang="en-US" sz="2000" smtClean="0"/>
              <a:t>public</a:t>
            </a:r>
          </a:p>
          <a:p>
            <a:pPr lvl="2">
              <a:spcAft>
                <a:spcPct val="40000"/>
              </a:spcAft>
            </a:pPr>
            <a:r>
              <a:rPr lang="en-US" sz="1600" smtClean="0"/>
              <a:t>O atributo/método declarado como público podera ser acessado por qualquer objeto externo. O acesso externo neste caso é total.</a:t>
            </a:r>
          </a:p>
          <a:p>
            <a:pPr>
              <a:spcAft>
                <a:spcPct val="40000"/>
              </a:spcAft>
            </a:pPr>
            <a:r>
              <a:rPr lang="en-US" sz="2000" smtClean="0"/>
              <a:t>private</a:t>
            </a:r>
          </a:p>
          <a:p>
            <a:pPr lvl="2">
              <a:spcAft>
                <a:spcPct val="40000"/>
              </a:spcAft>
            </a:pPr>
            <a:r>
              <a:rPr lang="en-US" sz="1600" smtClean="0"/>
              <a:t>O atributo/método declarado como private somente pode ser acessado pelo próprio objeto, sem nenhuma visibilidade externa.</a:t>
            </a:r>
          </a:p>
          <a:p>
            <a:pPr>
              <a:spcAft>
                <a:spcPct val="40000"/>
              </a:spcAft>
            </a:pPr>
            <a:r>
              <a:rPr lang="en-US" sz="2000" smtClean="0"/>
              <a:t>protected</a:t>
            </a:r>
          </a:p>
          <a:p>
            <a:pPr lvl="2">
              <a:spcAft>
                <a:spcPct val="40000"/>
              </a:spcAft>
            </a:pPr>
            <a:r>
              <a:rPr lang="en-US" sz="1600" smtClean="0"/>
              <a:t>O atributo/método declarado como protected pode ser acessado pelo próprio objeto e/ou por objetos de classes derivadas através de uma herança (Herança será um tópico abordado nas próximas aulas).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Métodos de acesso getters e setters</a:t>
            </a:r>
          </a:p>
        </p:txBody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40000"/>
              </a:spcAft>
            </a:pPr>
            <a:r>
              <a:rPr lang="en-US" sz="2400" smtClean="0"/>
              <a:t>Se os atributos são privados, como ler/modificar o valor dos mesmos para diferentes objetos?</a:t>
            </a:r>
          </a:p>
          <a:p>
            <a:pPr>
              <a:spcAft>
                <a:spcPct val="40000"/>
              </a:spcAft>
            </a:pPr>
            <a:r>
              <a:rPr lang="en-US" sz="2400" b="1" smtClean="0"/>
              <a:t>SOLUÇÃO:</a:t>
            </a:r>
            <a:r>
              <a:rPr lang="en-US" sz="2400" smtClean="0"/>
              <a:t> criar métodos que encapsulem o acesso aos atributos.</a:t>
            </a:r>
          </a:p>
          <a:p>
            <a:pPr>
              <a:spcAft>
                <a:spcPct val="40000"/>
              </a:spcAft>
            </a:pPr>
            <a:endParaRPr lang="en-US" sz="2400" smtClean="0"/>
          </a:p>
          <a:p>
            <a:pPr>
              <a:spcAft>
                <a:spcPct val="40000"/>
              </a:spcAft>
            </a:pPr>
            <a:r>
              <a:rPr lang="en-US" sz="2400" smtClean="0"/>
              <a:t>Esses métodos sao chamados GETTERS e SETTERS</a:t>
            </a:r>
          </a:p>
          <a:p>
            <a:pPr lvl="1">
              <a:spcAft>
                <a:spcPct val="40000"/>
              </a:spcAft>
            </a:pPr>
            <a:r>
              <a:rPr lang="en-US" sz="2000" smtClean="0"/>
              <a:t>Para </a:t>
            </a:r>
            <a:r>
              <a:rPr lang="en-US" sz="2000" b="1" smtClean="0"/>
              <a:t>LER</a:t>
            </a:r>
            <a:r>
              <a:rPr lang="en-US" sz="2000" smtClean="0"/>
              <a:t> o valor do atributo rgm, criar o método </a:t>
            </a:r>
            <a:r>
              <a:rPr lang="en-US" sz="2000" b="1" smtClean="0"/>
              <a:t>get</a:t>
            </a:r>
            <a:r>
              <a:rPr lang="en-US" sz="2000" smtClean="0"/>
              <a:t>Rgm</a:t>
            </a:r>
          </a:p>
          <a:p>
            <a:pPr lvl="1">
              <a:spcAft>
                <a:spcPct val="40000"/>
              </a:spcAft>
            </a:pPr>
            <a:r>
              <a:rPr lang="en-US" sz="2000" smtClean="0"/>
              <a:t>Para </a:t>
            </a:r>
            <a:r>
              <a:rPr lang="en-US" sz="2000" b="1" smtClean="0"/>
              <a:t>ALTERAR</a:t>
            </a:r>
            <a:r>
              <a:rPr lang="en-US" sz="2000" smtClean="0"/>
              <a:t> o valor do atributo rgm, criar o método </a:t>
            </a:r>
            <a:r>
              <a:rPr lang="en-US" sz="2000" b="1" smtClean="0"/>
              <a:t>set</a:t>
            </a:r>
            <a:r>
              <a:rPr lang="en-US" sz="2000" smtClean="0"/>
              <a:t>Rgm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Métodos de acesso getters e setters</a:t>
            </a:r>
          </a:p>
        </p:txBody>
      </p:sp>
      <p:sp>
        <p:nvSpPr>
          <p:cNvPr id="27650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773238"/>
            <a:ext cx="4038600" cy="32734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Isso é permitido, mas NÃO recomendado: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smtClean="0"/>
          </a:p>
          <a:p>
            <a:pPr>
              <a:lnSpc>
                <a:spcPct val="80000"/>
              </a:lnSpc>
              <a:buFontTx/>
              <a:buNone/>
            </a:pPr>
            <a:endParaRPr lang="en-US" sz="1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Aluno objetoAluno;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objetoAluno = new Aluno();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objetoAluno.nome = “João”;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objetoAluno.nota1 = 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objetoAluno.nota2 = 6;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objetoAluno.notaFinal = 10;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System.out.println(“Media final ” + objetoAluno.notaFinal);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rgbClr val="669900"/>
                </a:solidFill>
                <a:latin typeface="Courier New" pitchFamily="49" charset="0"/>
              </a:rPr>
              <a:t>//irá imprimir 10</a:t>
            </a:r>
          </a:p>
        </p:txBody>
      </p:sp>
      <p:sp>
        <p:nvSpPr>
          <p:cNvPr id="27651" name="Rectangle 4"/>
          <p:cNvSpPr>
            <a:spLocks noGrp="1"/>
          </p:cNvSpPr>
          <p:nvPr>
            <p:ph type="body" sz="half" idx="4294967295"/>
          </p:nvPr>
        </p:nvSpPr>
        <p:spPr>
          <a:xfrm>
            <a:off x="4648200" y="1773238"/>
            <a:ext cx="4038600" cy="32734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Isso é permitido E recomendado: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Aluno objetoAluno;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objetoAluno = new Aluno();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objetoAluno.setNome(“João”);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objetoAluno.setNota1(2);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objetoAluno.setNota2(6);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objetoAluno.calcularMedia();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System.out.println(“Media final ” + objetoAluno.getNotaFinal());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rgbClr val="669900"/>
                </a:solidFill>
                <a:latin typeface="Courier New" pitchFamily="49" charset="0"/>
              </a:rPr>
              <a:t>//irá imprimir 4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smtClean="0">
              <a:solidFill>
                <a:srgbClr val="6699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Exemplo: Classe Aluno</a:t>
            </a:r>
          </a:p>
        </p:txBody>
      </p:sp>
      <p:sp>
        <p:nvSpPr>
          <p:cNvPr id="28674" name="Rectangle 3"/>
          <p:cNvSpPr>
            <a:spLocks noGrp="1"/>
          </p:cNvSpPr>
          <p:nvPr>
            <p:ph type="body" sz="half" idx="1"/>
          </p:nvPr>
        </p:nvSpPr>
        <p:spPr>
          <a:xfrm>
            <a:off x="395288" y="1484313"/>
            <a:ext cx="4100512" cy="499745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40000"/>
              </a:spcAft>
            </a:pPr>
            <a:r>
              <a:rPr lang="en-US" sz="1600" smtClean="0"/>
              <a:t>Exemplo</a:t>
            </a:r>
            <a:br>
              <a:rPr lang="en-US" sz="1600" smtClean="0"/>
            </a:br>
            <a:endParaRPr lang="en-US" sz="1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Courier New" pitchFamily="49" charset="0"/>
              </a:rPr>
              <a:t>public class Aluno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private int rgm;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private String nome;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private double nota1;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private double nota2;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private double notaFinal;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void setRgm(int r)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rgm = r;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void setNome(String n)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nome = n;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void setNota1(double n)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nota1 = n;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void setNota2(double n)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nota2 = n;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</p:txBody>
      </p:sp>
      <p:sp>
        <p:nvSpPr>
          <p:cNvPr id="28675" name="Rectangle 4"/>
          <p:cNvSpPr>
            <a:spLocks noGrp="1"/>
          </p:cNvSpPr>
          <p:nvPr>
            <p:ph type="body" sz="half" idx="2"/>
          </p:nvPr>
        </p:nvSpPr>
        <p:spPr>
          <a:xfrm>
            <a:off x="4721225" y="1484313"/>
            <a:ext cx="4171950" cy="4997450"/>
          </a:xfrm>
        </p:spPr>
        <p:txBody>
          <a:bodyPr/>
          <a:lstStyle/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int getRgm()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return rgm;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String getNome()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return nome;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double getNota1()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return nota1;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double getNota2()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return nota2;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double getNotaFinal()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return notaFinal;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void calcularMedia()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notaFinal = (nota1 + 2*nota2)/3;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158750" y="6188075"/>
            <a:ext cx="88058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FF0F0F"/>
                </a:solidFill>
              </a:rPr>
              <a:t>Não existe o médoto setNotaFinal. O atributo notaFinal apenas poderá ser modificado através do método calcularMedia().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Exercicio: Criar objetos Aluno</a:t>
            </a:r>
          </a:p>
        </p:txBody>
      </p:sp>
      <p:sp>
        <p:nvSpPr>
          <p:cNvPr id="29698" name="Rectangle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spcAft>
                <a:spcPct val="70000"/>
              </a:spcAft>
              <a:buFontTx/>
              <a:buAutoNum type="arabicPeriod"/>
            </a:pPr>
            <a:r>
              <a:rPr lang="en-US" sz="2000" smtClean="0"/>
              <a:t>Criar a classe Aluno conforme o slide anterior (nao esqueça de salvá-la em um arquivo Aluno.java)</a:t>
            </a:r>
          </a:p>
          <a:p>
            <a:pPr marL="533400" indent="-533400">
              <a:lnSpc>
                <a:spcPct val="80000"/>
              </a:lnSpc>
              <a:spcAft>
                <a:spcPct val="70000"/>
              </a:spcAft>
              <a:buFontTx/>
              <a:buAutoNum type="arabicPeriod"/>
            </a:pPr>
            <a:r>
              <a:rPr lang="en-US" sz="2000" smtClean="0"/>
              <a:t>Criar uma classe executável AplicacaoMedia que instancie um objeto aluno, atribua valores para nome, rgm, nota1 e nota2  e imprima a notaFinal. Nao esqueça de salvá-la em um arquivo chamado AplicacaoMedia.java</a:t>
            </a:r>
          </a:p>
          <a:p>
            <a:pPr marL="914400" lvl="1" indent="-457200">
              <a:lnSpc>
                <a:spcPct val="80000"/>
              </a:lnSpc>
              <a:buFont typeface="Arial" charset="0"/>
              <a:buNone/>
            </a:pPr>
            <a:endParaRPr lang="en-US" sz="1600" smtClean="0">
              <a:latin typeface="Courier New" pitchFamily="49" charset="0"/>
            </a:endParaRPr>
          </a:p>
          <a:p>
            <a:pPr marL="914400" lvl="1" indent="-457200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public class AplicacaoMedia {</a:t>
            </a:r>
          </a:p>
          <a:p>
            <a:pPr marL="1295400" lvl="2" indent="-381000">
              <a:lnSpc>
                <a:spcPct val="80000"/>
              </a:lnSpc>
              <a:buFont typeface="Arial" charset="0"/>
              <a:buNone/>
            </a:pPr>
            <a:endParaRPr lang="en-US" sz="1600" smtClean="0">
              <a:latin typeface="Courier New" pitchFamily="49" charset="0"/>
            </a:endParaRPr>
          </a:p>
          <a:p>
            <a:pPr marL="1295400" lvl="2" indent="-381000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public static void main(String[] args) {</a:t>
            </a:r>
          </a:p>
          <a:p>
            <a:pPr marL="1295400" lvl="2" indent="-381000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	</a:t>
            </a:r>
          </a:p>
          <a:p>
            <a:pPr marL="1295400" lvl="2" indent="-381000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solidFill>
                  <a:srgbClr val="669900"/>
                </a:solidFill>
                <a:latin typeface="Courier New" pitchFamily="49" charset="0"/>
              </a:rPr>
              <a:t>	//Digite seu codigo aqui</a:t>
            </a:r>
          </a:p>
          <a:p>
            <a:pPr marL="1295400" lvl="2" indent="-381000">
              <a:lnSpc>
                <a:spcPct val="80000"/>
              </a:lnSpc>
              <a:buFont typeface="Arial" charset="0"/>
              <a:buNone/>
            </a:pPr>
            <a:endParaRPr lang="en-US" sz="1600" smtClean="0">
              <a:latin typeface="Courier New" pitchFamily="49" charset="0"/>
            </a:endParaRPr>
          </a:p>
          <a:p>
            <a:pPr marL="1295400" lvl="2" indent="-381000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  <a:p>
            <a:pPr marL="914400" lvl="1" indent="-457200">
              <a:lnSpc>
                <a:spcPct val="80000"/>
              </a:lnSpc>
              <a:buFont typeface="Arial" charset="0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  <a:p>
            <a:pPr marL="914400" lvl="1" indent="-457200">
              <a:lnSpc>
                <a:spcPct val="80000"/>
              </a:lnSpc>
              <a:buFont typeface="Arial" charset="0"/>
              <a:buNone/>
            </a:pPr>
            <a:endParaRPr lang="en-US" sz="1600" smtClean="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Compile ambas as classes e execute AplicacaoMedia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UMC">
  <a:themeElements>
    <a:clrScheme name="umc">
      <a:dk1>
        <a:srgbClr val="000000"/>
      </a:dk1>
      <a:lt1>
        <a:sysClr val="window" lastClr="FFFFFF"/>
      </a:lt1>
      <a:dk2>
        <a:srgbClr val="4F81B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484</Words>
  <Application>Microsoft Office PowerPoint</Application>
  <PresentationFormat>On-screen Show (4:3)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TemaUMC</vt:lpstr>
      <vt:lpstr>TemaUMC</vt:lpstr>
      <vt:lpstr>Implementação Orientada a Objetos – Aula 03</vt:lpstr>
      <vt:lpstr>Encapsulamento</vt:lpstr>
      <vt:lpstr>Encapsulamento</vt:lpstr>
      <vt:lpstr>Encapsulamento</vt:lpstr>
      <vt:lpstr>Modificadores de acesso/visibilidade</vt:lpstr>
      <vt:lpstr>Métodos de acesso getters e setters</vt:lpstr>
      <vt:lpstr>Métodos de acesso getters e setters</vt:lpstr>
      <vt:lpstr>Exemplo: Classe Aluno</vt:lpstr>
      <vt:lpstr>Exercicio: Criar objetos Aluno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- Arquitetura Orientada a Serviços</dc:title>
  <dc:creator>Danielle</dc:creator>
  <cp:lastModifiedBy>danigpam</cp:lastModifiedBy>
  <cp:revision>31</cp:revision>
  <dcterms:created xsi:type="dcterms:W3CDTF">2012-04-30T23:29:31Z</dcterms:created>
  <dcterms:modified xsi:type="dcterms:W3CDTF">2014-02-27T19:25:03Z</dcterms:modified>
</cp:coreProperties>
</file>