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4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F0D66B-A440-42FF-91F8-D77A36675F5F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CC7ABF-D14B-4CB5-ADBE-EF1F352AE4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95D2-0D26-49B5-8EC4-070BF2E476B2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A3776-089D-4C88-B465-DF3A0B0CDB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14FB5-B376-4ED2-9D47-13C41CD2CF4E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68F51-7895-4E93-AA3D-E47C2FA33D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47B4-C9EC-406C-AA69-B4B02855658B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83E7-6C5E-48F2-BB5A-91E9767F09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C713-8E96-42BE-B1FA-B545CF4A9C9E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A3460-453B-48EB-8C22-BA1E2E4D45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38974-2E6C-4F65-8FD1-B9B939F47BB3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DEA67-0D5E-4783-8615-0818D36119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599B4-E678-4BE6-8A35-9F564CBD3513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1394-F926-45CD-B5F2-6B03FE1AD4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76EE-06DE-4969-ADF2-E90BD8E9C527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93CB-18E6-4F25-B8F3-0B3C803E76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389E0-9CF2-433B-8D60-15EFD0B6BD4E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FB85F-0CB0-4AEF-9A91-4E810AB8DE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00CEA-4C7E-49CD-9291-2A3DDA3EF6EC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BBDE-144C-4BB5-AB5B-AB5F1B92A6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D0CD-9638-4A58-AA01-660ADB82641E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27D97-3419-439C-81C1-0852B83EA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5A65D-CB21-4E24-B4B8-A2173198132C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E2412E-1C56-48ED-9540-1601D6837B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/>
              <a:t>Implementação Orientada a Objetos – Aula </a:t>
            </a:r>
            <a:r>
              <a:rPr lang="pt-BR" sz="4000" smtClean="0"/>
              <a:t>04</a:t>
            </a:r>
            <a:endParaRPr lang="pt-BR" sz="400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7775575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100"/>
              <a:t>Construtores e sobrecarga de métodos</a:t>
            </a:r>
          </a:p>
          <a:p>
            <a:pPr eaLnBrk="1" hangingPunct="1">
              <a:lnSpc>
                <a:spcPct val="90000"/>
              </a:lnSpc>
            </a:pPr>
            <a:r>
              <a:rPr lang="pt-BR" sz="3100"/>
              <a:t/>
            </a:r>
            <a:br>
              <a:rPr lang="pt-BR" sz="3100"/>
            </a:br>
            <a:r>
              <a:rPr lang="pt-BR" sz="3100"/>
              <a:t>Prof. Danielle Martin</a:t>
            </a:r>
          </a:p>
          <a:p>
            <a:pPr eaLnBrk="1" hangingPunct="1">
              <a:lnSpc>
                <a:spcPct val="90000"/>
              </a:lnSpc>
            </a:pPr>
            <a:endParaRPr lang="pt-BR" sz="31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Universidade de Mogi das Cruzes</a:t>
            </a:r>
          </a:p>
          <a:p>
            <a:pPr eaLnBrk="1" hangingPunct="1">
              <a:lnSpc>
                <a:spcPct val="90000"/>
              </a:lnSpc>
            </a:pPr>
            <a:r>
              <a:rPr lang="pt-BR" sz="2000"/>
              <a:t>2013-02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Exemplos de sobrecarga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50825" y="1412875"/>
            <a:ext cx="4244975" cy="5140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Conta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	private int numero;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	private double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Conta(int numero)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this.numero = numero;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this.saldo = 0;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Conta(int numero, double saldo)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this.numero = numero;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this.saldo =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	saldo -= valorSaque;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valorSaque, double taxa)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	saldo -= valorSaque - taxa;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void setSaldo(double saldo)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this.saldo =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double getSaldo()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return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</p:txBody>
      </p:sp>
      <p:sp>
        <p:nvSpPr>
          <p:cNvPr id="22531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284663" y="1412875"/>
            <a:ext cx="4608512" cy="5140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AplicacaoBancaria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Conta minhaConta;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 =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new Conta(123)</a:t>
            </a:r>
            <a:r>
              <a:rPr lang="en-US" sz="1000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Conta outraConta;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outraConta =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new Conta(123, 500)</a:t>
            </a:r>
            <a:r>
              <a:rPr lang="en-US" sz="1000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minhaConta.setSaldo(100);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minhaConta.</a:t>
            </a: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saque(50)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outraConta.</a:t>
            </a: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saque(90,10)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System.out.println(minhaConta.getSaldo());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System.out.println(outraConta.getSaldo());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  <a:endParaRPr lang="en-US" sz="1000" smtClean="0"/>
          </a:p>
          <a:p>
            <a:pPr>
              <a:lnSpc>
                <a:spcPct val="80000"/>
              </a:lnSpc>
            </a:pPr>
            <a:endParaRPr lang="en-US" sz="1200" smtClean="0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2771775" y="2276475"/>
            <a:ext cx="3313113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H="1">
            <a:off x="3779838" y="2781300"/>
            <a:ext cx="2376487" cy="7191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H="1">
            <a:off x="3708400" y="3213100"/>
            <a:ext cx="2232025" cy="1008063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 flipH="1">
            <a:off x="4140200" y="3573463"/>
            <a:ext cx="1871663" cy="1295400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Exemplos de sobrecarga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50825" y="1412875"/>
            <a:ext cx="4244975" cy="5140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Conta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	private int numero;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	private double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Conta(int numero)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this(numero, 0);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Conta(int numero, double saldo)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this.numero = numero;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this.saldo =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	saldo -= valorSaque;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valorSaque, double taxa)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	saldo -= valorSaque + taxa;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void setSaldo(double saldo)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this.saldo =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double getSaldo()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return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</p:txBody>
      </p:sp>
      <p:sp>
        <p:nvSpPr>
          <p:cNvPr id="23555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284663" y="1412875"/>
            <a:ext cx="4608512" cy="5140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AplicacaoBancaria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Conta minhaConta;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 =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new Conta(123)</a:t>
            </a:r>
            <a:r>
              <a:rPr lang="en-US" sz="1000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Conta outraConta;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outraConta =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new Conta(123, 500)</a:t>
            </a:r>
            <a:r>
              <a:rPr lang="en-US" sz="1000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minhaConta.setSaldo(100);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minhaConta.</a:t>
            </a: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saque(50)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outraConta.</a:t>
            </a: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saque(90,10)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System.out.println(minhaConta.getSaldo());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System.out.println(outraConta.getSaldo());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  <a:endParaRPr lang="en-US" sz="1000" smtClean="0"/>
          </a:p>
          <a:p>
            <a:pPr>
              <a:lnSpc>
                <a:spcPct val="80000"/>
              </a:lnSpc>
            </a:pPr>
            <a:endParaRPr lang="en-US" sz="1200" smtClean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 flipH="1">
            <a:off x="2771775" y="2276475"/>
            <a:ext cx="3313113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 flipH="1">
            <a:off x="3779838" y="2781300"/>
            <a:ext cx="2376487" cy="7191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708400" y="3213100"/>
            <a:ext cx="2232025" cy="1008063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4140200" y="3573463"/>
            <a:ext cx="1871663" cy="1295400"/>
          </a:xfrm>
          <a:prstGeom prst="line">
            <a:avLst/>
          </a:prstGeom>
          <a:noFill/>
          <a:ln w="9525">
            <a:solidFill>
              <a:srgbClr val="FF0F0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1692275" y="2997200"/>
            <a:ext cx="71438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Método Construtor</a:t>
            </a:r>
          </a:p>
        </p:txBody>
      </p:sp>
      <p:sp>
        <p:nvSpPr>
          <p:cNvPr id="14338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Método construtor é o bloco de instruções executados no momento da criação da instância.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Acionados pela cláusula new.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Toda classe possui um construtor. Se o programador não declarar um construtor explícito, o compilador cria um construtor padrão (em branco e sem parâmetros).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Método Construtor</a:t>
            </a:r>
          </a:p>
        </p:txBody>
      </p:sp>
      <p:sp>
        <p:nvSpPr>
          <p:cNvPr id="15362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Métodos construtores têm o nome idêntico ao da classe.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Construtores não retornam valor. Não deve ser declarado tipo de retorno algum, nem mesmo void.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Não pode ser chamado isoladamente, apenas na criação de objetos.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Também não podem ser chamados recursivamente.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Porém, construtores da mesma classe podem chamar uns aos outros, usando a cláusula this (deve ser a primeira instrução do método).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Exemplo de método construtor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44975" cy="34559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Carro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private String placa;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latin typeface="Courier New" pitchFamily="49" charset="0"/>
              </a:rPr>
              <a:t>public Carro(){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System.out.println(“O objeto foi criado!“);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String getPlaca(){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return placa;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setPlaca(String placa){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this.placa = placa;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16387" name="Rectangle 4"/>
          <p:cNvSpPr>
            <a:spLocks noGrp="1"/>
          </p:cNvSpPr>
          <p:nvPr>
            <p:ph type="body" sz="half" idx="2"/>
          </p:nvPr>
        </p:nvSpPr>
        <p:spPr>
          <a:xfrm>
            <a:off x="4284663" y="1412875"/>
            <a:ext cx="4608512" cy="35290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Aplicacao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Carro meuCarro;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System.out.println(“O objeto ainda não existe“);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meuCarro = new Carro();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System.out.println(“Depois da criação do objeto“);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  <a:endParaRPr lang="en-US" sz="1200" smtClean="0"/>
          </a:p>
          <a:p>
            <a:pPr>
              <a:lnSpc>
                <a:spcPct val="80000"/>
              </a:lnSpc>
            </a:pPr>
            <a:endParaRPr lang="en-US" sz="1400" smtClean="0"/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4932363" y="5013325"/>
            <a:ext cx="3313112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>
                <a:solidFill>
                  <a:srgbClr val="669900"/>
                </a:solidFill>
              </a:rPr>
              <a:t>Imprime: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600" b="0">
              <a:solidFill>
                <a:srgbClr val="669900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>
                <a:solidFill>
                  <a:srgbClr val="669900"/>
                </a:solidFill>
              </a:rPr>
              <a:t>O objeto ainda não foi existe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>
                <a:solidFill>
                  <a:srgbClr val="669900"/>
                </a:solidFill>
              </a:rPr>
              <a:t>O objeto foi criado!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>
                <a:solidFill>
                  <a:srgbClr val="669900"/>
                </a:solidFill>
              </a:rPr>
              <a:t>Depois da criação do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Exemplo de método construtor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50825" y="2420938"/>
            <a:ext cx="4244975" cy="34559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Carro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private String placa;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latin typeface="Courier New" pitchFamily="49" charset="0"/>
              </a:rPr>
              <a:t>public Carro(</a:t>
            </a: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String placa</a:t>
            </a:r>
            <a:r>
              <a:rPr lang="en-US" sz="1200" b="1" smtClean="0">
                <a:latin typeface="Courier New" pitchFamily="49" charset="0"/>
              </a:rPr>
              <a:t>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this.placa = placa;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String getPlaca(){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return placa;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void setPlaca(String placa){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this.placa = placa;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17411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284663" y="2420938"/>
            <a:ext cx="4608512" cy="35290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Aplicacao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Carro meuCarro;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meuCarro = new Carro(</a:t>
            </a: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“ABC-123”</a:t>
            </a:r>
            <a:r>
              <a:rPr lang="en-US" sz="120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System.out.println(“A placa do carro é “ + meuCarro.getPlaca());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  <a:endParaRPr lang="en-US" sz="1200" smtClean="0"/>
          </a:p>
          <a:p>
            <a:pPr>
              <a:lnSpc>
                <a:spcPct val="80000"/>
              </a:lnSpc>
            </a:pPr>
            <a:endParaRPr lang="en-US" sz="1400" smtClean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5003800" y="5661025"/>
            <a:ext cx="3313113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>
                <a:solidFill>
                  <a:srgbClr val="669900"/>
                </a:solidFill>
              </a:rPr>
              <a:t>Imprime: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sz="1600" b="0">
              <a:solidFill>
                <a:srgbClr val="669900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>
                <a:solidFill>
                  <a:srgbClr val="669900"/>
                </a:solidFill>
              </a:rPr>
              <a:t>A placa do carro é ABC-123</a:t>
            </a:r>
          </a:p>
        </p:txBody>
      </p:sp>
      <p:sp>
        <p:nvSpPr>
          <p:cNvPr id="17413" name="Rectangle 9"/>
          <p:cNvSpPr>
            <a:spLocks/>
          </p:cNvSpPr>
          <p:nvPr/>
        </p:nvSpPr>
        <p:spPr bwMode="auto">
          <a:xfrm>
            <a:off x="457200" y="1341438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0"/>
              <a:t>Construtores podem ser personalizados para iniciar valores do objeto ou executar sub rotinas de inicialização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Sobrecarga de métodos</a:t>
            </a:r>
          </a:p>
        </p:txBody>
      </p:sp>
      <p:sp>
        <p:nvSpPr>
          <p:cNvPr id="18434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Em java, é possível ter mais de um método com o mesmo nome na mesma classe?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Sobrecarga de métodos</a:t>
            </a:r>
          </a:p>
        </p:txBody>
      </p:sp>
      <p:sp>
        <p:nvSpPr>
          <p:cNvPr id="19458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Em java, é possível ter mais de um método com o mesmo nome na mesma classe?</a:t>
            </a:r>
          </a:p>
          <a:p>
            <a:endParaRPr lang="en-US" sz="2400" smtClean="0"/>
          </a:p>
          <a:p>
            <a:r>
              <a:rPr lang="en-US" sz="2400" smtClean="0"/>
              <a:t>Resposta: </a:t>
            </a:r>
            <a:r>
              <a:rPr lang="en-US" sz="2400" b="1" smtClean="0">
                <a:solidFill>
                  <a:srgbClr val="669900"/>
                </a:solidFill>
              </a:rPr>
              <a:t>SIM</a:t>
            </a:r>
          </a:p>
          <a:p>
            <a:endParaRPr lang="en-US" sz="2400" smtClean="0"/>
          </a:p>
          <a:p>
            <a:r>
              <a:rPr lang="en-US" sz="2400" smtClean="0"/>
              <a:t>Contanto que os parâmetros dos métodos sejam DIFERENTES</a:t>
            </a:r>
          </a:p>
          <a:p>
            <a:r>
              <a:rPr lang="en-US" sz="2400" smtClean="0"/>
              <a:t>A isto, damos o nome de sobrecarga de 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Exemplos de sobrecarga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public class Conta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	private int numero;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	private double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solidFill>
                  <a:schemeClr val="hlink"/>
                </a:solidFill>
                <a:latin typeface="Courier New" pitchFamily="49" charset="0"/>
              </a:rPr>
              <a:t>public Conta()</a:t>
            </a:r>
            <a:r>
              <a:rPr lang="en-US" sz="12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solidFill>
                  <a:schemeClr val="hlink"/>
                </a:solidFill>
                <a:latin typeface="Courier New" pitchFamily="49" charset="0"/>
              </a:rPr>
              <a:t>public Conta(int numero)</a:t>
            </a:r>
            <a:r>
              <a:rPr lang="en-US" sz="12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this.numero = numero;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this.saldo = 0;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solidFill>
                  <a:schemeClr val="hlink"/>
                </a:solidFill>
                <a:latin typeface="Courier New" pitchFamily="49" charset="0"/>
              </a:rPr>
              <a:t>public Conta(int numero, double saldo)</a:t>
            </a:r>
            <a:r>
              <a:rPr lang="en-US" sz="12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this.numero = numero;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 this.saldo =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valorSaque)</a:t>
            </a:r>
            <a:r>
              <a:rPr lang="en-US" sz="12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	saldo -= valorSaque;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valorSaque, double taxa)</a:t>
            </a:r>
            <a:r>
              <a:rPr lang="en-US" sz="12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		saldo -= valorSaque - taxa;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643438" y="2565400"/>
            <a:ext cx="3240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Sobrecarga de construtores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292725" y="4724400"/>
            <a:ext cx="287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F0F"/>
                </a:solidFill>
              </a:rPr>
              <a:t>Sobrecarga de métodos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Exemplos de sobrecarga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50825" y="1412875"/>
            <a:ext cx="4244975" cy="5140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Conta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	private int numero;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	private double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Conta(int numero)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this.numero = numero;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this.saldo = 0;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public Conta(int numero, double saldo)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this.numero = numero;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 this.saldo =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	saldo -= valorSaque;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public void saque(double valorSaque, double taxa)</a:t>
            </a:r>
            <a:r>
              <a:rPr lang="en-US" sz="100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	saldo -= valorSaque - taxa;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void setSaldo(double saldo)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this.saldo =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double getSaldo()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return saldo;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smtClean="0">
                <a:latin typeface="Courier New" pitchFamily="49" charset="0"/>
              </a:rPr>
              <a:t>}</a:t>
            </a:r>
          </a:p>
        </p:txBody>
      </p:sp>
      <p:sp>
        <p:nvSpPr>
          <p:cNvPr id="21507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284663" y="1412875"/>
            <a:ext cx="4608512" cy="5140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public class AplicacaoBancaria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Conta minhaConta;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 =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new Conta(123)</a:t>
            </a:r>
            <a:r>
              <a:rPr lang="en-US" sz="1000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Conta outraConta;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outraConta = </a:t>
            </a:r>
            <a:r>
              <a:rPr lang="en-US" sz="1000" b="1" smtClean="0">
                <a:solidFill>
                  <a:schemeClr val="hlink"/>
                </a:solidFill>
                <a:latin typeface="Courier New" pitchFamily="49" charset="0"/>
              </a:rPr>
              <a:t>new Conta(123, 500)</a:t>
            </a:r>
            <a:r>
              <a:rPr lang="en-US" sz="1000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minhaConta.setSaldo(100);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minhaConta.</a:t>
            </a: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saque(50)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outraConta.</a:t>
            </a:r>
            <a:r>
              <a:rPr lang="en-US" sz="1000" b="1" smtClean="0">
                <a:solidFill>
                  <a:srgbClr val="FF0F0F"/>
                </a:solidFill>
                <a:latin typeface="Courier New" pitchFamily="49" charset="0"/>
              </a:rPr>
              <a:t>saque(90,10)</a:t>
            </a:r>
            <a:r>
              <a:rPr lang="en-US" sz="1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System.out.println(minhaConta.getSaldo());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System.out.println(outraConta.getSaldo());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00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smtClean="0">
                <a:latin typeface="Courier New" pitchFamily="49" charset="0"/>
              </a:rPr>
              <a:t>}</a:t>
            </a:r>
            <a:endParaRPr lang="en-US" sz="1000" smtClean="0"/>
          </a:p>
          <a:p>
            <a:pPr>
              <a:lnSpc>
                <a:spcPct val="80000"/>
              </a:lnSpc>
            </a:pPr>
            <a:endParaRPr lang="en-US" sz="12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365</Words>
  <Application>Microsoft Office PowerPoint</Application>
  <PresentationFormat>Apresentação na tela (4:3)</PresentationFormat>
  <Paragraphs>297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TemaUMC</vt:lpstr>
      <vt:lpstr>Implementação Orientada a Objetos – Aula 04</vt:lpstr>
      <vt:lpstr>Método Construtor</vt:lpstr>
      <vt:lpstr>Método Construtor</vt:lpstr>
      <vt:lpstr>Exemplo de método construtor</vt:lpstr>
      <vt:lpstr>Exemplo de método construtor</vt:lpstr>
      <vt:lpstr>Sobrecarga de métodos</vt:lpstr>
      <vt:lpstr>Sobrecarga de métodos</vt:lpstr>
      <vt:lpstr>Exemplos de sobrecarga</vt:lpstr>
      <vt:lpstr>Exemplos de sobrecarga</vt:lpstr>
      <vt:lpstr>Exemplos de sobrecarga</vt:lpstr>
      <vt:lpstr>Exemplos de sobrecarga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LABORATÓRIO DE INFORMÁTICA</cp:lastModifiedBy>
  <cp:revision>37</cp:revision>
  <dcterms:created xsi:type="dcterms:W3CDTF">2012-04-30T23:29:31Z</dcterms:created>
  <dcterms:modified xsi:type="dcterms:W3CDTF">2014-03-20T23:16:25Z</dcterms:modified>
</cp:coreProperties>
</file>