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669900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0B0524-D156-4A56-80E8-B57D84C0D990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D67124-B14B-46C3-81B6-BDFC6B3F1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41EF2-09E8-4126-8D56-7F1CE0F7B886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3176-2645-4E37-BF7F-FAF6F4E364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3EC1-4C3D-4E81-8577-86A454A9E059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683C-AF03-4A5B-8036-2EB5C354E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177E1-0B1F-46E0-BEC7-0A380BC2A515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1900-5534-4363-A245-1EE82C5B6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A874-0C0B-4C5B-BC6F-B858AE6D1CEC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84F31-01BD-429B-96AF-E2C31E448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1F2B-11AD-4506-8C85-1A871DCA3A27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CE9BE-EB54-44BA-89C2-B30BF89271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343DA-CE6B-41A7-813C-6854613D6997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F9FF0-FC72-4CBA-B123-2EF4500C1B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8C28B-54C6-40EF-A4EF-86BD06B56AC2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CD1A0-7EAC-42BE-8014-624F411C2B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4B002-2E4B-4DC5-A70D-FCA9D759726C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5C4C7-1F1A-4D20-95B7-737CA28E7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31211-45C9-41CF-B100-4C9F8834B094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8E9AF-ED11-48F9-B2AB-CEDB3723E6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AB930-60BC-4715-9020-FA02D3054270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C5FD6-6411-4EC5-9392-ECB9B1658C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DFFECB-D564-405E-A276-F2D32DCA0C0D}" type="datetimeFigureOut">
              <a:rPr lang="pt-BR"/>
              <a:pPr>
                <a:defRPr/>
              </a:pPr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ACE708-A883-4674-8934-4742020277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Implementação Orientada a Objetos – </a:t>
            </a:r>
            <a:r>
              <a:rPr lang="pt-BR" sz="4000"/>
              <a:t>Aula </a:t>
            </a:r>
            <a:r>
              <a:rPr lang="pt-BR" sz="4000" smtClean="0"/>
              <a:t>05</a:t>
            </a:r>
            <a:endParaRPr lang="pt-BR" sz="4000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7775575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 dirty="0" smtClean="0"/>
              <a:t>Herança, sobrescrita de métodos e polimorfismo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r>
              <a:rPr lang="pt-BR" sz="3100" dirty="0"/>
              <a:t/>
            </a:r>
            <a:br>
              <a:rPr lang="pt-BR" sz="3100" dirty="0"/>
            </a:br>
            <a:r>
              <a:rPr lang="pt-BR" sz="3100" dirty="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Herança</a:t>
            </a:r>
          </a:p>
        </p:txBody>
      </p:sp>
      <p:sp>
        <p:nvSpPr>
          <p:cNvPr id="14338" name="Rectangle 9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Herança (ou generalização), é a possibilidade de definir um objeto que é também (is-a) uma instância da classe mãe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 A classe filha herda todas as características (métodos e atributos que não são privados) da classe mãe, também podendo definir os seus próprios.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A classe mãe é chamada de superclasse ou classe primitiva.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A classe filha é chamada de subclasse ou classe derivada.</a:t>
            </a: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4236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de Herança</a:t>
            </a:r>
            <a:endParaRPr lang="en-US" smtClean="0"/>
          </a:p>
        </p:txBody>
      </p:sp>
      <p:sp>
        <p:nvSpPr>
          <p:cNvPr id="18435" name="Rectangle 9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pt-BR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pt-BR" sz="1800" smtClean="0"/>
              <a:t>As classes Vendedor, Consultor e Gerente herdam as características de Funcionario, mas também implementam características próprias.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Existe uma implementação diferente do método calcularSalario para cada uma das classes derivadas.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A classe Vendedor possui 4 atributos e 3 métodos.</a:t>
            </a:r>
            <a:endParaRPr lang="en-US" sz="1800" smtClean="0"/>
          </a:p>
        </p:txBody>
      </p:sp>
      <p:pic>
        <p:nvPicPr>
          <p:cNvPr id="18439" name="Picture 7" descr="eccdaa6a9c0fbd9c6d129d78c19eaba9f7ec1628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557338"/>
            <a:ext cx="6121400" cy="2759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Por que utilizar herança</a:t>
            </a:r>
            <a:r>
              <a:rPr lang="en-US" smtClean="0"/>
              <a:t>?</a:t>
            </a:r>
          </a:p>
        </p:txBody>
      </p:sp>
      <p:sp>
        <p:nvSpPr>
          <p:cNvPr id="20483" name="Rectangle 9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A herança ajuda a remover redundância de dados e comportamentos de classes que têm características em comum.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Também ajuda a deixar o código mais limpo e organizado, e facilita o reuso.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Sem herança, as classes do exemplo anterior ficariam assim:</a:t>
            </a:r>
            <a:endParaRPr lang="en-US" sz="2000" smtClean="0"/>
          </a:p>
        </p:txBody>
      </p:sp>
      <p:pic>
        <p:nvPicPr>
          <p:cNvPr id="20486" name="Picture 6" descr="eccdaa6a9c1fe326a8d979aa30db75a60694af8b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149725"/>
            <a:ext cx="7416800" cy="1992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64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Implementando Herança</a:t>
            </a:r>
          </a:p>
        </p:txBody>
      </p:sp>
      <p:sp>
        <p:nvSpPr>
          <p:cNvPr id="19461" name="Rectangle 9"/>
          <p:cNvSpPr>
            <a:spLocks/>
          </p:cNvSpPr>
          <p:nvPr/>
        </p:nvSpPr>
        <p:spPr bwMode="auto">
          <a:xfrm>
            <a:off x="468313" y="1341438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2000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/>
              <a:t>A classe derivada deve fazer referência à superclasse usando a palavra reservada </a:t>
            </a:r>
            <a:r>
              <a:rPr lang="en-US" sz="2000">
                <a:solidFill>
                  <a:srgbClr val="FF0F0F"/>
                </a:solidFill>
              </a:rPr>
              <a:t>extends</a:t>
            </a:r>
            <a:r>
              <a:rPr lang="en-US" sz="2000" b="0"/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2000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sz="2000" b="0"/>
              <a:t>Se a superclasse quiser permitir que as classes derivadas acessem seus atributos, estes devem ter o modificador de acesso </a:t>
            </a:r>
            <a:r>
              <a:rPr lang="pt-BR" sz="2000">
                <a:solidFill>
                  <a:srgbClr val="FF0F0F"/>
                </a:solidFill>
              </a:rPr>
              <a:t>protected</a:t>
            </a:r>
            <a:r>
              <a:rPr lang="pt-BR" sz="2000" b="0"/>
              <a:t>, ao invés de private.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sz="2000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sz="2000" b="0"/>
              <a:t>Se a classe derivada possuir um método com a mesma assinatura da superclasse, este método </a:t>
            </a:r>
            <a:r>
              <a:rPr lang="pt-BR" sz="2000">
                <a:solidFill>
                  <a:srgbClr val="FF0F0F"/>
                </a:solidFill>
              </a:rPr>
              <a:t>sobrescreve</a:t>
            </a:r>
            <a:r>
              <a:rPr lang="pt-BR" sz="2000" b="0"/>
              <a:t> o método original, ou seja, será chamado em seu lugar (sobrescrita de métodos).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sz="2000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sz="2000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sz="2000" b="0"/>
          </a:p>
        </p:txBody>
      </p:sp>
    </p:spTree>
    <p:extLst>
      <p:ext uri="{BB962C8B-B14F-4D97-AF65-F5344CB8AC3E}">
        <p14:creationId xmlns:p14="http://schemas.microsoft.com/office/powerpoint/2010/main" val="2904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Implementando Herança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2133600"/>
            <a:ext cx="3744913" cy="40909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Funcionario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protected</a:t>
            </a:r>
            <a:r>
              <a:rPr lang="en-US" sz="1200" smtClean="0">
                <a:latin typeface="Courier New" pitchFamily="49" charset="0"/>
              </a:rPr>
              <a:t> String nome;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protected</a:t>
            </a:r>
            <a:r>
              <a:rPr lang="en-US" sz="1200" smtClean="0">
                <a:latin typeface="Courier New" pitchFamily="49" charset="0"/>
              </a:rPr>
              <a:t> int rg;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600" b="1" smtClean="0">
              <a:solidFill>
                <a:srgbClr val="6699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public double calcularSalario()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	return 678;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pt-BR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public boolean cadastrar() {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pt-BR" sz="1000" b="1" smtClean="0">
                <a:solidFill>
                  <a:srgbClr val="669900"/>
                </a:solidFill>
                <a:latin typeface="Courier New" pitchFamily="49" charset="0"/>
              </a:rPr>
              <a:t>//implementação do cadastrar</a:t>
            </a:r>
            <a:endParaRPr lang="pt-BR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pt-BR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public boolean demitir() {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pt-BR" sz="1000" b="1" smtClean="0">
                <a:solidFill>
                  <a:srgbClr val="669900"/>
                </a:solidFill>
                <a:latin typeface="Courier New" pitchFamily="49" charset="0"/>
              </a:rPr>
              <a:t>//implementação do demitir</a:t>
            </a:r>
            <a:endParaRPr lang="pt-BR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pt-BR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140200" y="2133600"/>
            <a:ext cx="4752975" cy="41767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Vendedor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extends Funcionario</a:t>
            </a:r>
            <a:r>
              <a:rPr lang="en-US" sz="100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private double comissao;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private int </a:t>
            </a:r>
            <a:r>
              <a:rPr lang="pt-BR" sz="1000" smtClean="0">
                <a:latin typeface="Courier New" pitchFamily="49" charset="0"/>
              </a:rPr>
              <a:t>numeroVendas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400" b="1" smtClean="0">
              <a:solidFill>
                <a:srgbClr val="6699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public double calcularSalario()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	return numeroVendas * comissao;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pt-BR" sz="1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Consultor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extends Funcionario</a:t>
            </a:r>
            <a:r>
              <a:rPr lang="en-US" sz="1000" smtClean="0">
                <a:latin typeface="Courier New" pitchFamily="49" charset="0"/>
              </a:rPr>
              <a:t> 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private double valorHora;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private int </a:t>
            </a:r>
            <a:r>
              <a:rPr lang="pt-BR" sz="1000" smtClean="0">
                <a:latin typeface="Courier New" pitchFamily="49" charset="0"/>
              </a:rPr>
              <a:t>horasTrabalhadas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400" b="1" smtClean="0">
              <a:solidFill>
                <a:srgbClr val="6699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public double calcularSalario()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	return horasTrabalhadas * valorHora;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Gerente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extends Funcionario</a:t>
            </a:r>
            <a:r>
              <a:rPr lang="en-US" sz="1000" smtClean="0">
                <a:latin typeface="Courier New" pitchFamily="49" charset="0"/>
              </a:rPr>
              <a:t> 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private double bonificacao;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400" b="1" smtClean="0">
              <a:solidFill>
                <a:srgbClr val="6699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public double calcularSalario()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	return </a:t>
            </a:r>
            <a:r>
              <a:rPr lang="pt-BR" sz="1000" b="1" smtClean="0">
                <a:solidFill>
                  <a:schemeClr val="hlink"/>
                </a:solidFill>
                <a:latin typeface="Courier New" pitchFamily="49" charset="0"/>
              </a:rPr>
              <a:t>super</a:t>
            </a:r>
            <a:r>
              <a:rPr lang="pt-BR" sz="1000" smtClean="0">
                <a:latin typeface="Courier New" pitchFamily="49" charset="0"/>
              </a:rPr>
              <a:t>.calcularSalario() * 15 + bonificacao;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pt-BR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smtClean="0">
                <a:latin typeface="Courier New" pitchFamily="49" charset="0"/>
              </a:rPr>
              <a:t>}</a:t>
            </a:r>
          </a:p>
        </p:txBody>
      </p:sp>
      <p:sp>
        <p:nvSpPr>
          <p:cNvPr id="16388" name="Rectangle 9"/>
          <p:cNvSpPr>
            <a:spLocks/>
          </p:cNvSpPr>
          <p:nvPr/>
        </p:nvSpPr>
        <p:spPr bwMode="auto">
          <a:xfrm>
            <a:off x="468313" y="1341438"/>
            <a:ext cx="82296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4459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Polimorfismo</a:t>
            </a:r>
          </a:p>
        </p:txBody>
      </p:sp>
      <p:sp>
        <p:nvSpPr>
          <p:cNvPr id="21509" name="Rectangle 9"/>
          <p:cNvSpPr>
            <a:spLocks/>
          </p:cNvSpPr>
          <p:nvPr/>
        </p:nvSpPr>
        <p:spPr bwMode="auto">
          <a:xfrm>
            <a:off x="468313" y="13414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b="0"/>
              <a:t>Dizemos que os objetos das classes Vendedor, Consultor e Gerente também são objetos da classe Funcionario.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en-US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b="0"/>
              <a:t>Por esse motivo, é possível tratar um objeto Vendedor tanto pelo tipo Vendedor quanto pelo tipo Funcionario. A isto, damos o nome de </a:t>
            </a:r>
            <a:r>
              <a:rPr lang="pt-BR">
                <a:solidFill>
                  <a:srgbClr val="FF0F0F"/>
                </a:solidFill>
              </a:rPr>
              <a:t>polimorfismo</a:t>
            </a:r>
            <a:r>
              <a:rPr lang="pt-BR" b="0"/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b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b="0"/>
              <a:t>Polimorfismo é a capacidade de um objeto identificado por uma classe poder assumir o comportamento definido por outra classe, através da redefinição (sobrescrita) de métodos.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b="0"/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endParaRPr lang="en-US" sz="1400" b="0">
              <a:latin typeface="Courier New" pitchFamily="49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Funcionario obj;		</a:t>
            </a:r>
            <a:r>
              <a:rPr lang="en-US" sz="1200" b="0">
                <a:solidFill>
                  <a:srgbClr val="669900"/>
                </a:solidFill>
                <a:latin typeface="Courier New" pitchFamily="49" charset="0"/>
              </a:rPr>
              <a:t>// declara obj do tipo </a:t>
            </a:r>
            <a:r>
              <a:rPr lang="en-US" sz="1200">
                <a:solidFill>
                  <a:srgbClr val="669900"/>
                </a:solidFill>
                <a:latin typeface="Courier New" pitchFamily="49" charset="0"/>
              </a:rPr>
              <a:t>Funcionario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b="0">
                <a:latin typeface="Courier New" pitchFamily="49" charset="0"/>
              </a:rPr>
              <a:t>obj = new Vendedor();	 	</a:t>
            </a:r>
            <a:r>
              <a:rPr lang="en-US" sz="1200" b="0">
                <a:solidFill>
                  <a:srgbClr val="669900"/>
                </a:solidFill>
                <a:latin typeface="Courier New" pitchFamily="49" charset="0"/>
              </a:rPr>
              <a:t>// instancia um novo </a:t>
            </a:r>
            <a:r>
              <a:rPr lang="en-US" sz="1200">
                <a:solidFill>
                  <a:srgbClr val="669900"/>
                </a:solidFill>
                <a:latin typeface="Courier New" pitchFamily="49" charset="0"/>
              </a:rPr>
              <a:t>Vendedor</a:t>
            </a:r>
            <a:r>
              <a:rPr lang="en-US" sz="1200" b="0">
                <a:solidFill>
                  <a:srgbClr val="669900"/>
                </a:solidFill>
                <a:latin typeface="Courier New" pitchFamily="49" charset="0"/>
              </a:rPr>
              <a:t> em obj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endParaRPr lang="pt-BR" sz="1200" b="0">
              <a:solidFill>
                <a:srgbClr val="669900"/>
              </a:solidFill>
              <a:latin typeface="Courier New" pitchFamily="49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pt-BR" sz="1400" b="0">
                <a:latin typeface="Courier New" pitchFamily="49" charset="0"/>
              </a:rPr>
              <a:t>obj.setNome(“Maria”);	 	</a:t>
            </a:r>
            <a:r>
              <a:rPr lang="en-US" sz="1200" b="0">
                <a:solidFill>
                  <a:srgbClr val="669900"/>
                </a:solidFill>
                <a:latin typeface="Courier New" pitchFamily="49" charset="0"/>
              </a:rPr>
              <a:t>//</a:t>
            </a:r>
            <a:r>
              <a:rPr lang="pt-BR" sz="1200" b="0">
                <a:solidFill>
                  <a:srgbClr val="669900"/>
                </a:solidFill>
                <a:latin typeface="Courier New" pitchFamily="49" charset="0"/>
              </a:rPr>
              <a:t> chama o setNome da classe </a:t>
            </a:r>
            <a:r>
              <a:rPr lang="pt-BR" sz="1200">
                <a:solidFill>
                  <a:srgbClr val="669900"/>
                </a:solidFill>
                <a:latin typeface="Courier New" pitchFamily="49" charset="0"/>
              </a:rPr>
              <a:t>Funcionario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pt-BR" sz="1400" b="0">
                <a:latin typeface="Courier New" pitchFamily="49" charset="0"/>
              </a:rPr>
              <a:t>obj.calcularSalario();	</a:t>
            </a:r>
            <a:r>
              <a:rPr lang="en-US" sz="1200" b="0">
                <a:solidFill>
                  <a:srgbClr val="669900"/>
                </a:solidFill>
                <a:latin typeface="Courier New" pitchFamily="49" charset="0"/>
              </a:rPr>
              <a:t>//</a:t>
            </a:r>
            <a:r>
              <a:rPr lang="pt-BR" sz="1200" b="0">
                <a:solidFill>
                  <a:srgbClr val="669900"/>
                </a:solidFill>
                <a:latin typeface="Courier New" pitchFamily="49" charset="0"/>
              </a:rPr>
              <a:t> chama calcularSalario da classe </a:t>
            </a:r>
            <a:r>
              <a:rPr lang="pt-BR" sz="1200">
                <a:solidFill>
                  <a:srgbClr val="669900"/>
                </a:solidFill>
                <a:latin typeface="Courier New" pitchFamily="49" charset="0"/>
              </a:rPr>
              <a:t>Vendedor</a:t>
            </a:r>
            <a:r>
              <a:rPr lang="pt-BR" sz="1600" b="0">
                <a:latin typeface="Courier New" pitchFamily="49" charset="0"/>
              </a:rPr>
              <a:t>	</a:t>
            </a:r>
            <a:endParaRPr lang="en-US" sz="1600" b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380</Words>
  <Application>Microsoft Office PowerPoint</Application>
  <PresentationFormat>Apresentação na tela 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TemaUMC</vt:lpstr>
      <vt:lpstr>Implementação Orientada a Objetos – Aula 05</vt:lpstr>
      <vt:lpstr>Herança</vt:lpstr>
      <vt:lpstr>Exemplo de Herança</vt:lpstr>
      <vt:lpstr>Por que utilizar herança?</vt:lpstr>
      <vt:lpstr>Implementando Herança</vt:lpstr>
      <vt:lpstr>Implementando Herança</vt:lpstr>
      <vt:lpstr>Polimorfismo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Wolley Willians Silva</cp:lastModifiedBy>
  <cp:revision>47</cp:revision>
  <dcterms:created xsi:type="dcterms:W3CDTF">2012-04-30T23:29:31Z</dcterms:created>
  <dcterms:modified xsi:type="dcterms:W3CDTF">2017-03-17T11:19:51Z</dcterms:modified>
</cp:coreProperties>
</file>