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10" r:id="rId4"/>
    <p:sldId id="311" r:id="rId5"/>
    <p:sldId id="312" r:id="rId6"/>
    <p:sldId id="304" r:id="rId7"/>
    <p:sldId id="314" r:id="rId8"/>
    <p:sldId id="315" r:id="rId9"/>
    <p:sldId id="313" r:id="rId10"/>
    <p:sldId id="316" r:id="rId11"/>
    <p:sldId id="317" r:id="rId12"/>
    <p:sldId id="319" r:id="rId13"/>
    <p:sldId id="306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33CCCC"/>
    <a:srgbClr val="FF00FF"/>
    <a:srgbClr val="FF9900"/>
    <a:srgbClr val="669900"/>
    <a:srgbClr val="F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0B0524-D156-4A56-80E8-B57D84C0D990}" type="datetimeFigureOut">
              <a:rPr lang="pt-BR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D67124-B14B-46C3-81B6-BDFC6B3F1A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41EF2-09E8-4126-8D56-7F1CE0F7B886}" type="datetimeFigureOut">
              <a:rPr lang="pt-BR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E3176-2645-4E37-BF7F-FAF6F4E364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03EC1-4C3D-4E81-8577-86A454A9E059}" type="datetimeFigureOut">
              <a:rPr lang="pt-BR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4683C-AF03-4A5B-8036-2EB5C354E0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177E1-0B1F-46E0-BEC7-0A380BC2A515}" type="datetimeFigureOut">
              <a:rPr lang="pt-BR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61900-5534-4363-A245-1EE82C5B64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4A874-0C0B-4C5B-BC6F-B858AE6D1CEC}" type="datetimeFigureOut">
              <a:rPr lang="pt-BR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84F31-01BD-429B-96AF-E2C31E4483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91F2B-11AD-4506-8C85-1A871DCA3A27}" type="datetimeFigureOut">
              <a:rPr lang="pt-BR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CE9BE-EB54-44BA-89C2-B30BF89271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343DA-CE6B-41A7-813C-6854613D6997}" type="datetimeFigureOut">
              <a:rPr lang="pt-BR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F9FF0-FC72-4CBA-B123-2EF4500C1B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8C28B-54C6-40EF-A4EF-86BD06B56AC2}" type="datetimeFigureOut">
              <a:rPr lang="pt-BR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CD1A0-7EAC-42BE-8014-624F411C2B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4B002-2E4B-4DC5-A70D-FCA9D759726C}" type="datetimeFigureOut">
              <a:rPr lang="pt-BR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5C4C7-1F1A-4D20-95B7-737CA28E79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31211-45C9-41CF-B100-4C9F8834B094}" type="datetimeFigureOut">
              <a:rPr lang="pt-BR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8E9AF-ED11-48F9-B2AB-CEDB3723E6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AB930-60BC-4715-9020-FA02D3054270}" type="datetimeFigureOut">
              <a:rPr lang="pt-BR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C5FD6-6411-4EC5-9392-ECB9B1658C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DFFECB-D564-405E-A276-F2D32DCA0C0D}" type="datetimeFigureOut">
              <a:rPr lang="pt-BR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ACE708-A883-4674-8934-4742020277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eaLnBrk="1" hangingPunct="1"/>
            <a:r>
              <a:rPr lang="pt-BR" sz="4000" dirty="0"/>
              <a:t>Implementação Orientada a Objetos – Aula </a:t>
            </a:r>
            <a:r>
              <a:rPr lang="pt-BR" sz="4000" dirty="0" smtClean="0"/>
              <a:t>06</a:t>
            </a:r>
            <a:endParaRPr lang="pt-BR" sz="4000" dirty="0"/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7775575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100" dirty="0"/>
              <a:t>Agregação </a:t>
            </a:r>
            <a:r>
              <a:rPr lang="pt-BR" sz="3100" dirty="0" smtClean="0"/>
              <a:t>de </a:t>
            </a:r>
            <a:r>
              <a:rPr lang="pt-BR" sz="3100" dirty="0"/>
              <a:t>objetos</a:t>
            </a:r>
          </a:p>
          <a:p>
            <a:pPr eaLnBrk="1" hangingPunct="1">
              <a:lnSpc>
                <a:spcPct val="90000"/>
              </a:lnSpc>
            </a:pPr>
            <a:r>
              <a:rPr lang="pt-BR" sz="3100" dirty="0"/>
              <a:t/>
            </a:r>
            <a:br>
              <a:rPr lang="pt-BR" sz="3100" dirty="0"/>
            </a:br>
            <a:r>
              <a:rPr lang="pt-BR" sz="3100" dirty="0"/>
              <a:t>Prof. Danielle Martin</a:t>
            </a:r>
          </a:p>
          <a:p>
            <a:pPr eaLnBrk="1" hangingPunct="1">
              <a:lnSpc>
                <a:spcPct val="90000"/>
              </a:lnSpc>
            </a:pPr>
            <a:endParaRPr lang="pt-BR" sz="31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Universidade de Mogi das Cruzes</a:t>
            </a:r>
          </a:p>
          <a:p>
            <a:pPr eaLnBrk="1" hangingPunct="1">
              <a:lnSpc>
                <a:spcPct val="90000"/>
              </a:lnSpc>
            </a:pPr>
            <a:r>
              <a:rPr lang="pt-BR" sz="2000" smtClean="0"/>
              <a:t>2017-01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ItemPedido.java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3851275" y="1285860"/>
            <a:ext cx="5292725" cy="557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public class </a:t>
            </a:r>
            <a:r>
              <a:rPr lang="en-US" sz="1200" b="0" dirty="0" err="1" smtClean="0">
                <a:latin typeface="Courier New" pitchFamily="49" charset="0"/>
              </a:rPr>
              <a:t>ItemPedido</a:t>
            </a:r>
            <a:r>
              <a:rPr lang="en-US" sz="1200" b="0" dirty="0" smtClean="0">
                <a:latin typeface="Courier New" pitchFamily="49" charset="0"/>
              </a:rPr>
              <a:t>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private </a:t>
            </a:r>
            <a:r>
              <a:rPr lang="en-US" sz="1200" b="0" dirty="0" err="1" smtClean="0">
                <a:latin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codigo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private double valor;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private </a:t>
            </a:r>
            <a:r>
              <a:rPr lang="en-US" sz="1200" b="0" dirty="0" err="1" smtClean="0">
                <a:latin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quantidade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</a:t>
            </a:r>
            <a:r>
              <a:rPr lang="en-US" sz="1200" b="0" dirty="0" err="1" smtClean="0">
                <a:latin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getCodigo</a:t>
            </a:r>
            <a:r>
              <a:rPr lang="en-US" sz="1200" b="0" dirty="0" smtClean="0">
                <a:latin typeface="Courier New" pitchFamily="49" charset="0"/>
              </a:rPr>
              <a:t>()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return </a:t>
            </a:r>
            <a:r>
              <a:rPr lang="en-US" sz="1200" b="0" dirty="0" err="1" smtClean="0">
                <a:latin typeface="Courier New" pitchFamily="49" charset="0"/>
              </a:rPr>
              <a:t>codigo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void </a:t>
            </a:r>
            <a:r>
              <a:rPr lang="en-US" sz="1200" b="0" dirty="0" err="1" smtClean="0">
                <a:latin typeface="Courier New" pitchFamily="49" charset="0"/>
              </a:rPr>
              <a:t>setCodigo</a:t>
            </a:r>
            <a:r>
              <a:rPr lang="en-US" sz="1200" b="0" dirty="0" smtClean="0">
                <a:latin typeface="Courier New" pitchFamily="49" charset="0"/>
              </a:rPr>
              <a:t>(</a:t>
            </a:r>
            <a:r>
              <a:rPr lang="en-US" sz="1200" b="0" dirty="0" err="1" smtClean="0">
                <a:latin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codigo</a:t>
            </a:r>
            <a:r>
              <a:rPr lang="en-US" sz="1200" b="0" dirty="0" smtClean="0">
                <a:latin typeface="Courier New" pitchFamily="49" charset="0"/>
              </a:rPr>
              <a:t>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this.codigo</a:t>
            </a:r>
            <a:r>
              <a:rPr lang="en-US" sz="1200" b="0" dirty="0" smtClean="0">
                <a:latin typeface="Courier New" pitchFamily="49" charset="0"/>
              </a:rPr>
              <a:t> = </a:t>
            </a:r>
            <a:r>
              <a:rPr lang="en-US" sz="1200" b="0" dirty="0" err="1" smtClean="0">
                <a:latin typeface="Courier New" pitchFamily="49" charset="0"/>
              </a:rPr>
              <a:t>codigo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double </a:t>
            </a:r>
            <a:r>
              <a:rPr lang="en-US" sz="1200" b="0" dirty="0" err="1" smtClean="0">
                <a:latin typeface="Courier New" pitchFamily="49" charset="0"/>
              </a:rPr>
              <a:t>getValor</a:t>
            </a:r>
            <a:r>
              <a:rPr lang="en-US" sz="1200" b="0" dirty="0" smtClean="0">
                <a:latin typeface="Courier New" pitchFamily="49" charset="0"/>
              </a:rPr>
              <a:t>()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return valor;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void </a:t>
            </a:r>
            <a:r>
              <a:rPr lang="en-US" sz="1200" b="0" dirty="0" err="1" smtClean="0">
                <a:latin typeface="Courier New" pitchFamily="49" charset="0"/>
              </a:rPr>
              <a:t>setValor</a:t>
            </a:r>
            <a:r>
              <a:rPr lang="en-US" sz="1200" b="0" dirty="0" smtClean="0">
                <a:latin typeface="Courier New" pitchFamily="49" charset="0"/>
              </a:rPr>
              <a:t>(double valor)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this.valor</a:t>
            </a:r>
            <a:r>
              <a:rPr lang="en-US" sz="1200" b="0" dirty="0" smtClean="0">
                <a:latin typeface="Courier New" pitchFamily="49" charset="0"/>
              </a:rPr>
              <a:t> = valor;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</a:t>
            </a:r>
            <a:r>
              <a:rPr lang="en-US" sz="1200" b="0" dirty="0" err="1" smtClean="0">
                <a:latin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getQuantidade</a:t>
            </a:r>
            <a:r>
              <a:rPr lang="en-US" sz="1200" b="0" dirty="0" smtClean="0">
                <a:latin typeface="Courier New" pitchFamily="49" charset="0"/>
              </a:rPr>
              <a:t>()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return </a:t>
            </a:r>
            <a:r>
              <a:rPr lang="en-US" sz="1200" b="0" dirty="0" err="1" smtClean="0">
                <a:latin typeface="Courier New" pitchFamily="49" charset="0"/>
              </a:rPr>
              <a:t>quantidade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void </a:t>
            </a:r>
            <a:r>
              <a:rPr lang="en-US" sz="1200" b="0" dirty="0" err="1" smtClean="0">
                <a:latin typeface="Courier New" pitchFamily="49" charset="0"/>
              </a:rPr>
              <a:t>setQuantidade</a:t>
            </a:r>
            <a:r>
              <a:rPr lang="en-US" sz="1200" b="0" dirty="0" smtClean="0">
                <a:latin typeface="Courier New" pitchFamily="49" charset="0"/>
              </a:rPr>
              <a:t>(</a:t>
            </a:r>
            <a:r>
              <a:rPr lang="en-US" sz="1200" b="0" dirty="0" err="1" smtClean="0">
                <a:latin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quantidade</a:t>
            </a:r>
            <a:r>
              <a:rPr lang="en-US" sz="1200" b="0" dirty="0" smtClean="0">
                <a:latin typeface="Courier New" pitchFamily="49" charset="0"/>
              </a:rPr>
              <a:t>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this.quantidade</a:t>
            </a:r>
            <a:r>
              <a:rPr lang="en-US" sz="1200" b="0" dirty="0" smtClean="0">
                <a:latin typeface="Courier New" pitchFamily="49" charset="0"/>
              </a:rPr>
              <a:t> = </a:t>
            </a:r>
            <a:r>
              <a:rPr lang="en-US" sz="1200" b="0" dirty="0" err="1" smtClean="0">
                <a:latin typeface="Courier New" pitchFamily="49" charset="0"/>
              </a:rPr>
              <a:t>quantidade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}</a:t>
            </a:r>
            <a:endParaRPr lang="en-US" sz="1200" b="0" dirty="0">
              <a:latin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643182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Endereco.java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3851275" y="2000240"/>
            <a:ext cx="5292725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public class </a:t>
            </a:r>
            <a:r>
              <a:rPr lang="en-US" sz="1200" b="0" dirty="0" err="1" smtClean="0">
                <a:latin typeface="Courier New" pitchFamily="49" charset="0"/>
              </a:rPr>
              <a:t>Endereco</a:t>
            </a:r>
            <a:r>
              <a:rPr lang="en-US" sz="1200" b="0" dirty="0" smtClean="0">
                <a:latin typeface="Courier New" pitchFamily="49" charset="0"/>
              </a:rPr>
              <a:t>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private String </a:t>
            </a:r>
            <a:r>
              <a:rPr lang="en-US" sz="1200" b="0" dirty="0" err="1" smtClean="0">
                <a:latin typeface="Courier New" pitchFamily="49" charset="0"/>
              </a:rPr>
              <a:t>rua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private </a:t>
            </a:r>
            <a:r>
              <a:rPr lang="en-US" sz="1200" b="0" dirty="0" err="1" smtClean="0">
                <a:latin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numero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String </a:t>
            </a:r>
            <a:r>
              <a:rPr lang="en-US" sz="1200" b="0" dirty="0" err="1" smtClean="0">
                <a:latin typeface="Courier New" pitchFamily="49" charset="0"/>
              </a:rPr>
              <a:t>getRua</a:t>
            </a:r>
            <a:r>
              <a:rPr lang="en-US" sz="1200" b="0" dirty="0" smtClean="0">
                <a:latin typeface="Courier New" pitchFamily="49" charset="0"/>
              </a:rPr>
              <a:t>()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return </a:t>
            </a:r>
            <a:r>
              <a:rPr lang="en-US" sz="1200" b="0" dirty="0" err="1" smtClean="0">
                <a:latin typeface="Courier New" pitchFamily="49" charset="0"/>
              </a:rPr>
              <a:t>rua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void </a:t>
            </a:r>
            <a:r>
              <a:rPr lang="en-US" sz="1200" b="0" dirty="0" err="1" smtClean="0">
                <a:latin typeface="Courier New" pitchFamily="49" charset="0"/>
              </a:rPr>
              <a:t>setRua</a:t>
            </a:r>
            <a:r>
              <a:rPr lang="en-US" sz="1200" b="0" dirty="0" smtClean="0">
                <a:latin typeface="Courier New" pitchFamily="49" charset="0"/>
              </a:rPr>
              <a:t>(String </a:t>
            </a:r>
            <a:r>
              <a:rPr lang="en-US" sz="1200" b="0" dirty="0" err="1" smtClean="0">
                <a:latin typeface="Courier New" pitchFamily="49" charset="0"/>
              </a:rPr>
              <a:t>rua</a:t>
            </a:r>
            <a:r>
              <a:rPr lang="en-US" sz="1200" b="0" dirty="0" smtClean="0">
                <a:latin typeface="Courier New" pitchFamily="49" charset="0"/>
              </a:rPr>
              <a:t>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this.rua = </a:t>
            </a:r>
            <a:r>
              <a:rPr lang="en-US" sz="1200" b="0" dirty="0" err="1" smtClean="0">
                <a:latin typeface="Courier New" pitchFamily="49" charset="0"/>
              </a:rPr>
              <a:t>rua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</a:t>
            </a:r>
            <a:r>
              <a:rPr lang="en-US" sz="1200" b="0" dirty="0" err="1" smtClean="0">
                <a:latin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getNumero</a:t>
            </a:r>
            <a:r>
              <a:rPr lang="en-US" sz="1200" b="0" dirty="0" smtClean="0">
                <a:latin typeface="Courier New" pitchFamily="49" charset="0"/>
              </a:rPr>
              <a:t>()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return </a:t>
            </a:r>
            <a:r>
              <a:rPr lang="en-US" sz="1200" b="0" dirty="0" err="1" smtClean="0">
                <a:latin typeface="Courier New" pitchFamily="49" charset="0"/>
              </a:rPr>
              <a:t>numero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void </a:t>
            </a:r>
            <a:r>
              <a:rPr lang="en-US" sz="1200" b="0" dirty="0" err="1" smtClean="0">
                <a:latin typeface="Courier New" pitchFamily="49" charset="0"/>
              </a:rPr>
              <a:t>setNumero</a:t>
            </a:r>
            <a:r>
              <a:rPr lang="en-US" sz="1200" b="0" dirty="0" smtClean="0">
                <a:latin typeface="Courier New" pitchFamily="49" charset="0"/>
              </a:rPr>
              <a:t>(</a:t>
            </a:r>
            <a:r>
              <a:rPr lang="en-US" sz="1200" b="0" dirty="0" err="1" smtClean="0">
                <a:latin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numero</a:t>
            </a:r>
            <a:r>
              <a:rPr lang="en-US" sz="1200" b="0" dirty="0" smtClean="0">
                <a:latin typeface="Courier New" pitchFamily="49" charset="0"/>
              </a:rPr>
              <a:t>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this.numero</a:t>
            </a:r>
            <a:r>
              <a:rPr lang="en-US" sz="1200" b="0" dirty="0" smtClean="0">
                <a:latin typeface="Courier New" pitchFamily="49" charset="0"/>
              </a:rPr>
              <a:t> = </a:t>
            </a:r>
            <a:r>
              <a:rPr lang="en-US" sz="1200" b="0" dirty="0" err="1" smtClean="0">
                <a:latin typeface="Courier New" pitchFamily="49" charset="0"/>
              </a:rPr>
              <a:t>numero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643182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Pedido.java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285720" y="1142984"/>
            <a:ext cx="6292857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import </a:t>
            </a:r>
            <a:r>
              <a:rPr lang="en-US" sz="1200" b="0" dirty="0" err="1" smtClean="0">
                <a:latin typeface="Courier New" pitchFamily="49" charset="0"/>
              </a:rPr>
              <a:t>java.util.Date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public class </a:t>
            </a:r>
            <a:r>
              <a:rPr lang="en-US" sz="1200" b="0" dirty="0" err="1" smtClean="0">
                <a:latin typeface="Courier New" pitchFamily="49" charset="0"/>
              </a:rPr>
              <a:t>Pedido</a:t>
            </a:r>
            <a:r>
              <a:rPr lang="en-US" sz="1200" b="0" dirty="0" smtClean="0">
                <a:latin typeface="Courier New" pitchFamily="49" charset="0"/>
              </a:rPr>
              <a:t>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private Date data;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private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</a:rPr>
              <a:t>Endereco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enderecoDeEntrega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private 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</a:rPr>
              <a:t>ItemPedido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</a:rPr>
              <a:t>[] </a:t>
            </a:r>
            <a:r>
              <a:rPr lang="en-US" sz="1200" b="0" dirty="0" err="1" smtClean="0">
                <a:latin typeface="Courier New" pitchFamily="49" charset="0"/>
              </a:rPr>
              <a:t>itens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Date </a:t>
            </a:r>
            <a:r>
              <a:rPr lang="en-US" sz="1200" b="0" dirty="0" err="1" smtClean="0">
                <a:latin typeface="Courier New" pitchFamily="49" charset="0"/>
              </a:rPr>
              <a:t>getData</a:t>
            </a:r>
            <a:r>
              <a:rPr lang="en-US" sz="1200" b="0" dirty="0" smtClean="0">
                <a:latin typeface="Courier New" pitchFamily="49" charset="0"/>
              </a:rPr>
              <a:t>()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return data;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8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void </a:t>
            </a:r>
            <a:r>
              <a:rPr lang="en-US" sz="1200" b="0" dirty="0" err="1" smtClean="0">
                <a:latin typeface="Courier New" pitchFamily="49" charset="0"/>
              </a:rPr>
              <a:t>setData</a:t>
            </a:r>
            <a:r>
              <a:rPr lang="en-US" sz="1200" b="0" dirty="0" smtClean="0">
                <a:latin typeface="Courier New" pitchFamily="49" charset="0"/>
              </a:rPr>
              <a:t>(Date data)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this.data</a:t>
            </a:r>
            <a:r>
              <a:rPr lang="en-US" sz="1200" b="0" dirty="0" smtClean="0">
                <a:latin typeface="Courier New" pitchFamily="49" charset="0"/>
              </a:rPr>
              <a:t> = data;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</a:rPr>
              <a:t>    public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</a:rPr>
              <a:t>Endereco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</a:rPr>
              <a:t>getEnderecoDeEntrega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</a:rPr>
              <a:t>()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</a:rPr>
              <a:t>        return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</a:rPr>
              <a:t>enderecoDeEntrega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8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</a:rPr>
              <a:t>    public void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</a:rPr>
              <a:t>setEnderecoDeEntrega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</a:rPr>
              <a:t>Endereco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</a:rPr>
              <a:t>enderecoDeEntrega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</a:rPr>
              <a:t>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</a:rPr>
              <a:t>       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</a:rPr>
              <a:t>this.enderecoDeEntrega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</a:rPr>
              <a:t> =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</a:rPr>
              <a:t>enderecoDeEntrega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</a:rPr>
              <a:t>    public 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</a:rPr>
              <a:t>ItemPedido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</a:rPr>
              <a:t>[] 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</a:rPr>
              <a:t>getItens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</a:rPr>
              <a:t>()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</a:rPr>
              <a:t>        return 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</a:rPr>
              <a:t>itens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800" dirty="0" smtClean="0">
              <a:solidFill>
                <a:schemeClr val="accent6"/>
              </a:solidFill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</a:rPr>
              <a:t>    public void 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</a:rPr>
              <a:t>setItens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</a:rPr>
              <a:t>(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</a:rPr>
              <a:t>ItemPedido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</a:rPr>
              <a:t>[] 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</a:rPr>
              <a:t>itens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</a:rPr>
              <a:t>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</a:rPr>
              <a:t>        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</a:rPr>
              <a:t>this.itens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</a:rPr>
              <a:t> = 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</a:rPr>
              <a:t>itens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643050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AplicacaoCompra.java</a:t>
            </a:r>
          </a:p>
        </p:txBody>
      </p:sp>
      <p:sp>
        <p:nvSpPr>
          <p:cNvPr id="1638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79388" y="1285860"/>
            <a:ext cx="3744912" cy="515462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import </a:t>
            </a:r>
            <a:r>
              <a:rPr lang="en-US" sz="1000" dirty="0" err="1" smtClean="0">
                <a:latin typeface="Courier New" pitchFamily="49" charset="0"/>
              </a:rPr>
              <a:t>java.util.Date</a:t>
            </a:r>
            <a:r>
              <a:rPr lang="en-US" sz="1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public class </a:t>
            </a:r>
            <a:r>
              <a:rPr lang="en-US" sz="1000" dirty="0" err="1" smtClean="0">
                <a:latin typeface="Courier New" pitchFamily="49" charset="0"/>
              </a:rPr>
              <a:t>AplicacaoCompra</a:t>
            </a:r>
            <a:r>
              <a:rPr lang="en-US" sz="1000" dirty="0" smtClean="0"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    public static void main(String[] </a:t>
            </a:r>
            <a:r>
              <a:rPr lang="en-US" sz="1000" dirty="0" err="1" smtClean="0">
                <a:latin typeface="Courier New" pitchFamily="49" charset="0"/>
              </a:rPr>
              <a:t>args</a:t>
            </a:r>
            <a:r>
              <a:rPr lang="en-US" sz="1000" dirty="0" smtClean="0">
                <a:latin typeface="Courier New" pitchFamily="49" charset="0"/>
              </a:rPr>
              <a:t>) 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      //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Cria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o 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objeto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endereco</a:t>
            </a:r>
            <a:endParaRPr lang="en-US" sz="100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b="1" dirty="0" smtClean="0">
                <a:latin typeface="Courier New" pitchFamily="49" charset="0"/>
              </a:rPr>
              <a:t>      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</a:rPr>
              <a:t>Endereco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</a:rPr>
              <a:t> end;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</a:rPr>
              <a:t>       end = new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</a:rPr>
              <a:t>Endereco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       </a:t>
            </a:r>
            <a:r>
              <a:rPr lang="en-US" sz="1000" dirty="0" err="1" smtClean="0">
                <a:latin typeface="Courier New" pitchFamily="49" charset="0"/>
              </a:rPr>
              <a:t>end.setRua</a:t>
            </a:r>
            <a:r>
              <a:rPr lang="en-US" sz="1000" dirty="0" smtClean="0">
                <a:latin typeface="Courier New" pitchFamily="49" charset="0"/>
              </a:rPr>
              <a:t>("</a:t>
            </a:r>
            <a:r>
              <a:rPr lang="en-US" sz="1000" dirty="0" err="1" smtClean="0">
                <a:latin typeface="Courier New" pitchFamily="49" charset="0"/>
              </a:rPr>
              <a:t>Rua</a:t>
            </a:r>
            <a:r>
              <a:rPr lang="en-US" sz="1000" dirty="0" smtClean="0">
                <a:latin typeface="Courier New" pitchFamily="49" charset="0"/>
              </a:rPr>
              <a:t> das </a:t>
            </a:r>
            <a:r>
              <a:rPr lang="en-US" sz="1000" dirty="0" err="1" smtClean="0">
                <a:latin typeface="Courier New" pitchFamily="49" charset="0"/>
              </a:rPr>
              <a:t>flores</a:t>
            </a:r>
            <a:r>
              <a:rPr lang="en-US" sz="1000" dirty="0" smtClean="0">
                <a:latin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       </a:t>
            </a:r>
            <a:r>
              <a:rPr lang="en-US" sz="1000" dirty="0" err="1" smtClean="0">
                <a:latin typeface="Courier New" pitchFamily="49" charset="0"/>
              </a:rPr>
              <a:t>end.setNumero</a:t>
            </a:r>
            <a:r>
              <a:rPr lang="en-US" sz="1000" dirty="0" smtClean="0">
                <a:latin typeface="Courier New" pitchFamily="49" charset="0"/>
              </a:rPr>
              <a:t>(50);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      //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Cria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um 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ItemPedido</a:t>
            </a:r>
            <a:endParaRPr lang="en-US" sz="100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b="1" dirty="0" smtClean="0">
                <a:solidFill>
                  <a:srgbClr val="FF00FF"/>
                </a:solidFill>
                <a:latin typeface="Courier New" pitchFamily="49" charset="0"/>
              </a:rPr>
              <a:t>       </a:t>
            </a:r>
            <a:r>
              <a:rPr lang="en-US" sz="1000" b="1" dirty="0" err="1" smtClean="0">
                <a:solidFill>
                  <a:srgbClr val="FF00FF"/>
                </a:solidFill>
                <a:latin typeface="Courier New" pitchFamily="49" charset="0"/>
              </a:rPr>
              <a:t>ItemPedido</a:t>
            </a:r>
            <a:r>
              <a:rPr lang="en-US" sz="1000" b="1" dirty="0" smtClean="0">
                <a:solidFill>
                  <a:srgbClr val="FF00FF"/>
                </a:solidFill>
                <a:latin typeface="Courier New" pitchFamily="49" charset="0"/>
              </a:rPr>
              <a:t> objItem1 = new </a:t>
            </a:r>
            <a:r>
              <a:rPr lang="en-US" sz="1000" b="1" dirty="0" err="1" smtClean="0">
                <a:solidFill>
                  <a:srgbClr val="FF00FF"/>
                </a:solidFill>
                <a:latin typeface="Courier New" pitchFamily="49" charset="0"/>
              </a:rPr>
              <a:t>ItemPedido</a:t>
            </a:r>
            <a:r>
              <a:rPr lang="en-US" sz="1000" b="1" dirty="0" smtClean="0">
                <a:solidFill>
                  <a:srgbClr val="FF00FF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       objItem1.setCodigo(7);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       objItem1.setValor(19.0);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       objItem1.setQuantidade(1);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      //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Cria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outro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ItemPedido</a:t>
            </a:r>
            <a:endParaRPr lang="en-US" sz="100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b="1" dirty="0" smtClean="0">
                <a:solidFill>
                  <a:srgbClr val="FF00FF"/>
                </a:solidFill>
                <a:latin typeface="Courier New" pitchFamily="49" charset="0"/>
              </a:rPr>
              <a:t>       </a:t>
            </a:r>
            <a:r>
              <a:rPr lang="en-US" sz="1000" b="1" dirty="0" err="1" smtClean="0">
                <a:solidFill>
                  <a:srgbClr val="FF00FF"/>
                </a:solidFill>
                <a:latin typeface="Courier New" pitchFamily="49" charset="0"/>
              </a:rPr>
              <a:t>ItemPedido</a:t>
            </a:r>
            <a:r>
              <a:rPr lang="en-US" sz="1000" b="1" dirty="0" smtClean="0">
                <a:solidFill>
                  <a:srgbClr val="FF00FF"/>
                </a:solidFill>
                <a:latin typeface="Courier New" pitchFamily="49" charset="0"/>
              </a:rPr>
              <a:t> objItem2 = new </a:t>
            </a:r>
            <a:r>
              <a:rPr lang="en-US" sz="1000" b="1" dirty="0" err="1" smtClean="0">
                <a:solidFill>
                  <a:srgbClr val="FF00FF"/>
                </a:solidFill>
                <a:latin typeface="Courier New" pitchFamily="49" charset="0"/>
              </a:rPr>
              <a:t>ItemPedido</a:t>
            </a:r>
            <a:r>
              <a:rPr lang="en-US" sz="1000" b="1" dirty="0" smtClean="0">
                <a:solidFill>
                  <a:srgbClr val="FF00FF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       objItem2.setCodigo(10);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       objItem2.setValor(33.5);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       objItem2.setQuantidade(5);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      //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Inicializa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um array com 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ItemPedido</a:t>
            </a:r>
            <a:endParaRPr lang="en-US" sz="100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b="1" dirty="0" smtClean="0">
                <a:solidFill>
                  <a:schemeClr val="accent6"/>
                </a:solidFill>
                <a:latin typeface="Courier New" pitchFamily="49" charset="0"/>
              </a:rPr>
              <a:t>       </a:t>
            </a:r>
            <a:r>
              <a:rPr lang="en-US" sz="1000" b="1" dirty="0" err="1" smtClean="0">
                <a:solidFill>
                  <a:schemeClr val="accent6"/>
                </a:solidFill>
                <a:latin typeface="Courier New" pitchFamily="49" charset="0"/>
              </a:rPr>
              <a:t>ItemPedido</a:t>
            </a:r>
            <a:r>
              <a:rPr lang="en-US" sz="1000" b="1" dirty="0" smtClean="0">
                <a:solidFill>
                  <a:schemeClr val="accent6"/>
                </a:solidFill>
                <a:latin typeface="Courier New" pitchFamily="49" charset="0"/>
              </a:rPr>
              <a:t>[] </a:t>
            </a:r>
            <a:r>
              <a:rPr lang="en-US" sz="1000" b="1" dirty="0" err="1" smtClean="0">
                <a:solidFill>
                  <a:schemeClr val="accent6"/>
                </a:solidFill>
                <a:latin typeface="Courier New" pitchFamily="49" charset="0"/>
              </a:rPr>
              <a:t>itens</a:t>
            </a:r>
            <a:r>
              <a:rPr lang="en-US" sz="1000" b="1" dirty="0" smtClean="0">
                <a:solidFill>
                  <a:schemeClr val="accent6"/>
                </a:solidFill>
                <a:latin typeface="Courier New" pitchFamily="49" charset="0"/>
              </a:rPr>
              <a:t> = new </a:t>
            </a:r>
            <a:r>
              <a:rPr lang="en-US" sz="1000" b="1" dirty="0" err="1" smtClean="0">
                <a:solidFill>
                  <a:schemeClr val="accent6"/>
                </a:solidFill>
                <a:latin typeface="Courier New" pitchFamily="49" charset="0"/>
              </a:rPr>
              <a:t>ItemPedido</a:t>
            </a:r>
            <a:r>
              <a:rPr lang="en-US" sz="1000" b="1" dirty="0" smtClean="0">
                <a:solidFill>
                  <a:schemeClr val="accent6"/>
                </a:solidFill>
                <a:latin typeface="Courier New" pitchFamily="49" charset="0"/>
              </a:rPr>
              <a:t>[2];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       </a:t>
            </a:r>
            <a:r>
              <a:rPr lang="en-US" sz="1000" dirty="0" err="1" smtClean="0">
                <a:latin typeface="Courier New" pitchFamily="49" charset="0"/>
              </a:rPr>
              <a:t>itens</a:t>
            </a:r>
            <a:r>
              <a:rPr lang="en-US" sz="1000" dirty="0" smtClean="0">
                <a:latin typeface="Courier New" pitchFamily="49" charset="0"/>
              </a:rPr>
              <a:t>[0] = objItem1;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       </a:t>
            </a:r>
            <a:r>
              <a:rPr lang="en-US" sz="1000" dirty="0" err="1" smtClean="0">
                <a:latin typeface="Courier New" pitchFamily="49" charset="0"/>
              </a:rPr>
              <a:t>itens</a:t>
            </a:r>
            <a:r>
              <a:rPr lang="en-US" sz="1000" dirty="0" smtClean="0">
                <a:latin typeface="Courier New" pitchFamily="49" charset="0"/>
              </a:rPr>
              <a:t>[1] = objItem2;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      //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Cria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o 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objeto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Pedido</a:t>
            </a:r>
            <a:endParaRPr lang="en-US" sz="100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b="1" dirty="0" smtClean="0">
                <a:solidFill>
                  <a:srgbClr val="9966FF"/>
                </a:solidFill>
                <a:latin typeface="Courier New" pitchFamily="49" charset="0"/>
              </a:rPr>
              <a:t>       </a:t>
            </a:r>
            <a:r>
              <a:rPr lang="en-US" sz="1000" b="1" dirty="0" err="1" smtClean="0">
                <a:solidFill>
                  <a:srgbClr val="9966FF"/>
                </a:solidFill>
                <a:latin typeface="Courier New" pitchFamily="49" charset="0"/>
              </a:rPr>
              <a:t>Pedido</a:t>
            </a:r>
            <a:r>
              <a:rPr lang="en-US" sz="1000" b="1" dirty="0" smtClean="0">
                <a:solidFill>
                  <a:srgbClr val="9966FF"/>
                </a:solidFill>
                <a:latin typeface="Courier New" pitchFamily="49" charset="0"/>
              </a:rPr>
              <a:t> </a:t>
            </a:r>
            <a:r>
              <a:rPr lang="en-US" sz="1000" b="1" dirty="0" err="1" smtClean="0">
                <a:solidFill>
                  <a:srgbClr val="9966FF"/>
                </a:solidFill>
                <a:latin typeface="Courier New" pitchFamily="49" charset="0"/>
              </a:rPr>
              <a:t>novoPedido</a:t>
            </a:r>
            <a:r>
              <a:rPr lang="en-US" sz="1000" b="1" dirty="0" smtClean="0">
                <a:solidFill>
                  <a:srgbClr val="9966FF"/>
                </a:solidFill>
                <a:latin typeface="Courier New" pitchFamily="49" charset="0"/>
              </a:rPr>
              <a:t> = new </a:t>
            </a:r>
            <a:r>
              <a:rPr lang="en-US" sz="1000" b="1" dirty="0" err="1" smtClean="0">
                <a:solidFill>
                  <a:srgbClr val="9966FF"/>
                </a:solidFill>
                <a:latin typeface="Courier New" pitchFamily="49" charset="0"/>
              </a:rPr>
              <a:t>Pedido</a:t>
            </a:r>
            <a:r>
              <a:rPr lang="en-US" sz="1000" b="1" dirty="0" smtClean="0">
                <a:solidFill>
                  <a:srgbClr val="9966FF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       Date </a:t>
            </a:r>
            <a:r>
              <a:rPr lang="en-US" sz="1000" dirty="0" err="1" smtClean="0">
                <a:latin typeface="Courier New" pitchFamily="49" charset="0"/>
              </a:rPr>
              <a:t>dataAtual</a:t>
            </a:r>
            <a:r>
              <a:rPr lang="en-US" sz="1000" dirty="0" smtClean="0">
                <a:latin typeface="Courier New" pitchFamily="49" charset="0"/>
              </a:rPr>
              <a:t> = new Date();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       </a:t>
            </a:r>
            <a:r>
              <a:rPr lang="en-US" sz="1000" dirty="0" err="1" smtClean="0">
                <a:latin typeface="Courier New" pitchFamily="49" charset="0"/>
              </a:rPr>
              <a:t>novoPedido.setData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dataAtual</a:t>
            </a:r>
            <a:r>
              <a:rPr lang="en-US" sz="10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            </a:t>
            </a:r>
            <a:endParaRPr lang="pt-BR" sz="1000" dirty="0" smtClean="0">
              <a:latin typeface="Courier New" pitchFamily="49" charset="0"/>
            </a:endParaRPr>
          </a:p>
        </p:txBody>
      </p:sp>
      <p:sp>
        <p:nvSpPr>
          <p:cNvPr id="16387" name="Rectangle 4"/>
          <p:cNvSpPr>
            <a:spLocks noGrp="1"/>
          </p:cNvSpPr>
          <p:nvPr>
            <p:ph type="body" sz="half" idx="4294967295"/>
          </p:nvPr>
        </p:nvSpPr>
        <p:spPr>
          <a:xfrm>
            <a:off x="3714744" y="1285860"/>
            <a:ext cx="5429256" cy="524035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		//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Agrega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o 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endereco</a:t>
            </a:r>
            <a:endParaRPr lang="en-US" sz="100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b="1" dirty="0" smtClean="0">
                <a:latin typeface="Courier New" pitchFamily="49" charset="0"/>
              </a:rPr>
              <a:t>		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</a:rPr>
              <a:t>novoPedido.setEnderecoDeEntrega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</a:rPr>
              <a:t>(end);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		//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Agrega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os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itens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b="1" dirty="0" smtClean="0">
                <a:solidFill>
                  <a:schemeClr val="accent6"/>
                </a:solidFill>
                <a:latin typeface="Courier New" pitchFamily="49" charset="0"/>
              </a:rPr>
              <a:t>            </a:t>
            </a:r>
            <a:r>
              <a:rPr lang="en-US" sz="1000" b="1" dirty="0" err="1" smtClean="0">
                <a:solidFill>
                  <a:schemeClr val="accent6"/>
                </a:solidFill>
                <a:latin typeface="Courier New" pitchFamily="49" charset="0"/>
              </a:rPr>
              <a:t>novoPedido.setItens</a:t>
            </a:r>
            <a:r>
              <a:rPr lang="en-US" sz="1000" b="1" dirty="0" smtClean="0">
                <a:solidFill>
                  <a:schemeClr val="accent6"/>
                </a:solidFill>
                <a:latin typeface="Courier New" pitchFamily="49" charset="0"/>
              </a:rPr>
              <a:t>(</a:t>
            </a:r>
            <a:r>
              <a:rPr lang="en-US" sz="1000" b="1" dirty="0" err="1" smtClean="0">
                <a:solidFill>
                  <a:schemeClr val="accent6"/>
                </a:solidFill>
                <a:latin typeface="Courier New" pitchFamily="49" charset="0"/>
              </a:rPr>
              <a:t>itens</a:t>
            </a:r>
            <a:r>
              <a:rPr lang="en-US" sz="1000" b="1" dirty="0" smtClean="0">
                <a:solidFill>
                  <a:schemeClr val="accent6"/>
                </a:solidFill>
                <a:latin typeface="Courier New" pitchFamily="49" charset="0"/>
              </a:rPr>
              <a:t>);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</a:rPr>
              <a:t>AplicacaoCompra.imprimePedido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novoPedido</a:t>
            </a:r>
            <a:r>
              <a:rPr lang="en-US" sz="10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Courier New" pitchFamily="49" charset="0"/>
              </a:rPr>
              <a:t>      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pt-BR" sz="1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>
              <a:buNone/>
            </a:pPr>
            <a:endParaRPr lang="en-US" sz="1000" dirty="0" smtClean="0">
              <a:latin typeface="Courier New" pitchFamily="49" charset="0"/>
            </a:endParaRPr>
          </a:p>
          <a:p>
            <a:pPr lvl="1">
              <a:buNone/>
            </a:pPr>
            <a:r>
              <a:rPr lang="en-US" sz="1000" dirty="0" smtClean="0">
                <a:latin typeface="Courier New" pitchFamily="49" charset="0"/>
              </a:rPr>
              <a:t>public static void </a:t>
            </a:r>
            <a:r>
              <a:rPr lang="en-US" sz="1000" dirty="0" err="1" smtClean="0">
                <a:latin typeface="Courier New" pitchFamily="49" charset="0"/>
              </a:rPr>
              <a:t>imprimePedido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Pedido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pedido</a:t>
            </a:r>
            <a:r>
              <a:rPr lang="en-US" sz="1000" dirty="0" smtClean="0">
                <a:latin typeface="Courier New" pitchFamily="49" charset="0"/>
              </a:rPr>
              <a:t>) 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   //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Imprime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o 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pedido</a:t>
            </a:r>
            <a:endParaRPr lang="en-US" sz="100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 lvl="1">
              <a:buNone/>
            </a:pPr>
            <a:r>
              <a:rPr lang="en-US" sz="1000" dirty="0" smtClean="0">
                <a:latin typeface="Courier New" pitchFamily="49" charset="0"/>
              </a:rPr>
              <a:t>	</a:t>
            </a:r>
            <a:r>
              <a:rPr lang="en-US" sz="1000" dirty="0" err="1" smtClean="0">
                <a:latin typeface="Courier New" pitchFamily="49" charset="0"/>
              </a:rPr>
              <a:t>System.out.println</a:t>
            </a:r>
            <a:r>
              <a:rPr lang="en-US" sz="1000" dirty="0" smtClean="0">
                <a:latin typeface="Courier New" pitchFamily="49" charset="0"/>
              </a:rPr>
              <a:t>("</a:t>
            </a:r>
            <a:r>
              <a:rPr lang="en-US" sz="1000" dirty="0" err="1" smtClean="0">
                <a:latin typeface="Courier New" pitchFamily="49" charset="0"/>
              </a:rPr>
              <a:t>Pedido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feito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em</a:t>
            </a:r>
            <a:r>
              <a:rPr lang="en-US" sz="1000" dirty="0" smtClean="0">
                <a:latin typeface="Courier New" pitchFamily="49" charset="0"/>
              </a:rPr>
              <a:t>: " + </a:t>
            </a:r>
            <a:r>
              <a:rPr lang="en-US" sz="1000" dirty="0" err="1" smtClean="0">
                <a:latin typeface="Courier New" pitchFamily="49" charset="0"/>
              </a:rPr>
              <a:t>pedido.getData</a:t>
            </a:r>
            <a:r>
              <a:rPr lang="en-US" sz="1000" dirty="0" smtClean="0">
                <a:latin typeface="Courier New" pitchFamily="49" charset="0"/>
              </a:rPr>
              <a:t>());</a:t>
            </a:r>
          </a:p>
          <a:p>
            <a:pPr lvl="1">
              <a:buNone/>
            </a:pPr>
            <a:endParaRPr lang="en-US" sz="1000" dirty="0" smtClean="0">
              <a:latin typeface="Courier New" pitchFamily="49" charset="0"/>
            </a:endParaRPr>
          </a:p>
          <a:p>
            <a:pPr lvl="1">
              <a:buNone/>
            </a:pP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	//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Imprime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o 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endereco</a:t>
            </a:r>
            <a:endParaRPr lang="en-US" sz="100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 lvl="1">
              <a:buNone/>
            </a:pP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</a:rPr>
              <a:t>Endereco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</a:rPr>
              <a:t>enderecoPedido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</a:rPr>
              <a:t> =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</a:rPr>
              <a:t>pedido.getEnderecoDeEntrega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1000" dirty="0" smtClean="0">
                <a:latin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</a:rPr>
              <a:t>System.out.println</a:t>
            </a:r>
            <a:r>
              <a:rPr lang="en-US" sz="1000" dirty="0" smtClean="0">
                <a:latin typeface="Courier New" pitchFamily="49" charset="0"/>
              </a:rPr>
              <a:t>("Sera </a:t>
            </a:r>
            <a:r>
              <a:rPr lang="en-US" sz="1000" dirty="0" err="1" smtClean="0">
                <a:latin typeface="Courier New" pitchFamily="49" charset="0"/>
              </a:rPr>
              <a:t>entregue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em</a:t>
            </a:r>
            <a:r>
              <a:rPr lang="en-US" sz="1000" dirty="0" smtClean="0">
                <a:latin typeface="Courier New" pitchFamily="49" charset="0"/>
              </a:rPr>
              <a:t>: ");</a:t>
            </a:r>
          </a:p>
          <a:p>
            <a:pPr lvl="1">
              <a:buNone/>
            </a:pPr>
            <a:r>
              <a:rPr lang="en-US" sz="1000" dirty="0" smtClean="0">
                <a:latin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</a:rPr>
              <a:t>System.out.print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enderecoPedido.getRua</a:t>
            </a:r>
            <a:r>
              <a:rPr lang="en-US" sz="1000" dirty="0" smtClean="0">
                <a:latin typeface="Courier New" pitchFamily="49" charset="0"/>
              </a:rPr>
              <a:t>() + " ");</a:t>
            </a:r>
          </a:p>
          <a:p>
            <a:pPr lvl="1">
              <a:buNone/>
            </a:pPr>
            <a:r>
              <a:rPr lang="en-US" sz="1000" dirty="0" smtClean="0">
                <a:latin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</a:rPr>
              <a:t>System.out.println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enderecoPedido.getNumero</a:t>
            </a:r>
            <a:r>
              <a:rPr lang="en-US" sz="1000" dirty="0" smtClean="0">
                <a:latin typeface="Courier New" pitchFamily="49" charset="0"/>
              </a:rPr>
              <a:t>());</a:t>
            </a:r>
          </a:p>
          <a:p>
            <a:pPr lvl="1">
              <a:buNone/>
            </a:pPr>
            <a:endParaRPr lang="en-US" sz="1000" dirty="0" smtClean="0">
              <a:latin typeface="Courier New" pitchFamily="49" charset="0"/>
            </a:endParaRPr>
          </a:p>
          <a:p>
            <a:pPr lvl="1">
              <a:buNone/>
            </a:pP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   //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Imprime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todos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os</a:t>
            </a:r>
            <a:r>
              <a:rPr lang="en-US" sz="100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accent3"/>
                </a:solidFill>
                <a:latin typeface="Courier New" pitchFamily="49" charset="0"/>
              </a:rPr>
              <a:t>itens</a:t>
            </a:r>
            <a:endParaRPr lang="en-US" sz="100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 lvl="1">
              <a:buNone/>
            </a:pPr>
            <a:r>
              <a:rPr lang="en-US" sz="1000" b="1" dirty="0" smtClean="0">
                <a:solidFill>
                  <a:schemeClr val="accent6"/>
                </a:solidFill>
                <a:latin typeface="Courier New" pitchFamily="49" charset="0"/>
              </a:rPr>
              <a:t>    </a:t>
            </a:r>
            <a:r>
              <a:rPr lang="en-US" sz="1000" b="1" dirty="0" err="1" smtClean="0">
                <a:solidFill>
                  <a:schemeClr val="accent6"/>
                </a:solidFill>
                <a:latin typeface="Courier New" pitchFamily="49" charset="0"/>
              </a:rPr>
              <a:t>ItemPedido</a:t>
            </a:r>
            <a:r>
              <a:rPr lang="en-US" sz="1000" b="1" dirty="0" smtClean="0">
                <a:solidFill>
                  <a:schemeClr val="accent6"/>
                </a:solidFill>
                <a:latin typeface="Courier New" pitchFamily="49" charset="0"/>
              </a:rPr>
              <a:t>[] </a:t>
            </a:r>
            <a:r>
              <a:rPr lang="en-US" sz="1000" b="1" dirty="0" err="1" smtClean="0">
                <a:solidFill>
                  <a:schemeClr val="accent6"/>
                </a:solidFill>
                <a:latin typeface="Courier New" pitchFamily="49" charset="0"/>
              </a:rPr>
              <a:t>todosOsItens</a:t>
            </a:r>
            <a:r>
              <a:rPr lang="en-US" sz="1000" b="1" dirty="0" smtClean="0">
                <a:solidFill>
                  <a:schemeClr val="accent6"/>
                </a:solidFill>
                <a:latin typeface="Courier New" pitchFamily="49" charset="0"/>
              </a:rPr>
              <a:t> = </a:t>
            </a:r>
            <a:r>
              <a:rPr lang="en-US" sz="1000" b="1" dirty="0" err="1" smtClean="0">
                <a:solidFill>
                  <a:schemeClr val="accent6"/>
                </a:solidFill>
                <a:latin typeface="Courier New" pitchFamily="49" charset="0"/>
              </a:rPr>
              <a:t>pedido.getItens</a:t>
            </a:r>
            <a:r>
              <a:rPr lang="en-US" sz="1000" b="1" dirty="0" smtClean="0">
                <a:solidFill>
                  <a:schemeClr val="accent6"/>
                </a:solidFill>
                <a:latin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1000" dirty="0" smtClean="0">
                <a:latin typeface="Courier New" pitchFamily="49" charset="0"/>
              </a:rPr>
              <a:t>    for (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i</a:t>
            </a:r>
            <a:r>
              <a:rPr lang="en-US" sz="1000" dirty="0" smtClean="0">
                <a:latin typeface="Courier New" pitchFamily="49" charset="0"/>
              </a:rPr>
              <a:t>=0; </a:t>
            </a:r>
            <a:r>
              <a:rPr lang="en-US" sz="1000" dirty="0" err="1" smtClean="0">
                <a:latin typeface="Courier New" pitchFamily="49" charset="0"/>
              </a:rPr>
              <a:t>i</a:t>
            </a:r>
            <a:r>
              <a:rPr lang="en-US" sz="1000" dirty="0" smtClean="0">
                <a:latin typeface="Courier New" pitchFamily="49" charset="0"/>
              </a:rPr>
              <a:t>&lt;</a:t>
            </a:r>
            <a:r>
              <a:rPr lang="en-US" sz="1000" dirty="0" err="1" smtClean="0">
                <a:latin typeface="Courier New" pitchFamily="49" charset="0"/>
              </a:rPr>
              <a:t>todosOsItens.length</a:t>
            </a:r>
            <a:r>
              <a:rPr lang="en-US" sz="1000" dirty="0" smtClean="0">
                <a:latin typeface="Courier New" pitchFamily="49" charset="0"/>
              </a:rPr>
              <a:t>; </a:t>
            </a:r>
            <a:r>
              <a:rPr lang="en-US" sz="1000" dirty="0" err="1" smtClean="0">
                <a:latin typeface="Courier New" pitchFamily="49" charset="0"/>
              </a:rPr>
              <a:t>i</a:t>
            </a:r>
            <a:r>
              <a:rPr lang="en-US" sz="1000" dirty="0" smtClean="0">
                <a:latin typeface="Courier New" pitchFamily="49" charset="0"/>
              </a:rPr>
              <a:t>++) {</a:t>
            </a:r>
          </a:p>
          <a:p>
            <a:pPr lvl="1">
              <a:buNone/>
            </a:pPr>
            <a:r>
              <a:rPr lang="en-US" sz="1000" b="1" dirty="0" smtClean="0">
                <a:solidFill>
                  <a:srgbClr val="FF00FF"/>
                </a:solidFill>
                <a:latin typeface="Courier New" pitchFamily="49" charset="0"/>
              </a:rPr>
              <a:t>       </a:t>
            </a:r>
            <a:r>
              <a:rPr lang="en-US" sz="1000" b="1" dirty="0" err="1" smtClean="0">
                <a:solidFill>
                  <a:srgbClr val="FF00FF"/>
                </a:solidFill>
                <a:latin typeface="Courier New" pitchFamily="49" charset="0"/>
              </a:rPr>
              <a:t>ItemPedido</a:t>
            </a:r>
            <a:r>
              <a:rPr lang="en-US" sz="1000" b="1" dirty="0" smtClean="0">
                <a:solidFill>
                  <a:srgbClr val="FF00FF"/>
                </a:solidFill>
                <a:latin typeface="Courier New" pitchFamily="49" charset="0"/>
              </a:rPr>
              <a:t> item = </a:t>
            </a:r>
            <a:r>
              <a:rPr lang="en-US" sz="1000" b="1" dirty="0" err="1" smtClean="0">
                <a:solidFill>
                  <a:srgbClr val="FF00FF"/>
                </a:solidFill>
                <a:latin typeface="Courier New" pitchFamily="49" charset="0"/>
              </a:rPr>
              <a:t>todosOsItens</a:t>
            </a:r>
            <a:r>
              <a:rPr lang="en-US" sz="1000" b="1" dirty="0" smtClean="0">
                <a:solidFill>
                  <a:srgbClr val="FF00FF"/>
                </a:solidFill>
                <a:latin typeface="Courier New" pitchFamily="49" charset="0"/>
              </a:rPr>
              <a:t>[</a:t>
            </a:r>
            <a:r>
              <a:rPr lang="en-US" sz="1000" b="1" dirty="0" err="1" smtClean="0">
                <a:solidFill>
                  <a:srgbClr val="FF00FF"/>
                </a:solidFill>
                <a:latin typeface="Courier New" pitchFamily="49" charset="0"/>
              </a:rPr>
              <a:t>i</a:t>
            </a:r>
            <a:r>
              <a:rPr lang="en-US" sz="1000" b="1" dirty="0" smtClean="0">
                <a:solidFill>
                  <a:srgbClr val="FF00FF"/>
                </a:solidFill>
                <a:latin typeface="Courier New" pitchFamily="49" charset="0"/>
              </a:rPr>
              <a:t>];</a:t>
            </a:r>
          </a:p>
          <a:p>
            <a:pPr lvl="1">
              <a:buNone/>
            </a:pPr>
            <a:r>
              <a:rPr lang="en-US" sz="1000" dirty="0" smtClean="0">
                <a:latin typeface="Courier New" pitchFamily="49" charset="0"/>
              </a:rPr>
              <a:t>       </a:t>
            </a:r>
            <a:r>
              <a:rPr lang="en-US" sz="1000" dirty="0" err="1" smtClean="0">
                <a:latin typeface="Courier New" pitchFamily="49" charset="0"/>
              </a:rPr>
              <a:t>System.out.println</a:t>
            </a:r>
            <a:r>
              <a:rPr lang="en-US" sz="1000" dirty="0" smtClean="0">
                <a:latin typeface="Courier New" pitchFamily="49" charset="0"/>
              </a:rPr>
              <a:t>("</a:t>
            </a:r>
            <a:r>
              <a:rPr lang="en-US" sz="1000" dirty="0" err="1" smtClean="0">
                <a:latin typeface="Courier New" pitchFamily="49" charset="0"/>
              </a:rPr>
              <a:t>Codigo</a:t>
            </a:r>
            <a:r>
              <a:rPr lang="en-US" sz="1000" dirty="0" smtClean="0">
                <a:latin typeface="Courier New" pitchFamily="49" charset="0"/>
              </a:rPr>
              <a:t>: " + </a:t>
            </a:r>
            <a:r>
              <a:rPr lang="en-US" sz="1000" dirty="0" err="1" smtClean="0">
                <a:latin typeface="Courier New" pitchFamily="49" charset="0"/>
              </a:rPr>
              <a:t>item.getCodigo</a:t>
            </a:r>
            <a:r>
              <a:rPr lang="en-US" sz="1000" dirty="0" smtClean="0">
                <a:latin typeface="Courier New" pitchFamily="49" charset="0"/>
              </a:rPr>
              <a:t>());</a:t>
            </a:r>
          </a:p>
          <a:p>
            <a:pPr lvl="1">
              <a:buNone/>
            </a:pPr>
            <a:r>
              <a:rPr lang="en-US" sz="1000" dirty="0" smtClean="0">
                <a:latin typeface="Courier New" pitchFamily="49" charset="0"/>
              </a:rPr>
              <a:t>       </a:t>
            </a:r>
            <a:r>
              <a:rPr lang="en-US" sz="1000" dirty="0" err="1" smtClean="0">
                <a:latin typeface="Courier New" pitchFamily="49" charset="0"/>
              </a:rPr>
              <a:t>System.out.println</a:t>
            </a:r>
            <a:r>
              <a:rPr lang="en-US" sz="1000" dirty="0" smtClean="0">
                <a:latin typeface="Courier New" pitchFamily="49" charset="0"/>
              </a:rPr>
              <a:t>("Valor: " + </a:t>
            </a:r>
            <a:r>
              <a:rPr lang="en-US" sz="1000" dirty="0" err="1" smtClean="0">
                <a:latin typeface="Courier New" pitchFamily="49" charset="0"/>
              </a:rPr>
              <a:t>item.getValor</a:t>
            </a:r>
            <a:r>
              <a:rPr lang="en-US" sz="1000" dirty="0" smtClean="0">
                <a:latin typeface="Courier New" pitchFamily="49" charset="0"/>
              </a:rPr>
              <a:t>());</a:t>
            </a:r>
          </a:p>
          <a:p>
            <a:pPr lvl="1">
              <a:buNone/>
            </a:pPr>
            <a:r>
              <a:rPr lang="en-US" sz="1000" dirty="0" smtClean="0">
                <a:latin typeface="Courier New" pitchFamily="49" charset="0"/>
              </a:rPr>
              <a:t>       </a:t>
            </a:r>
            <a:r>
              <a:rPr lang="en-US" sz="1000" dirty="0" err="1" smtClean="0">
                <a:latin typeface="Courier New" pitchFamily="49" charset="0"/>
              </a:rPr>
              <a:t>System.out.println</a:t>
            </a:r>
            <a:r>
              <a:rPr lang="en-US" sz="1000" dirty="0" smtClean="0">
                <a:latin typeface="Courier New" pitchFamily="49" charset="0"/>
              </a:rPr>
              <a:t>(“</a:t>
            </a:r>
            <a:r>
              <a:rPr lang="en-US" sz="1000" dirty="0" err="1" smtClean="0">
                <a:latin typeface="Courier New" pitchFamily="49" charset="0"/>
              </a:rPr>
              <a:t>Qtde</a:t>
            </a:r>
            <a:r>
              <a:rPr lang="en-US" sz="1000" dirty="0" smtClean="0">
                <a:latin typeface="Courier New" pitchFamily="49" charset="0"/>
              </a:rPr>
              <a:t>: " + </a:t>
            </a:r>
            <a:r>
              <a:rPr lang="en-US" sz="1000" dirty="0" err="1" smtClean="0">
                <a:latin typeface="Courier New" pitchFamily="49" charset="0"/>
              </a:rPr>
              <a:t>item.getQuantidade</a:t>
            </a:r>
            <a:r>
              <a:rPr lang="en-US" sz="1000" dirty="0" smtClean="0">
                <a:latin typeface="Courier New" pitchFamily="49" charset="0"/>
              </a:rPr>
              <a:t>());</a:t>
            </a:r>
          </a:p>
          <a:p>
            <a:pPr lvl="1">
              <a:buNone/>
            </a:pPr>
            <a:r>
              <a:rPr lang="en-US" sz="1000" dirty="0" smtClean="0">
                <a:latin typeface="Courier New" pitchFamily="49" charset="0"/>
              </a:rPr>
              <a:t>    }</a:t>
            </a:r>
          </a:p>
          <a:p>
            <a:pPr lvl="1">
              <a:buNone/>
            </a:pP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</a:rPr>
              <a:t> }  </a:t>
            </a:r>
          </a:p>
          <a:p>
            <a:pPr lvl="1">
              <a:buNone/>
            </a:pPr>
            <a:r>
              <a:rPr lang="en-US" sz="1000" dirty="0" smtClean="0">
                <a:latin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Associação entre Classes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Em um único sistema, podemos modelar diferentes classes de negócio. Exemplo:</a:t>
            </a:r>
            <a:endParaRPr lang="en-US" sz="2400" dirty="0"/>
          </a:p>
        </p:txBody>
      </p:sp>
      <p:pic>
        <p:nvPicPr>
          <p:cNvPr id="13" name="Picture 12" descr="1398108723_Ford_Cortina_G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2714620"/>
            <a:ext cx="1500198" cy="150019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000504"/>
            <a:ext cx="5000660" cy="203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1398108602_perso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46" y="2786058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Associação entre Classes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Como podemos representar quais objetos dessas classes se relacionam entre si?</a:t>
            </a:r>
            <a:endParaRPr lang="en-US" sz="2400" dirty="0"/>
          </a:p>
        </p:txBody>
      </p:sp>
      <p:pic>
        <p:nvPicPr>
          <p:cNvPr id="13" name="Picture 12" descr="1398108723_Ford_Cortina_G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2714620"/>
            <a:ext cx="1500198" cy="150019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000504"/>
            <a:ext cx="5000660" cy="203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1398108602_perso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46" y="2786058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034" y="3000372"/>
            <a:ext cx="1643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/>
                </a:solidFill>
              </a:rPr>
              <a:t>Nome:João</a:t>
            </a:r>
          </a:p>
          <a:p>
            <a:r>
              <a:rPr lang="pt-BR" sz="1400" dirty="0" smtClean="0">
                <a:solidFill>
                  <a:schemeClr val="tx2"/>
                </a:solidFill>
              </a:rPr>
              <a:t>Matricula: 5984</a:t>
            </a:r>
          </a:p>
          <a:p>
            <a:r>
              <a:rPr lang="pt-BR" sz="1400" dirty="0" smtClean="0">
                <a:solidFill>
                  <a:schemeClr val="tx2"/>
                </a:solidFill>
              </a:rPr>
              <a:t>CPF: 2833451234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0892" y="2857496"/>
            <a:ext cx="17859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/>
                </a:solidFill>
              </a:rPr>
              <a:t>Placa: ABC-8245</a:t>
            </a:r>
          </a:p>
          <a:p>
            <a:r>
              <a:rPr lang="pt-BR" sz="1400" dirty="0" smtClean="0">
                <a:solidFill>
                  <a:schemeClr val="tx2"/>
                </a:solidFill>
              </a:rPr>
              <a:t>Marca: Honda</a:t>
            </a:r>
          </a:p>
          <a:p>
            <a:r>
              <a:rPr lang="pt-BR" sz="1400" dirty="0" smtClean="0">
                <a:solidFill>
                  <a:schemeClr val="tx2"/>
                </a:solidFill>
              </a:rPr>
              <a:t>Modelo: </a:t>
            </a:r>
            <a:r>
              <a:rPr lang="pt-BR" sz="1400" dirty="0" err="1" smtClean="0">
                <a:solidFill>
                  <a:schemeClr val="tx2"/>
                </a:solidFill>
              </a:rPr>
              <a:t>Fit</a:t>
            </a:r>
            <a:endParaRPr lang="pt-BR" sz="1400" dirty="0" smtClean="0">
              <a:solidFill>
                <a:schemeClr val="tx2"/>
              </a:solidFill>
            </a:endParaRPr>
          </a:p>
          <a:p>
            <a:r>
              <a:rPr lang="pt-BR" sz="1400" dirty="0" smtClean="0">
                <a:solidFill>
                  <a:schemeClr val="tx2"/>
                </a:solidFill>
              </a:rPr>
              <a:t>Cor: Prata</a:t>
            </a:r>
          </a:p>
          <a:p>
            <a:r>
              <a:rPr lang="pt-BR" sz="1400" dirty="0" smtClean="0">
                <a:solidFill>
                  <a:schemeClr val="tx2"/>
                </a:solidFill>
              </a:rPr>
              <a:t>Ano: 2012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71868" y="3571876"/>
            <a:ext cx="14287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14744" y="2812317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4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4000504"/>
            <a:ext cx="4895751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Associação entre Classes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Para isso, criamos uma associação entre as duas classes, chamada Agregação.</a:t>
            </a:r>
            <a:endParaRPr lang="en-US" sz="2400" dirty="0"/>
          </a:p>
        </p:txBody>
      </p:sp>
      <p:pic>
        <p:nvPicPr>
          <p:cNvPr id="13" name="Picture 12" descr="1398108723_Ford_Cortina_G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2714620"/>
            <a:ext cx="1500198" cy="1500198"/>
          </a:xfrm>
          <a:prstGeom prst="rect">
            <a:avLst/>
          </a:prstGeom>
        </p:spPr>
      </p:pic>
      <p:pic>
        <p:nvPicPr>
          <p:cNvPr id="11" name="Picture 10" descr="1398108602_perso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46" y="2786058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agregação representa um relacionamento parte/todo entre duas classes.</a:t>
            </a:r>
          </a:p>
          <a:p>
            <a:endParaRPr lang="pt-BR" sz="1000" dirty="0" smtClean="0"/>
          </a:p>
          <a:p>
            <a:r>
              <a:rPr lang="pt-BR" sz="2400" dirty="0" smtClean="0"/>
              <a:t>Um objeto da classe “todo” pode se agregar a um ou a mais de um objetos da classe “parte”.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857628"/>
            <a:ext cx="392961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agregaca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4143380"/>
            <a:ext cx="385765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8596" y="5643578"/>
            <a:ext cx="37449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/>
              <a:t>Um funcionário tem apenas um carro</a:t>
            </a:r>
            <a:endParaRPr lang="en-US" sz="12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000628" y="5643578"/>
            <a:ext cx="37449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smtClean="0"/>
              <a:t>Um time tem </a:t>
            </a:r>
            <a:r>
              <a:rPr lang="en-US" sz="1200" dirty="0" err="1" smtClean="0"/>
              <a:t>muitos</a:t>
            </a:r>
            <a:r>
              <a:rPr lang="en-US" sz="1200" dirty="0" smtClean="0"/>
              <a:t> </a:t>
            </a:r>
            <a:r>
              <a:rPr lang="en-US" sz="1200" dirty="0" err="1" smtClean="0"/>
              <a:t>atletas</a:t>
            </a:r>
            <a:r>
              <a:rPr lang="en-US" sz="1200" dirty="0" smtClean="0"/>
              <a:t> </a:t>
            </a:r>
          </a:p>
          <a:p>
            <a:pPr algn="ctr">
              <a:spcBef>
                <a:spcPct val="50000"/>
              </a:spcBef>
            </a:pPr>
            <a:r>
              <a:rPr lang="en-US" sz="1200" dirty="0" smtClean="0"/>
              <a:t>(</a:t>
            </a:r>
            <a:r>
              <a:rPr lang="en-US" sz="1200" dirty="0" err="1" smtClean="0"/>
              <a:t>mínimo</a:t>
            </a:r>
            <a:r>
              <a:rPr lang="en-US" sz="1200" dirty="0" smtClean="0"/>
              <a:t> 1, </a:t>
            </a:r>
            <a:r>
              <a:rPr lang="en-US" sz="1200" dirty="0" err="1" smtClean="0"/>
              <a:t>máximo</a:t>
            </a:r>
            <a:r>
              <a:rPr lang="en-US" sz="1200" dirty="0" smtClean="0"/>
              <a:t> </a:t>
            </a:r>
            <a:r>
              <a:rPr lang="en-US" sz="1200" dirty="0" err="1" smtClean="0"/>
              <a:t>muitos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Implementando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Agregação</a:t>
            </a:r>
            <a:endParaRPr lang="en-US" dirty="0" smtClean="0"/>
          </a:p>
        </p:txBody>
      </p:sp>
      <p:sp>
        <p:nvSpPr>
          <p:cNvPr id="15362" name="Rectangle 9"/>
          <p:cNvSpPr>
            <a:spLocks/>
          </p:cNvSpPr>
          <p:nvPr/>
        </p:nvSpPr>
        <p:spPr bwMode="auto">
          <a:xfrm>
            <a:off x="457200" y="1341438"/>
            <a:ext cx="8229600" cy="251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0" dirty="0"/>
              <a:t>Para </a:t>
            </a:r>
            <a:r>
              <a:rPr lang="en-US" sz="2000" b="0" dirty="0" err="1"/>
              <a:t>implementar</a:t>
            </a:r>
            <a:r>
              <a:rPr lang="en-US" sz="2000" b="0" dirty="0"/>
              <a:t> </a:t>
            </a:r>
            <a:r>
              <a:rPr lang="en-US" sz="2000" b="0" dirty="0" err="1"/>
              <a:t>uma</a:t>
            </a:r>
            <a:r>
              <a:rPr lang="en-US" sz="2000" b="0" dirty="0"/>
              <a:t> </a:t>
            </a:r>
            <a:r>
              <a:rPr lang="en-US" sz="2000" b="0" dirty="0" err="1" smtClean="0"/>
              <a:t>agregação</a:t>
            </a:r>
            <a:r>
              <a:rPr lang="en-US" sz="2000" b="0" dirty="0" smtClean="0"/>
              <a:t>, </a:t>
            </a:r>
            <a:r>
              <a:rPr lang="en-US" sz="2000" b="0" dirty="0" err="1"/>
              <a:t>devemos</a:t>
            </a:r>
            <a:r>
              <a:rPr lang="en-US" sz="2000" b="0" dirty="0"/>
              <a:t> </a:t>
            </a:r>
            <a:r>
              <a:rPr lang="en-US" sz="2000" b="0" dirty="0" err="1"/>
              <a:t>acrescentar</a:t>
            </a:r>
            <a:r>
              <a:rPr lang="en-US" sz="2000" b="0" dirty="0"/>
              <a:t> um </a:t>
            </a:r>
            <a:r>
              <a:rPr lang="en-US" sz="2000" b="0" dirty="0" err="1"/>
              <a:t>atributo</a:t>
            </a:r>
            <a:r>
              <a:rPr lang="en-US" sz="2000" b="0" dirty="0"/>
              <a:t> </a:t>
            </a:r>
            <a:r>
              <a:rPr lang="en-US" sz="2000" b="0" dirty="0" err="1"/>
              <a:t>da</a:t>
            </a:r>
            <a:r>
              <a:rPr lang="en-US" sz="2000" b="0" dirty="0"/>
              <a:t> </a:t>
            </a:r>
            <a:r>
              <a:rPr lang="en-US" sz="2000" b="0" dirty="0" err="1"/>
              <a:t>classe</a:t>
            </a:r>
            <a:r>
              <a:rPr lang="en-US" sz="2000" b="0" dirty="0"/>
              <a:t> a ser </a:t>
            </a:r>
            <a:r>
              <a:rPr lang="en-US" sz="2000" b="0" dirty="0" err="1"/>
              <a:t>agregada</a:t>
            </a:r>
            <a:r>
              <a:rPr lang="en-US" sz="2000" b="0" dirty="0"/>
              <a:t> </a:t>
            </a:r>
            <a:r>
              <a:rPr lang="en-US" sz="2000" b="0" dirty="0" err="1"/>
              <a:t>na</a:t>
            </a:r>
            <a:r>
              <a:rPr lang="en-US" sz="2000" b="0" dirty="0"/>
              <a:t> </a:t>
            </a:r>
            <a:r>
              <a:rPr lang="en-US" sz="2000" b="0" dirty="0" err="1"/>
              <a:t>classe</a:t>
            </a:r>
            <a:r>
              <a:rPr lang="en-US" sz="2000" b="0" dirty="0"/>
              <a:t> </a:t>
            </a:r>
            <a:r>
              <a:rPr lang="en-US" sz="2000" b="0" dirty="0" err="1"/>
              <a:t>que</a:t>
            </a:r>
            <a:r>
              <a:rPr lang="en-US" sz="2000" b="0" dirty="0"/>
              <a:t> </a:t>
            </a:r>
            <a:r>
              <a:rPr lang="en-US" sz="2000" b="0" dirty="0" err="1"/>
              <a:t>contém</a:t>
            </a:r>
            <a:r>
              <a:rPr lang="en-US" sz="2000" b="0" dirty="0"/>
              <a:t> o </a:t>
            </a:r>
            <a:r>
              <a:rPr lang="en-US" sz="2000" b="0" dirty="0" err="1"/>
              <a:t>identificador</a:t>
            </a:r>
            <a:r>
              <a:rPr lang="en-US" sz="2000" b="0" dirty="0"/>
              <a:t> </a:t>
            </a:r>
            <a:r>
              <a:rPr lang="en-US" sz="2000" b="0" dirty="0" err="1"/>
              <a:t>da</a:t>
            </a:r>
            <a:r>
              <a:rPr lang="en-US" sz="2000" b="0" dirty="0"/>
              <a:t> </a:t>
            </a:r>
            <a:r>
              <a:rPr lang="en-US" sz="2000" b="0" dirty="0" err="1"/>
              <a:t>agregação</a:t>
            </a:r>
            <a:r>
              <a:rPr lang="en-US" sz="2000" b="0" dirty="0" smtClean="0"/>
              <a:t>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endParaRPr lang="pt-BR" sz="2000" b="0" dirty="0" smtClean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pt-BR" sz="2000" b="0" dirty="0" smtClean="0"/>
              <a:t>A quantidade de objetos agregados irá determinar se o atributo será um objeto ou uma coleção de objetos.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endParaRPr lang="en-US" sz="2000" b="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0" dirty="0"/>
              <a:t>Ex: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71942"/>
            <a:ext cx="4000528" cy="172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4429132"/>
            <a:ext cx="380873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8596" y="5875398"/>
            <a:ext cx="3744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/>
              <a:t>A classe Funcionário contém um atributo do tipo Carro, como resultado da agregação.</a:t>
            </a:r>
            <a:endParaRPr lang="en-US" sz="12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000628" y="5875398"/>
            <a:ext cx="3744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smtClean="0"/>
              <a:t>A </a:t>
            </a:r>
            <a:r>
              <a:rPr lang="en-US" sz="1200" dirty="0" err="1" smtClean="0"/>
              <a:t>classe</a:t>
            </a:r>
            <a:r>
              <a:rPr lang="en-US" sz="1200" dirty="0" smtClean="0"/>
              <a:t> time </a:t>
            </a:r>
            <a:r>
              <a:rPr lang="en-US" sz="1200" dirty="0" err="1" smtClean="0"/>
              <a:t>contém</a:t>
            </a:r>
            <a:r>
              <a:rPr lang="en-US" sz="1200" dirty="0" smtClean="0"/>
              <a:t> um </a:t>
            </a:r>
            <a:r>
              <a:rPr lang="en-US" sz="1200" dirty="0" err="1" smtClean="0"/>
              <a:t>atributo</a:t>
            </a:r>
            <a:r>
              <a:rPr lang="en-US" sz="1200" dirty="0" smtClean="0"/>
              <a:t> do </a:t>
            </a:r>
            <a:r>
              <a:rPr lang="en-US" sz="1200" dirty="0" err="1" smtClean="0"/>
              <a:t>tipo</a:t>
            </a:r>
            <a:r>
              <a:rPr lang="en-US" sz="1200" dirty="0" smtClean="0"/>
              <a:t> array de </a:t>
            </a:r>
            <a:r>
              <a:rPr lang="en-US" sz="1200" dirty="0" err="1" smtClean="0"/>
              <a:t>Atleta</a:t>
            </a:r>
            <a:r>
              <a:rPr lang="en-US" sz="1200" dirty="0" smtClean="0"/>
              <a:t>, </a:t>
            </a:r>
            <a:r>
              <a:rPr lang="en-US" sz="1200" dirty="0" err="1" smtClean="0"/>
              <a:t>como</a:t>
            </a:r>
            <a:r>
              <a:rPr lang="en-US" sz="1200" dirty="0" smtClean="0"/>
              <a:t> </a:t>
            </a:r>
            <a:r>
              <a:rPr lang="en-US" sz="1200" dirty="0" err="1" smtClean="0"/>
              <a:t>resultado</a:t>
            </a:r>
            <a:r>
              <a:rPr lang="en-US" sz="1200" dirty="0" smtClean="0"/>
              <a:t> </a:t>
            </a:r>
            <a:r>
              <a:rPr lang="en-US" sz="1200" dirty="0" err="1" smtClean="0"/>
              <a:t>da</a:t>
            </a:r>
            <a:r>
              <a:rPr lang="en-US" sz="1200" dirty="0" smtClean="0"/>
              <a:t> </a:t>
            </a:r>
            <a:r>
              <a:rPr lang="en-US" sz="1200" dirty="0" err="1" smtClean="0"/>
              <a:t>agregação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Funcionario.java e Carro.java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4714876" y="1214446"/>
            <a:ext cx="4286280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public class </a:t>
            </a:r>
            <a:r>
              <a:rPr lang="en-US" sz="1200" b="0" dirty="0" err="1" smtClean="0">
                <a:latin typeface="Courier New" pitchFamily="49" charset="0"/>
              </a:rPr>
              <a:t>Carro</a:t>
            </a:r>
            <a:r>
              <a:rPr lang="en-US" sz="1200" b="0" dirty="0" smtClean="0">
                <a:latin typeface="Courier New" pitchFamily="49" charset="0"/>
              </a:rPr>
              <a:t>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private String </a:t>
            </a:r>
            <a:r>
              <a:rPr lang="en-US" sz="1200" b="0" dirty="0" err="1" smtClean="0">
                <a:latin typeface="Courier New" pitchFamily="49" charset="0"/>
              </a:rPr>
              <a:t>placa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private String </a:t>
            </a:r>
            <a:r>
              <a:rPr lang="en-US" sz="1200" b="0" dirty="0" err="1" smtClean="0">
                <a:latin typeface="Courier New" pitchFamily="49" charset="0"/>
              </a:rPr>
              <a:t>modelo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private </a:t>
            </a:r>
            <a:r>
              <a:rPr lang="en-US" sz="1200" b="0" dirty="0" err="1" smtClean="0">
                <a:latin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ano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String </a:t>
            </a:r>
            <a:r>
              <a:rPr lang="en-US" sz="1200" b="0" dirty="0" err="1" smtClean="0">
                <a:latin typeface="Courier New" pitchFamily="49" charset="0"/>
              </a:rPr>
              <a:t>getPlaca</a:t>
            </a:r>
            <a:r>
              <a:rPr lang="en-US" sz="1200" b="0" dirty="0" smtClean="0">
                <a:latin typeface="Courier New" pitchFamily="49" charset="0"/>
              </a:rPr>
              <a:t>()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return </a:t>
            </a:r>
            <a:r>
              <a:rPr lang="en-US" sz="1200" b="0" dirty="0" err="1" smtClean="0">
                <a:latin typeface="Courier New" pitchFamily="49" charset="0"/>
              </a:rPr>
              <a:t>placa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void </a:t>
            </a:r>
            <a:r>
              <a:rPr lang="en-US" sz="1200" b="0" dirty="0" err="1" smtClean="0">
                <a:latin typeface="Courier New" pitchFamily="49" charset="0"/>
              </a:rPr>
              <a:t>setPlaca</a:t>
            </a:r>
            <a:r>
              <a:rPr lang="en-US" sz="1200" b="0" dirty="0" smtClean="0">
                <a:latin typeface="Courier New" pitchFamily="49" charset="0"/>
              </a:rPr>
              <a:t>(String </a:t>
            </a:r>
            <a:r>
              <a:rPr lang="en-US" sz="1200" b="0" dirty="0" err="1" smtClean="0">
                <a:latin typeface="Courier New" pitchFamily="49" charset="0"/>
              </a:rPr>
              <a:t>placa</a:t>
            </a:r>
            <a:r>
              <a:rPr lang="en-US" sz="1200" b="0" dirty="0" smtClean="0">
                <a:latin typeface="Courier New" pitchFamily="49" charset="0"/>
              </a:rPr>
              <a:t>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this.placa</a:t>
            </a:r>
            <a:r>
              <a:rPr lang="en-US" sz="1200" b="0" dirty="0" smtClean="0">
                <a:latin typeface="Courier New" pitchFamily="49" charset="0"/>
              </a:rPr>
              <a:t> = </a:t>
            </a:r>
            <a:r>
              <a:rPr lang="en-US" sz="1200" b="0" dirty="0" err="1" smtClean="0">
                <a:latin typeface="Courier New" pitchFamily="49" charset="0"/>
              </a:rPr>
              <a:t>placa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String </a:t>
            </a:r>
            <a:r>
              <a:rPr lang="en-US" sz="1200" b="0" dirty="0" err="1" smtClean="0">
                <a:latin typeface="Courier New" pitchFamily="49" charset="0"/>
              </a:rPr>
              <a:t>getModelo</a:t>
            </a:r>
            <a:r>
              <a:rPr lang="en-US" sz="1200" b="0" dirty="0" smtClean="0">
                <a:latin typeface="Courier New" pitchFamily="49" charset="0"/>
              </a:rPr>
              <a:t>()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return </a:t>
            </a:r>
            <a:r>
              <a:rPr lang="en-US" sz="1200" b="0" dirty="0" err="1" smtClean="0">
                <a:latin typeface="Courier New" pitchFamily="49" charset="0"/>
              </a:rPr>
              <a:t>modelo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void </a:t>
            </a:r>
            <a:r>
              <a:rPr lang="en-US" sz="1200" b="0" dirty="0" err="1" smtClean="0">
                <a:latin typeface="Courier New" pitchFamily="49" charset="0"/>
              </a:rPr>
              <a:t>setModelo</a:t>
            </a:r>
            <a:r>
              <a:rPr lang="en-US" sz="1200" b="0" dirty="0" smtClean="0">
                <a:latin typeface="Courier New" pitchFamily="49" charset="0"/>
              </a:rPr>
              <a:t>(String </a:t>
            </a:r>
            <a:r>
              <a:rPr lang="en-US" sz="1200" b="0" dirty="0" err="1" smtClean="0">
                <a:latin typeface="Courier New" pitchFamily="49" charset="0"/>
              </a:rPr>
              <a:t>modelo</a:t>
            </a:r>
            <a:r>
              <a:rPr lang="en-US" sz="1200" b="0" dirty="0" smtClean="0">
                <a:latin typeface="Courier New" pitchFamily="49" charset="0"/>
              </a:rPr>
              <a:t>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this.modelo</a:t>
            </a:r>
            <a:r>
              <a:rPr lang="en-US" sz="1200" b="0" dirty="0" smtClean="0">
                <a:latin typeface="Courier New" pitchFamily="49" charset="0"/>
              </a:rPr>
              <a:t> = </a:t>
            </a:r>
            <a:r>
              <a:rPr lang="en-US" sz="1200" b="0" dirty="0" err="1" smtClean="0">
                <a:latin typeface="Courier New" pitchFamily="49" charset="0"/>
              </a:rPr>
              <a:t>modelo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</a:t>
            </a:r>
            <a:r>
              <a:rPr lang="en-US" sz="1200" b="0" dirty="0" err="1" smtClean="0">
                <a:latin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getAno</a:t>
            </a:r>
            <a:r>
              <a:rPr lang="en-US" sz="1200" b="0" dirty="0" smtClean="0">
                <a:latin typeface="Courier New" pitchFamily="49" charset="0"/>
              </a:rPr>
              <a:t>()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return </a:t>
            </a:r>
            <a:r>
              <a:rPr lang="en-US" sz="1200" b="0" dirty="0" err="1" smtClean="0">
                <a:latin typeface="Courier New" pitchFamily="49" charset="0"/>
              </a:rPr>
              <a:t>ano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void </a:t>
            </a:r>
            <a:r>
              <a:rPr lang="en-US" sz="1200" b="0" dirty="0" err="1" smtClean="0">
                <a:latin typeface="Courier New" pitchFamily="49" charset="0"/>
              </a:rPr>
              <a:t>setAno</a:t>
            </a:r>
            <a:r>
              <a:rPr lang="en-US" sz="1200" b="0" dirty="0" smtClean="0">
                <a:latin typeface="Courier New" pitchFamily="49" charset="0"/>
              </a:rPr>
              <a:t>(</a:t>
            </a:r>
            <a:r>
              <a:rPr lang="en-US" sz="1200" b="0" dirty="0" err="1" smtClean="0">
                <a:latin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ano</a:t>
            </a:r>
            <a:r>
              <a:rPr lang="en-US" sz="1200" b="0" dirty="0" smtClean="0">
                <a:latin typeface="Courier New" pitchFamily="49" charset="0"/>
              </a:rPr>
              <a:t>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this.ano = </a:t>
            </a:r>
            <a:r>
              <a:rPr lang="en-US" sz="1200" b="0" dirty="0" err="1" smtClean="0">
                <a:latin typeface="Courier New" pitchFamily="49" charset="0"/>
              </a:rPr>
              <a:t>ano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endParaRPr lang="en-US" sz="1400" b="0" dirty="0"/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285753" y="1214446"/>
            <a:ext cx="4572000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public class </a:t>
            </a:r>
            <a:r>
              <a:rPr lang="en-US" sz="1200" b="0" dirty="0" err="1" smtClean="0">
                <a:latin typeface="Courier New" pitchFamily="49" charset="0"/>
              </a:rPr>
              <a:t>Funcionario</a:t>
            </a:r>
            <a:r>
              <a:rPr lang="en-US" sz="1200" b="0" dirty="0" smtClean="0">
                <a:latin typeface="Courier New" pitchFamily="49" charset="0"/>
              </a:rPr>
              <a:t>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private String </a:t>
            </a:r>
            <a:r>
              <a:rPr lang="en-US" sz="1200" b="0" dirty="0" err="1" smtClean="0">
                <a:latin typeface="Courier New" pitchFamily="49" charset="0"/>
              </a:rPr>
              <a:t>nome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private </a:t>
            </a:r>
            <a:r>
              <a:rPr lang="en-US" sz="1200" b="0" dirty="0" err="1" smtClean="0">
                <a:latin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matricula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</a:t>
            </a:r>
            <a:r>
              <a:rPr lang="en-US" sz="1200" dirty="0" smtClean="0">
                <a:latin typeface="Courier New" pitchFamily="49" charset="0"/>
              </a:rPr>
              <a:t>private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</a:rPr>
              <a:t>Carro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carro</a:t>
            </a:r>
            <a:r>
              <a:rPr lang="en-US" sz="120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String </a:t>
            </a:r>
            <a:r>
              <a:rPr lang="en-US" sz="1200" b="0" dirty="0" err="1" smtClean="0">
                <a:latin typeface="Courier New" pitchFamily="49" charset="0"/>
              </a:rPr>
              <a:t>getNome</a:t>
            </a:r>
            <a:r>
              <a:rPr lang="en-US" sz="1200" b="0" dirty="0" smtClean="0">
                <a:latin typeface="Courier New" pitchFamily="49" charset="0"/>
              </a:rPr>
              <a:t>()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return </a:t>
            </a:r>
            <a:r>
              <a:rPr lang="en-US" sz="1200" b="0" dirty="0" err="1" smtClean="0">
                <a:latin typeface="Courier New" pitchFamily="49" charset="0"/>
              </a:rPr>
              <a:t>nome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void </a:t>
            </a:r>
            <a:r>
              <a:rPr lang="en-US" sz="1200" b="0" dirty="0" err="1" smtClean="0">
                <a:latin typeface="Courier New" pitchFamily="49" charset="0"/>
              </a:rPr>
              <a:t>setNome</a:t>
            </a:r>
            <a:r>
              <a:rPr lang="en-US" sz="1200" b="0" dirty="0" smtClean="0">
                <a:latin typeface="Courier New" pitchFamily="49" charset="0"/>
              </a:rPr>
              <a:t>(String </a:t>
            </a:r>
            <a:r>
              <a:rPr lang="en-US" sz="1200" b="0" dirty="0" err="1" smtClean="0">
                <a:latin typeface="Courier New" pitchFamily="49" charset="0"/>
              </a:rPr>
              <a:t>nome</a:t>
            </a:r>
            <a:r>
              <a:rPr lang="en-US" sz="1200" b="0" dirty="0" smtClean="0">
                <a:latin typeface="Courier New" pitchFamily="49" charset="0"/>
              </a:rPr>
              <a:t>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this.nome</a:t>
            </a:r>
            <a:r>
              <a:rPr lang="en-US" sz="1200" b="0" dirty="0" smtClean="0">
                <a:latin typeface="Courier New" pitchFamily="49" charset="0"/>
              </a:rPr>
              <a:t> = </a:t>
            </a:r>
            <a:r>
              <a:rPr lang="en-US" sz="1200" b="0" dirty="0" err="1" smtClean="0">
                <a:latin typeface="Courier New" pitchFamily="49" charset="0"/>
              </a:rPr>
              <a:t>nome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</a:t>
            </a:r>
            <a:r>
              <a:rPr lang="en-US" sz="1200" b="0" dirty="0" err="1" smtClean="0">
                <a:latin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getMatricula</a:t>
            </a:r>
            <a:r>
              <a:rPr lang="en-US" sz="1200" b="0" dirty="0" smtClean="0">
                <a:latin typeface="Courier New" pitchFamily="49" charset="0"/>
              </a:rPr>
              <a:t>()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return </a:t>
            </a:r>
            <a:r>
              <a:rPr lang="en-US" sz="1200" b="0" dirty="0" err="1" smtClean="0">
                <a:latin typeface="Courier New" pitchFamily="49" charset="0"/>
              </a:rPr>
              <a:t>matricula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void </a:t>
            </a:r>
            <a:r>
              <a:rPr lang="en-US" sz="1200" b="0" dirty="0" err="1" smtClean="0">
                <a:latin typeface="Courier New" pitchFamily="49" charset="0"/>
              </a:rPr>
              <a:t>setMatricula</a:t>
            </a:r>
            <a:r>
              <a:rPr lang="en-US" sz="1200" b="0" dirty="0" smtClean="0">
                <a:latin typeface="Courier New" pitchFamily="49" charset="0"/>
              </a:rPr>
              <a:t>(</a:t>
            </a:r>
            <a:r>
              <a:rPr lang="en-US" sz="1200" b="0" dirty="0" err="1" smtClean="0">
                <a:latin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matricula</a:t>
            </a:r>
            <a:r>
              <a:rPr lang="en-US" sz="1200" b="0" dirty="0" smtClean="0">
                <a:latin typeface="Courier New" pitchFamily="49" charset="0"/>
              </a:rPr>
              <a:t>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this.matricula</a:t>
            </a:r>
            <a:r>
              <a:rPr lang="en-US" sz="1200" b="0" dirty="0" smtClean="0">
                <a:latin typeface="Courier New" pitchFamily="49" charset="0"/>
              </a:rPr>
              <a:t> = </a:t>
            </a:r>
            <a:r>
              <a:rPr lang="en-US" sz="1200" b="0" dirty="0" err="1" smtClean="0">
                <a:latin typeface="Courier New" pitchFamily="49" charset="0"/>
              </a:rPr>
              <a:t>matricula</a:t>
            </a:r>
            <a:r>
              <a:rPr lang="en-US" sz="1200" b="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latin typeface="Courier New" pitchFamily="49" charset="0"/>
              </a:rPr>
              <a:t>    public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</a:rPr>
              <a:t>Carro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getCarro</a:t>
            </a:r>
            <a:r>
              <a:rPr lang="en-US" sz="1200" dirty="0" smtClean="0">
                <a:latin typeface="Courier New" pitchFamily="49" charset="0"/>
              </a:rPr>
              <a:t>()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latin typeface="Courier New" pitchFamily="49" charset="0"/>
              </a:rPr>
              <a:t>        return </a:t>
            </a:r>
            <a:r>
              <a:rPr lang="en-US" sz="1200" dirty="0" err="1" smtClean="0">
                <a:latin typeface="Courier New" pitchFamily="49" charset="0"/>
              </a:rPr>
              <a:t>carro</a:t>
            </a:r>
            <a:r>
              <a:rPr lang="en-US" sz="120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latin typeface="Courier New" pitchFamily="49" charset="0"/>
              </a:rPr>
              <a:t>    public void </a:t>
            </a:r>
            <a:r>
              <a:rPr lang="en-US" sz="1200" dirty="0" err="1" smtClean="0">
                <a:latin typeface="Courier New" pitchFamily="49" charset="0"/>
              </a:rPr>
              <a:t>setCarro</a:t>
            </a:r>
            <a:r>
              <a:rPr lang="en-US" sz="1200" dirty="0" smtClean="0">
                <a:latin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</a:rPr>
              <a:t>Carro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carro</a:t>
            </a:r>
            <a:r>
              <a:rPr lang="en-US" sz="1200" dirty="0" smtClean="0">
                <a:latin typeface="Courier New" pitchFamily="49" charset="0"/>
              </a:rPr>
              <a:t>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latin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</a:rPr>
              <a:t>this.carro</a:t>
            </a:r>
            <a:r>
              <a:rPr lang="en-US" sz="1200" dirty="0" smtClean="0">
                <a:latin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</a:rPr>
              <a:t>carro</a:t>
            </a:r>
            <a:r>
              <a:rPr lang="en-US" sz="1200" dirty="0" smtClean="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dirty="0" smtClean="0">
                <a:latin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endParaRPr 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AplicacaoEstacionamento.java</a:t>
            </a:r>
            <a:endParaRPr lang="en-US" dirty="0" smtClean="0"/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285752" y="1142984"/>
            <a:ext cx="8572527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public class </a:t>
            </a:r>
            <a:r>
              <a:rPr lang="en-US" sz="1200" b="0" dirty="0" err="1" smtClean="0">
                <a:latin typeface="Courier New" pitchFamily="49" charset="0"/>
              </a:rPr>
              <a:t>AplicacaoEstacionamento</a:t>
            </a:r>
            <a:r>
              <a:rPr lang="en-US" sz="1200" b="0" dirty="0" smtClean="0">
                <a:latin typeface="Courier New" pitchFamily="49" charset="0"/>
              </a:rPr>
              <a:t>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static void </a:t>
            </a:r>
            <a:r>
              <a:rPr lang="en-US" sz="1200" dirty="0" smtClean="0">
                <a:latin typeface="Courier New" pitchFamily="49" charset="0"/>
              </a:rPr>
              <a:t>main</a:t>
            </a:r>
            <a:r>
              <a:rPr lang="en-US" sz="1200" b="0" dirty="0" smtClean="0">
                <a:latin typeface="Courier New" pitchFamily="49" charset="0"/>
              </a:rPr>
              <a:t>(String[] </a:t>
            </a:r>
            <a:r>
              <a:rPr lang="en-US" sz="1200" b="0" dirty="0" err="1" smtClean="0">
                <a:latin typeface="Courier New" pitchFamily="49" charset="0"/>
              </a:rPr>
              <a:t>args</a:t>
            </a:r>
            <a:r>
              <a:rPr lang="en-US" sz="1200" b="0" dirty="0" smtClean="0">
                <a:latin typeface="Courier New" pitchFamily="49" charset="0"/>
              </a:rPr>
              <a:t>)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Funcionario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novoFuncionario</a:t>
            </a:r>
            <a:r>
              <a:rPr lang="en-US" sz="1200" b="0" dirty="0" smtClean="0">
                <a:latin typeface="Courier New" pitchFamily="49" charset="0"/>
              </a:rPr>
              <a:t>;		 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//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Declara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objeto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novoFuncionario</a:t>
            </a:r>
            <a:endParaRPr lang="en-US" sz="1200" b="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novoFuncionario</a:t>
            </a:r>
            <a:r>
              <a:rPr lang="en-US" sz="1200" b="0" dirty="0" smtClean="0">
                <a:latin typeface="Courier New" pitchFamily="49" charset="0"/>
              </a:rPr>
              <a:t> = new </a:t>
            </a:r>
            <a:r>
              <a:rPr lang="en-US" sz="1200" b="0" dirty="0" err="1" smtClean="0">
                <a:latin typeface="Courier New" pitchFamily="49" charset="0"/>
              </a:rPr>
              <a:t>Funcionario</a:t>
            </a:r>
            <a:r>
              <a:rPr lang="en-US" sz="1200" b="0" dirty="0" smtClean="0">
                <a:latin typeface="Courier New" pitchFamily="49" charset="0"/>
              </a:rPr>
              <a:t>();	 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//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Instancia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objeto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novoFuncionario</a:t>
            </a:r>
            <a:endParaRPr lang="en-US" sz="1200" b="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novoFuncionario.setMatricula</a:t>
            </a:r>
            <a:r>
              <a:rPr lang="en-US" sz="1200" b="0" dirty="0" smtClean="0">
                <a:latin typeface="Courier New" pitchFamily="49" charset="0"/>
              </a:rPr>
              <a:t>(5984);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novoFuncionario.setNome</a:t>
            </a:r>
            <a:r>
              <a:rPr lang="en-US" sz="1200" b="0" dirty="0" smtClean="0">
                <a:latin typeface="Courier New" pitchFamily="49" charset="0"/>
              </a:rPr>
              <a:t>("Joao");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Carro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carroFuncionario</a:t>
            </a:r>
            <a:r>
              <a:rPr lang="en-US" sz="1200" b="0" dirty="0" smtClean="0">
                <a:latin typeface="Courier New" pitchFamily="49" charset="0"/>
              </a:rPr>
              <a:t>;		 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//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Declara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objeto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carroFuncionario</a:t>
            </a:r>
            <a:endParaRPr lang="en-US" sz="1200" b="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carroFuncionario</a:t>
            </a:r>
            <a:r>
              <a:rPr lang="en-US" sz="1200" b="0" dirty="0" smtClean="0">
                <a:latin typeface="Courier New" pitchFamily="49" charset="0"/>
              </a:rPr>
              <a:t> = new </a:t>
            </a:r>
            <a:r>
              <a:rPr lang="en-US" sz="1200" b="0" dirty="0" err="1" smtClean="0">
                <a:latin typeface="Courier New" pitchFamily="49" charset="0"/>
              </a:rPr>
              <a:t>Carro</a:t>
            </a:r>
            <a:r>
              <a:rPr lang="en-US" sz="1200" b="0" dirty="0" smtClean="0">
                <a:latin typeface="Courier New" pitchFamily="49" charset="0"/>
              </a:rPr>
              <a:t>();		 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//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Instancia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objeto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carroFuncionario</a:t>
            </a:r>
            <a:endParaRPr lang="en-US" sz="1200" b="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carroFuncionario.setModelo</a:t>
            </a:r>
            <a:r>
              <a:rPr lang="en-US" sz="1200" b="0" dirty="0" smtClean="0">
                <a:latin typeface="Courier New" pitchFamily="49" charset="0"/>
              </a:rPr>
              <a:t>("Honda Fit");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carroFuncionario.setPlaca</a:t>
            </a:r>
            <a:r>
              <a:rPr lang="en-US" sz="1200" b="0" dirty="0" smtClean="0">
                <a:latin typeface="Courier New" pitchFamily="49" charset="0"/>
              </a:rPr>
              <a:t>("ABC-8245");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carroFuncionario.setAno</a:t>
            </a:r>
            <a:r>
              <a:rPr lang="en-US" sz="1200" b="0" dirty="0" smtClean="0">
                <a:latin typeface="Courier New" pitchFamily="49" charset="0"/>
              </a:rPr>
              <a:t>(2012);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</a:rPr>
              <a:t>novoFuncionario.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</a:rPr>
              <a:t>setCarro</a:t>
            </a:r>
            <a:r>
              <a:rPr lang="en-US" sz="1200" dirty="0" smtClean="0">
                <a:latin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</a:rPr>
              <a:t>carroFuncionario</a:t>
            </a:r>
            <a:r>
              <a:rPr lang="en-US" sz="1200" dirty="0" smtClean="0">
                <a:latin typeface="Courier New" pitchFamily="49" charset="0"/>
              </a:rPr>
              <a:t>);  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//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Agrega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os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objetos</a:t>
            </a:r>
            <a:endParaRPr lang="en-US" sz="1200" b="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	    </a:t>
            </a:r>
            <a:r>
              <a:rPr lang="en-US" sz="1200" b="0" dirty="0" err="1" smtClean="0">
                <a:latin typeface="Courier New" pitchFamily="49" charset="0"/>
              </a:rPr>
              <a:t>AplicacaoEstacionamento.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</a:rPr>
              <a:t>imprimeDadosFuncionario</a:t>
            </a:r>
            <a:r>
              <a:rPr lang="en-US" sz="1200" b="0" dirty="0" smtClean="0">
                <a:latin typeface="Courier New" pitchFamily="49" charset="0"/>
              </a:rPr>
              <a:t>(</a:t>
            </a:r>
            <a:r>
              <a:rPr lang="en-US" sz="1200" b="0" dirty="0" err="1" smtClean="0">
                <a:latin typeface="Courier New" pitchFamily="49" charset="0"/>
              </a:rPr>
              <a:t>novoFuncionario</a:t>
            </a:r>
            <a:r>
              <a:rPr lang="en-US" sz="1200" b="0" dirty="0" smtClean="0">
                <a:latin typeface="Courier New" pitchFamily="49" charset="0"/>
              </a:rPr>
              <a:t>);	</a:t>
            </a:r>
            <a:endParaRPr lang="en-US" sz="1200" b="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public static void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</a:rPr>
              <a:t>imprimeDadosFuncionario</a:t>
            </a:r>
            <a:r>
              <a:rPr lang="en-US" sz="1200" b="0" dirty="0" smtClean="0">
                <a:latin typeface="Courier New" pitchFamily="49" charset="0"/>
              </a:rPr>
              <a:t>(</a:t>
            </a:r>
            <a:r>
              <a:rPr lang="en-US" sz="1200" b="0" dirty="0" err="1" smtClean="0">
                <a:latin typeface="Courier New" pitchFamily="49" charset="0"/>
              </a:rPr>
              <a:t>Funcionario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objFuncionario</a:t>
            </a:r>
            <a:r>
              <a:rPr lang="en-US" sz="1200" b="0" dirty="0" smtClean="0">
                <a:latin typeface="Courier New" pitchFamily="49" charset="0"/>
              </a:rPr>
              <a:t>)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System.out.println</a:t>
            </a:r>
            <a:r>
              <a:rPr lang="en-US" sz="1200" b="0" dirty="0" smtClean="0">
                <a:latin typeface="Courier New" pitchFamily="49" charset="0"/>
              </a:rPr>
              <a:t>("Nome: " + </a:t>
            </a:r>
            <a:r>
              <a:rPr lang="en-US" sz="1200" b="0" dirty="0" err="1" smtClean="0">
                <a:latin typeface="Courier New" pitchFamily="49" charset="0"/>
              </a:rPr>
              <a:t>objFuncionario.getNome</a:t>
            </a:r>
            <a:r>
              <a:rPr lang="en-US" sz="1200" b="0" dirty="0" smtClean="0">
                <a:latin typeface="Courier New" pitchFamily="49" charset="0"/>
              </a:rPr>
              <a:t>());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System.out.println</a:t>
            </a:r>
            <a:r>
              <a:rPr lang="en-US" sz="1200" b="0" dirty="0" smtClean="0">
                <a:latin typeface="Courier New" pitchFamily="49" charset="0"/>
              </a:rPr>
              <a:t>("</a:t>
            </a:r>
            <a:r>
              <a:rPr lang="en-US" sz="1200" b="0" dirty="0" err="1" smtClean="0">
                <a:latin typeface="Courier New" pitchFamily="49" charset="0"/>
              </a:rPr>
              <a:t>Matricula</a:t>
            </a:r>
            <a:r>
              <a:rPr lang="en-US" sz="1200" b="0" dirty="0" smtClean="0">
                <a:latin typeface="Courier New" pitchFamily="49" charset="0"/>
              </a:rPr>
              <a:t>: " + </a:t>
            </a:r>
            <a:r>
              <a:rPr lang="en-US" sz="1200" b="0" dirty="0" err="1" smtClean="0">
                <a:latin typeface="Courier New" pitchFamily="49" charset="0"/>
              </a:rPr>
              <a:t>objFuncionario.getMatricula</a:t>
            </a:r>
            <a:r>
              <a:rPr lang="en-US" sz="1200" b="0" dirty="0" smtClean="0">
                <a:latin typeface="Courier New" pitchFamily="49" charset="0"/>
              </a:rPr>
              <a:t>());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200" b="0" dirty="0" smtClean="0"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</a:rPr>
              <a:t>Carro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objCarro</a:t>
            </a:r>
            <a:r>
              <a:rPr lang="en-US" sz="1200" dirty="0" smtClean="0">
                <a:latin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</a:rPr>
              <a:t>objFuncionario.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</a:rPr>
              <a:t>getCarro</a:t>
            </a:r>
            <a:r>
              <a:rPr lang="en-US" sz="1200" dirty="0" smtClean="0">
                <a:latin typeface="Courier New" pitchFamily="49" charset="0"/>
              </a:rPr>
              <a:t>(); 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//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Lê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 o 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objeto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Carro</a:t>
            </a:r>
            <a:r>
              <a:rPr lang="en-US" sz="1200" b="0" dirty="0" smtClean="0">
                <a:solidFill>
                  <a:schemeClr val="accent3"/>
                </a:solidFill>
                <a:latin typeface="Courier New" pitchFamily="49" charset="0"/>
              </a:rPr>
              <a:t> do </a:t>
            </a:r>
            <a:r>
              <a:rPr lang="en-US" sz="1200" b="0" dirty="0" err="1" smtClean="0">
                <a:solidFill>
                  <a:schemeClr val="accent3"/>
                </a:solidFill>
                <a:latin typeface="Courier New" pitchFamily="49" charset="0"/>
              </a:rPr>
              <a:t>Funcionario</a:t>
            </a:r>
            <a:endParaRPr lang="en-US" sz="1200" b="0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System.out.println</a:t>
            </a:r>
            <a:r>
              <a:rPr lang="en-US" sz="1200" b="0" dirty="0" smtClean="0">
                <a:latin typeface="Courier New" pitchFamily="49" charset="0"/>
              </a:rPr>
              <a:t>("</a:t>
            </a:r>
            <a:r>
              <a:rPr lang="en-US" sz="1200" b="0" dirty="0" err="1" smtClean="0">
                <a:latin typeface="Courier New" pitchFamily="49" charset="0"/>
              </a:rPr>
              <a:t>Placa</a:t>
            </a:r>
            <a:r>
              <a:rPr lang="en-US" sz="1200" b="0" dirty="0" smtClean="0">
                <a:latin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</a:rPr>
              <a:t>carro</a:t>
            </a:r>
            <a:r>
              <a:rPr lang="en-US" sz="1200" b="0" dirty="0" smtClean="0">
                <a:latin typeface="Courier New" pitchFamily="49" charset="0"/>
              </a:rPr>
              <a:t>: " + </a:t>
            </a:r>
            <a:r>
              <a:rPr lang="en-US" sz="1200" b="0" dirty="0" err="1" smtClean="0">
                <a:latin typeface="Courier New" pitchFamily="49" charset="0"/>
              </a:rPr>
              <a:t>objCarro.getPlaca</a:t>
            </a:r>
            <a:r>
              <a:rPr lang="en-US" sz="1200" b="0" dirty="0" smtClean="0">
                <a:latin typeface="Courier New" pitchFamily="49" charset="0"/>
              </a:rPr>
              <a:t>());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System.out.println</a:t>
            </a:r>
            <a:r>
              <a:rPr lang="en-US" sz="1200" b="0" dirty="0" smtClean="0">
                <a:latin typeface="Courier New" pitchFamily="49" charset="0"/>
              </a:rPr>
              <a:t>("</a:t>
            </a:r>
            <a:r>
              <a:rPr lang="en-US" sz="1200" b="0" dirty="0" err="1" smtClean="0">
                <a:latin typeface="Courier New" pitchFamily="49" charset="0"/>
              </a:rPr>
              <a:t>Modelo</a:t>
            </a:r>
            <a:r>
              <a:rPr lang="en-US" sz="1200" b="0" dirty="0" smtClean="0">
                <a:latin typeface="Courier New" pitchFamily="49" charset="0"/>
              </a:rPr>
              <a:t>: " + </a:t>
            </a:r>
            <a:r>
              <a:rPr lang="en-US" sz="1200" b="0" dirty="0" err="1" smtClean="0">
                <a:latin typeface="Courier New" pitchFamily="49" charset="0"/>
              </a:rPr>
              <a:t>objCarro.getModelo</a:t>
            </a:r>
            <a:r>
              <a:rPr lang="en-US" sz="1200" b="0" dirty="0" smtClean="0">
                <a:latin typeface="Courier New" pitchFamily="49" charset="0"/>
              </a:rPr>
              <a:t>());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     </a:t>
            </a:r>
            <a:r>
              <a:rPr lang="en-US" sz="1200" b="0" dirty="0" err="1" smtClean="0">
                <a:latin typeface="Courier New" pitchFamily="49" charset="0"/>
              </a:rPr>
              <a:t>System.out.println</a:t>
            </a:r>
            <a:r>
              <a:rPr lang="en-US" sz="1200" b="0" dirty="0" smtClean="0">
                <a:latin typeface="Courier New" pitchFamily="49" charset="0"/>
              </a:rPr>
              <a:t>("</a:t>
            </a:r>
            <a:r>
              <a:rPr lang="en-US" sz="1200" b="0" dirty="0" err="1" smtClean="0">
                <a:latin typeface="Courier New" pitchFamily="49" charset="0"/>
              </a:rPr>
              <a:t>Ano</a:t>
            </a:r>
            <a:r>
              <a:rPr lang="en-US" sz="1200" b="0" dirty="0" smtClean="0">
                <a:latin typeface="Courier New" pitchFamily="49" charset="0"/>
              </a:rPr>
              <a:t>: " + </a:t>
            </a:r>
            <a:r>
              <a:rPr lang="en-US" sz="1200" b="0" dirty="0" err="1" smtClean="0">
                <a:latin typeface="Courier New" pitchFamily="49" charset="0"/>
              </a:rPr>
              <a:t>objCarro.getAno</a:t>
            </a:r>
            <a:r>
              <a:rPr lang="en-US" sz="1200" b="0" dirty="0" smtClean="0">
                <a:latin typeface="Courier New" pitchFamily="49" charset="0"/>
              </a:rPr>
              <a:t>());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 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</a:rPr>
              <a:t>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Implementando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Agregação</a:t>
            </a:r>
            <a:endParaRPr lang="en-US" dirty="0" smtClean="0"/>
          </a:p>
        </p:txBody>
      </p:sp>
      <p:sp>
        <p:nvSpPr>
          <p:cNvPr id="15362" name="Rectangle 9"/>
          <p:cNvSpPr>
            <a:spLocks/>
          </p:cNvSpPr>
          <p:nvPr/>
        </p:nvSpPr>
        <p:spPr bwMode="auto">
          <a:xfrm>
            <a:off x="457200" y="1428736"/>
            <a:ext cx="8229600" cy="106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400" b="0" dirty="0" err="1" smtClean="0"/>
              <a:t>Outro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exemplo</a:t>
            </a:r>
            <a:r>
              <a:rPr lang="pt-BR" sz="2400" b="0" dirty="0" smtClean="0"/>
              <a:t>:</a:t>
            </a:r>
            <a:endParaRPr lang="en-US" sz="2400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428868"/>
            <a:ext cx="4381520" cy="328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</TotalTime>
  <Words>844</Words>
  <Application>Microsoft Office PowerPoint</Application>
  <PresentationFormat>Apresentação na tela (4:3)</PresentationFormat>
  <Paragraphs>281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TemaUMC</vt:lpstr>
      <vt:lpstr>Implementação Orientada a Objetos – Aula 06</vt:lpstr>
      <vt:lpstr>Associação entre Classes</vt:lpstr>
      <vt:lpstr>Associação entre Classes</vt:lpstr>
      <vt:lpstr>Associação entre Classes</vt:lpstr>
      <vt:lpstr>Agregação</vt:lpstr>
      <vt:lpstr>Implementando uma Agregação</vt:lpstr>
      <vt:lpstr>Funcionario.java e Carro.java</vt:lpstr>
      <vt:lpstr>AplicacaoEstacionamento.java</vt:lpstr>
      <vt:lpstr>Implementando uma Agregação</vt:lpstr>
      <vt:lpstr>ItemPedido.java</vt:lpstr>
      <vt:lpstr>Endereco.java</vt:lpstr>
      <vt:lpstr>Pedido.java</vt:lpstr>
      <vt:lpstr>AplicacaoCompra.java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- Arquitetura Orientada a Serviços</dc:title>
  <dc:creator>Danielle</dc:creator>
  <cp:lastModifiedBy>Wolley Willians Silva</cp:lastModifiedBy>
  <cp:revision>60</cp:revision>
  <dcterms:created xsi:type="dcterms:W3CDTF">2012-04-30T23:29:31Z</dcterms:created>
  <dcterms:modified xsi:type="dcterms:W3CDTF">2017-05-05T11:20:23Z</dcterms:modified>
</cp:coreProperties>
</file>