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93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06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18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33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8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8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53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8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2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5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C46D-D7F4-40E4-A066-FEDD9B2C85AA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D166-71D7-4390-A824-7A86FB979A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ojects.fivethirtyeight.com/global-club-soccer-ranking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7556"/>
            <a:ext cx="9144000" cy="2387600"/>
          </a:xfrm>
        </p:spPr>
        <p:txBody>
          <a:bodyPr/>
          <a:lstStyle/>
          <a:p>
            <a:r>
              <a:rPr lang="pt-BR" dirty="0"/>
              <a:t>AAEG - </a:t>
            </a:r>
            <a:r>
              <a:rPr lang="pt-BR" dirty="0" smtClean="0"/>
              <a:t>Métodos </a:t>
            </a:r>
            <a:r>
              <a:rPr lang="pt-BR" dirty="0"/>
              <a:t>Quantitativos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57339"/>
            <a:ext cx="9144000" cy="1008599"/>
          </a:xfrm>
        </p:spPr>
        <p:txBody>
          <a:bodyPr/>
          <a:lstStyle/>
          <a:p>
            <a:r>
              <a:rPr lang="pt-BR" dirty="0"/>
              <a:t>Lucas Esteves dos Reis, Rafaela Fernandes Horta</a:t>
            </a:r>
          </a:p>
        </p:txBody>
      </p:sp>
    </p:spTree>
    <p:extLst>
      <p:ext uri="{BB962C8B-B14F-4D97-AF65-F5344CB8AC3E}">
        <p14:creationId xmlns:p14="http://schemas.microsoft.com/office/powerpoint/2010/main" val="279088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062" y="1"/>
            <a:ext cx="11147738" cy="1262129"/>
          </a:xfrm>
        </p:spPr>
        <p:txBody>
          <a:bodyPr>
            <a:normAutofit/>
          </a:bodyPr>
          <a:lstStyle/>
          <a:p>
            <a:r>
              <a:rPr lang="pt-BR" sz="3000" dirty="0"/>
              <a:t>Avaliação pelo Teste de Shapiro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" y="2598357"/>
            <a:ext cx="7379595" cy="360986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" y="1057381"/>
            <a:ext cx="6710347" cy="15409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723031" y="2928073"/>
            <a:ext cx="4468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teste de Shapiro é independente do tamanho da amostra.</a:t>
            </a:r>
          </a:p>
          <a:p>
            <a:r>
              <a:rPr lang="pt-BR" sz="2000" dirty="0"/>
              <a:t>Por este método a única mudança significativa analisando os resultados foram os dados de Rating Defensivo. Porém, o p-</a:t>
            </a:r>
            <a:r>
              <a:rPr lang="pt-BR" sz="2000" dirty="0" err="1"/>
              <a:t>value</a:t>
            </a:r>
            <a:r>
              <a:rPr lang="pt-BR" sz="2000" dirty="0"/>
              <a:t> continuou abaixo de 5%. Logo, rejeitamos a hipótese nula novamente.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7098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4" y="1"/>
            <a:ext cx="11173496" cy="1184855"/>
          </a:xfrm>
        </p:spPr>
        <p:txBody>
          <a:bodyPr>
            <a:normAutofit/>
          </a:bodyPr>
          <a:lstStyle/>
          <a:p>
            <a:r>
              <a:rPr lang="pt-BR" sz="3000" dirty="0"/>
              <a:t>Regressão e Predição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92" y="736130"/>
            <a:ext cx="5564627" cy="5575107"/>
          </a:xfrm>
        </p:spPr>
      </p:pic>
      <p:sp>
        <p:nvSpPr>
          <p:cNvPr id="5" name="CaixaDeTexto 4"/>
          <p:cNvSpPr txBox="1"/>
          <p:nvPr/>
        </p:nvSpPr>
        <p:spPr>
          <a:xfrm>
            <a:off x="180304" y="2116830"/>
            <a:ext cx="5743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Gráfico matriz de dispersão, onde as diagonais nos mostram a distribuição de uma única variável em formato de histograma. Enquanto as matrizes triangular inferior e superior mostram a relação entre duas variáveis. </a:t>
            </a:r>
          </a:p>
        </p:txBody>
      </p:sp>
    </p:spTree>
    <p:extLst>
      <p:ext uri="{BB962C8B-B14F-4D97-AF65-F5344CB8AC3E}">
        <p14:creationId xmlns:p14="http://schemas.microsoft.com/office/powerpoint/2010/main" val="16565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6" y="-115909"/>
            <a:ext cx="973022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1197735" y="4402854"/>
            <a:ext cx="9968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Podemos observar que a correlação entre Rating Ofensivo e Defensivo com o Rating de Força Futebolística é muito forte pois os melhores times fazem muito gols e levam poucos gols. Logo, nos melhores times, o Rating Ofensivo  é alto e por isso correlação positiva e o Rating Defensivo é baixo e por isso sua correlação negativa.</a:t>
            </a:r>
          </a:p>
          <a:p>
            <a:r>
              <a:rPr lang="pt-BR" sz="2000" dirty="0"/>
              <a:t>Podemos perceber que a correlação entre Rating Ofensivo(Gols feitos) x Rating Defensivo(Gols levados) é forte. Pois  também é possível existirem times que fazem muitos gols e levam muitos gols.</a:t>
            </a:r>
          </a:p>
        </p:txBody>
      </p:sp>
    </p:spTree>
    <p:extLst>
      <p:ext uri="{BB962C8B-B14F-4D97-AF65-F5344CB8AC3E}">
        <p14:creationId xmlns:p14="http://schemas.microsoft.com/office/powerpoint/2010/main" val="239850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378" y="1"/>
            <a:ext cx="10515600" cy="821456"/>
          </a:xfrm>
        </p:spPr>
        <p:txBody>
          <a:bodyPr>
            <a:normAutofit/>
          </a:bodyPr>
          <a:lstStyle/>
          <a:p>
            <a:r>
              <a:rPr lang="pt-BR" sz="3000" dirty="0"/>
              <a:t>Qualificando a Regressão por Mínimos Quadrados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0152" y="862885"/>
            <a:ext cx="1184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função </a:t>
            </a:r>
            <a:r>
              <a:rPr lang="pt-BR" sz="2000" dirty="0" err="1"/>
              <a:t>scipy.stats.linregress</a:t>
            </a:r>
            <a:r>
              <a:rPr lang="pt-BR" sz="2000" dirty="0"/>
              <a:t> calcula uma regressão de mínimos quadrados para dois conjuntos de medidas e retorna a inclinação, interceptação, </a:t>
            </a:r>
            <a:r>
              <a:rPr lang="pt-BR" sz="2000" dirty="0" err="1"/>
              <a:t>rvalue</a:t>
            </a:r>
            <a:r>
              <a:rPr lang="pt-BR" sz="2000" dirty="0"/>
              <a:t>, </a:t>
            </a:r>
            <a:r>
              <a:rPr lang="pt-BR" sz="2000" dirty="0" err="1"/>
              <a:t>pvalue</a:t>
            </a:r>
            <a:r>
              <a:rPr lang="pt-BR" sz="2000" dirty="0"/>
              <a:t>, erro padrão da estimativa.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8" y="1517408"/>
            <a:ext cx="5279264" cy="37507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74" y="1472244"/>
            <a:ext cx="5521326" cy="379591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74" y="5205156"/>
            <a:ext cx="6053026" cy="78052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8" y="5218527"/>
            <a:ext cx="5957596" cy="70415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5999049"/>
            <a:ext cx="10532415" cy="5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>
            <a:normAutofit/>
          </a:bodyPr>
          <a:lstStyle/>
          <a:p>
            <a:r>
              <a:rPr lang="pt-BR" sz="2800" dirty="0"/>
              <a:t>Conjunto Rating Ofensivo x Rating de Força Futebolística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35735" y="2702002"/>
            <a:ext cx="113205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Coeficiente de Determinação  indica uma boa qualidade de regressão, e o desvio padrão da estimativa indica uma baixa variabilidade. Pelo teste de hipótese não podemos considerar a inclinação nula.</a:t>
            </a:r>
          </a:p>
          <a:p>
            <a:endParaRPr lang="pt-BR" sz="2000" dirty="0"/>
          </a:p>
          <a:p>
            <a:r>
              <a:rPr lang="pt-BR" sz="2000" dirty="0"/>
              <a:t>A partir dessa análise prévia podemos fazer um estudo mais detalhado do conjunto Rating Ofensivo x Rating de Força Futebolística pois foi o que apresentou melhor coeficiente de determinação.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5735" y="4089495"/>
            <a:ext cx="107044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000" dirty="0" smtClean="0"/>
              <a:t>Equação </a:t>
            </a:r>
            <a:r>
              <a:rPr lang="pt-BR" sz="2000" dirty="0"/>
              <a:t>de Regressão: y = </a:t>
            </a:r>
            <a:r>
              <a:rPr lang="pt-BR" sz="2000" dirty="0" smtClean="0"/>
              <a:t>-2.1743 </a:t>
            </a:r>
            <a:r>
              <a:rPr lang="pt-BR" sz="2000" dirty="0"/>
              <a:t>+ </a:t>
            </a:r>
            <a:r>
              <a:rPr lang="pt-BR" sz="2000" dirty="0" smtClean="0"/>
              <a:t>35.0708x</a:t>
            </a:r>
          </a:p>
          <a:p>
            <a:endParaRPr lang="pt-BR" sz="2000" dirty="0"/>
          </a:p>
          <a:p>
            <a:r>
              <a:rPr lang="pt-BR" sz="2000" dirty="0"/>
              <a:t>R = 0.8957601475585101</a:t>
            </a:r>
          </a:p>
          <a:p>
            <a:r>
              <a:rPr lang="pt-BR" sz="2000" dirty="0"/>
              <a:t>Como r deu relativamente próximo de 1 concluímos que a qualidade da regressão é alta.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9294B647-FFBC-4601-8DC5-98591F998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89" y="813427"/>
            <a:ext cx="8551718" cy="9962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0" y="1806718"/>
            <a:ext cx="5357393" cy="8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9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577" y="1"/>
            <a:ext cx="11096223" cy="1184855"/>
          </a:xfrm>
        </p:spPr>
        <p:txBody>
          <a:bodyPr>
            <a:normAutofit/>
          </a:bodyPr>
          <a:lstStyle/>
          <a:p>
            <a:r>
              <a:rPr lang="pt-BR" sz="3000" dirty="0"/>
              <a:t>Testes Visuais de Pressuposto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0" y="1184856"/>
            <a:ext cx="5614679" cy="4230064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02" y="1184856"/>
            <a:ext cx="5690897" cy="42300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28789" y="5414920"/>
            <a:ext cx="6048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teste de linearidade é bem validado se pensarmos em uma reta imaginária ajustada aos dados.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61408" y="5380672"/>
            <a:ext cx="5106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O erros aparentam seguir um padrão decrescente mostrando uma tendência visível, evidênciando uma dependência dos resíduos. Indicado que um modelo de regressão não linear sobre a amostra pode apresentar melhores resultados.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4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5" y="366555"/>
            <a:ext cx="5640085" cy="423006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555"/>
            <a:ext cx="5690897" cy="423006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8789" y="4829577"/>
            <a:ext cx="5834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Os erros estão seguindo uma distribuição normal. Então podemos predizer e estimar em nosso modelo.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529589" y="4596619"/>
            <a:ext cx="52573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distribuição dos dados em torno da média dos resíduos está com uma tendência visível, temos indícios que a variância dos resíduos não são homogêneas existindo </a:t>
            </a:r>
            <a:r>
              <a:rPr lang="pt-BR" sz="2000" dirty="0" err="1"/>
              <a:t>heterocedasticidade</a:t>
            </a:r>
            <a:r>
              <a:rPr lang="pt-BR" sz="2000" dirty="0"/>
              <a:t>, não sustentando a hipótese da independência dos erros . Essa tendência é um bom indício para uso de regressão não-linear.</a:t>
            </a:r>
          </a:p>
        </p:txBody>
      </p:sp>
    </p:spTree>
    <p:extLst>
      <p:ext uri="{BB962C8B-B14F-4D97-AF65-F5344CB8AC3E}">
        <p14:creationId xmlns:p14="http://schemas.microsoft.com/office/powerpoint/2010/main" val="52890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/>
          <a:lstStyle/>
          <a:p>
            <a:r>
              <a:rPr lang="pt-BR" dirty="0"/>
              <a:t>O objetivo desse trabalho é examinar a estrutura e configuração dos dados, além de aprender sobre o relacionamento entre as variáveis da base de dados.</a:t>
            </a:r>
          </a:p>
          <a:p>
            <a:r>
              <a:rPr lang="pt-BR" dirty="0"/>
              <a:t>A análise exploratória inclui um conjunto de ferramentas descritivas e gráficas para buscar padrões e tendências que desempenharam o papel de hipóteses para uma análise completa.</a:t>
            </a:r>
          </a:p>
          <a:p>
            <a:r>
              <a:rPr lang="pt-BR" dirty="0"/>
              <a:t>Empregando técnicas estatísticas descritivas e gráficas para estudar o conjunto de dados, detectando </a:t>
            </a:r>
            <a:r>
              <a:rPr lang="pt-BR" dirty="0" err="1"/>
              <a:t>outliers</a:t>
            </a:r>
            <a:r>
              <a:rPr lang="pt-BR" dirty="0"/>
              <a:t> e anomalias, e comunicando de forma eficaz os resultados do modelo.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1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0457"/>
            <a:ext cx="10515600" cy="914399"/>
          </a:xfrm>
        </p:spPr>
        <p:txBody>
          <a:bodyPr/>
          <a:lstStyle/>
          <a:p>
            <a:r>
              <a:rPr lang="pt-BR" dirty="0" err="1"/>
              <a:t>Extraíndo</a:t>
            </a:r>
            <a:r>
              <a:rPr lang="pt-BR" dirty="0"/>
              <a:t> os Dados: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81826"/>
            <a:ext cx="5765441" cy="167729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Realizamos o Web </a:t>
            </a:r>
            <a:r>
              <a:rPr lang="pt-BR" dirty="0" err="1"/>
              <a:t>Scrapping</a:t>
            </a:r>
            <a:r>
              <a:rPr lang="pt-BR" dirty="0"/>
              <a:t> na </a:t>
            </a:r>
            <a:r>
              <a:rPr lang="pt-BR" dirty="0" err="1"/>
              <a:t>url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https://projects.fivethirtyeight.com/global-club-soccer-rankings/</a:t>
            </a:r>
            <a:endParaRPr lang="pt-BR" dirty="0"/>
          </a:p>
          <a:p>
            <a:r>
              <a:rPr lang="pt-BR" dirty="0"/>
              <a:t>Encontramos uma tabela com 629 linhas e 8 colunas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9171"/>
            <a:ext cx="10058400" cy="37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214" y="184820"/>
            <a:ext cx="11578106" cy="1325563"/>
          </a:xfrm>
        </p:spPr>
        <p:txBody>
          <a:bodyPr/>
          <a:lstStyle/>
          <a:p>
            <a:r>
              <a:rPr lang="pt-BR" b="1" dirty="0"/>
              <a:t>Descrevendo os Dados estatisticamente: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6213" y="940158"/>
            <a:ext cx="11578107" cy="5236805"/>
          </a:xfrm>
        </p:spPr>
        <p:txBody>
          <a:bodyPr/>
          <a:lstStyle/>
          <a:p>
            <a:r>
              <a:rPr lang="pt-BR" dirty="0"/>
              <a:t>Gráfico Massa de Probabilidade para Variáveis Discretas: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90872"/>
            <a:ext cx="5924282" cy="37671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3" y="1402009"/>
            <a:ext cx="5950037" cy="545599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96212" y="1605207"/>
            <a:ext cx="5628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 país mais frequente é a Inglaterra e a Liga mais frequente é a United Soccer </a:t>
            </a:r>
            <a:r>
              <a:rPr lang="pt-BR" sz="2200" dirty="0" err="1"/>
              <a:t>League</a:t>
            </a:r>
            <a:r>
              <a:rPr lang="pt-BR" sz="2200" dirty="0"/>
              <a:t>, dos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63258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7734" cy="316820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3" y="3444277"/>
            <a:ext cx="5329371" cy="31464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424" y="6484"/>
            <a:ext cx="5355163" cy="316171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477734" y="3444277"/>
            <a:ext cx="642234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Gráfico pela estimativa da densidade de </a:t>
            </a:r>
            <a:r>
              <a:rPr lang="pt-BR" sz="1900" dirty="0" err="1"/>
              <a:t>Kernel</a:t>
            </a:r>
            <a:r>
              <a:rPr lang="pt-BR" sz="1900" dirty="0"/>
              <a:t> de uma versão contínua e suave de um histograma estimado a partir dos dados.</a:t>
            </a:r>
          </a:p>
          <a:p>
            <a:r>
              <a:rPr lang="pt-BR" sz="1900" dirty="0"/>
              <a:t>Nesse método, uma curva contínua (o </a:t>
            </a:r>
            <a:r>
              <a:rPr lang="pt-BR" sz="1900" dirty="0" err="1"/>
              <a:t>kernel</a:t>
            </a:r>
            <a:r>
              <a:rPr lang="pt-BR" sz="1900" dirty="0"/>
              <a:t>) é desenhada em todos os pontos de dados individuais e todas essas curvas são adicionadas juntas para fazer uma única estimativa de densidade suave. O </a:t>
            </a:r>
            <a:r>
              <a:rPr lang="pt-BR" sz="1900" dirty="0" err="1"/>
              <a:t>kernel</a:t>
            </a:r>
            <a:r>
              <a:rPr lang="pt-BR" sz="1900" dirty="0"/>
              <a:t> mais usado é um gaussiano (que produz uma curva de sino gaussiano em cada ponto de dados). </a:t>
            </a:r>
          </a:p>
          <a:p>
            <a:r>
              <a:rPr lang="pt-BR" sz="1900" dirty="0"/>
              <a:t>O eixo x é o valor da variável como em um histograma. O eixo y é a função de densidade de probabilidade para a estimativa da densidade do </a:t>
            </a:r>
            <a:r>
              <a:rPr lang="pt-BR" sz="1900" dirty="0" err="1"/>
              <a:t>kernel</a:t>
            </a:r>
            <a:r>
              <a:rPr lang="pt-B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23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8945"/>
          </a:xfrm>
        </p:spPr>
        <p:txBody>
          <a:bodyPr>
            <a:normAutofit/>
          </a:bodyPr>
          <a:lstStyle/>
          <a:p>
            <a:r>
              <a:rPr lang="pt-BR" sz="3000" dirty="0"/>
              <a:t>Gráficos de Distribuição Acumulada para Variáveis Contínuas: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1297"/>
            <a:ext cx="5690897" cy="4230064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5" y="1351297"/>
            <a:ext cx="4556310" cy="40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20" y="1435502"/>
            <a:ext cx="5690897" cy="423006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4" y="1435502"/>
            <a:ext cx="5690897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3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8315" y="0"/>
            <a:ext cx="6425485" cy="1325563"/>
          </a:xfrm>
        </p:spPr>
        <p:txBody>
          <a:bodyPr>
            <a:normAutofit fontScale="90000"/>
          </a:bodyPr>
          <a:lstStyle/>
          <a:p>
            <a:r>
              <a:rPr lang="pt-BR" sz="3000" dirty="0"/>
              <a:t>Gráficos de Distribuição da Densidade de Probabilidade para Variáveis Contínuas: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7" y="1727836"/>
            <a:ext cx="5615189" cy="397021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9" y="53461"/>
            <a:ext cx="4702983" cy="33473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9" y="3488229"/>
            <a:ext cx="4702983" cy="33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972" y="1"/>
            <a:ext cx="11031828" cy="1146219"/>
          </a:xfrm>
        </p:spPr>
        <p:txBody>
          <a:bodyPr>
            <a:normAutofit/>
          </a:bodyPr>
          <a:lstStyle/>
          <a:p>
            <a:r>
              <a:rPr lang="pt-BR" sz="3000" dirty="0"/>
              <a:t>Teste </a:t>
            </a:r>
            <a:r>
              <a:rPr lang="pt-BR" sz="3000" dirty="0" err="1"/>
              <a:t>Kolmogorov-Smirnov</a:t>
            </a:r>
            <a:endParaRPr lang="pt-BR" sz="3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1146220"/>
            <a:ext cx="11320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Aplica-se o teste </a:t>
            </a:r>
            <a:r>
              <a:rPr lang="pt-BR" sz="2000" dirty="0" err="1"/>
              <a:t>Kolmogorov-Smirnov</a:t>
            </a:r>
            <a:r>
              <a:rPr lang="pt-BR" sz="2000" dirty="0"/>
              <a:t> com o objetivo de comprovar a hipótese nula, que afirma a normalidade da distribuição amostral. Para tal, procuram-se p-</a:t>
            </a:r>
            <a:r>
              <a:rPr lang="pt-BR" sz="2000" dirty="0" err="1"/>
              <a:t>values</a:t>
            </a:r>
            <a:r>
              <a:rPr lang="pt-BR" sz="2000" dirty="0"/>
              <a:t> superiores a 0.8, conforme o especificado.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296195" y="2092184"/>
            <a:ext cx="7083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Encontrando os seguintes resultados:</a:t>
            </a:r>
          </a:p>
          <a:p>
            <a:endParaRPr lang="pt-BR" sz="2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4" y="2513388"/>
            <a:ext cx="7851820" cy="132831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8789" y="4262907"/>
            <a:ext cx="1178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Os baixíssimos valores do p-</a:t>
            </a:r>
            <a:r>
              <a:rPr lang="pt-BR" sz="2000" dirty="0" err="1"/>
              <a:t>value</a:t>
            </a:r>
            <a:r>
              <a:rPr lang="pt-BR" sz="2000" dirty="0"/>
              <a:t> &lt; 0.001 rejeitam a chance de constatação da Hipótese </a:t>
            </a:r>
            <a:r>
              <a:rPr lang="pt-BR" sz="2000" dirty="0" smtClean="0"/>
              <a:t>Nula, </a:t>
            </a:r>
            <a:r>
              <a:rPr lang="pt-BR" sz="2000" dirty="0"/>
              <a:t>que afirma a normalidade da distribuição amostral.</a:t>
            </a:r>
          </a:p>
          <a:p>
            <a:r>
              <a:rPr lang="pt-BR" sz="2000" dirty="0"/>
              <a:t>É importante frisar que os valores p-</a:t>
            </a:r>
            <a:r>
              <a:rPr lang="pt-BR" sz="2000" dirty="0" err="1"/>
              <a:t>value</a:t>
            </a:r>
            <a:r>
              <a:rPr lang="pt-BR" sz="2000" dirty="0"/>
              <a:t>=0 não é uma verdade, mas uma aproximação. Pois sempre há uma chance de obter os resultados da Hipótese Nula, por menor ou improvável que seja a chance.</a:t>
            </a:r>
          </a:p>
          <a:p>
            <a:r>
              <a:rPr lang="pt-BR" sz="2000" dirty="0"/>
              <a:t>É provável que a hipótese nula tenha sido rejeitada pelo tamanho da amostra.</a:t>
            </a:r>
          </a:p>
          <a:p>
            <a:r>
              <a:rPr lang="pt-BR" sz="2000" dirty="0"/>
              <a:t>Vamos tentar provar que há diferença entre os alvos da comparação estatística, confirmando a Hipótese Alternativa.</a:t>
            </a:r>
          </a:p>
        </p:txBody>
      </p:sp>
    </p:spTree>
    <p:extLst>
      <p:ext uri="{BB962C8B-B14F-4D97-AF65-F5344CB8AC3E}">
        <p14:creationId xmlns:p14="http://schemas.microsoft.com/office/powerpoint/2010/main" val="1035464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851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AAEG - Métodos Quantitativos</vt:lpstr>
      <vt:lpstr>Apresentação do PowerPoint</vt:lpstr>
      <vt:lpstr>Extraíndo os Dados:</vt:lpstr>
      <vt:lpstr>Descrevendo os Dados estatisticamente: </vt:lpstr>
      <vt:lpstr>Apresentação do PowerPoint</vt:lpstr>
      <vt:lpstr>Gráficos de Distribuição Acumulada para Variáveis Contínuas:</vt:lpstr>
      <vt:lpstr>Apresentação do PowerPoint</vt:lpstr>
      <vt:lpstr>Gráficos de Distribuição da Densidade de Probabilidade para Variáveis Contínuas:</vt:lpstr>
      <vt:lpstr>Teste Kolmogorov-Smirnov</vt:lpstr>
      <vt:lpstr>Avaliação pelo Teste de Shapiro</vt:lpstr>
      <vt:lpstr>Regressão e Predição</vt:lpstr>
      <vt:lpstr>Apresentação do PowerPoint</vt:lpstr>
      <vt:lpstr>Qualificando a Regressão por Mínimos Quadrados</vt:lpstr>
      <vt:lpstr>Conjunto Rating Ofensivo x Rating de Força Futebolística</vt:lpstr>
      <vt:lpstr>Testes Visuais de Pressuposto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AAEG - Metódos Quantitativos</dc:title>
  <dc:creator>Rafaela</dc:creator>
  <cp:lastModifiedBy>Rafaela</cp:lastModifiedBy>
  <cp:revision>26</cp:revision>
  <dcterms:created xsi:type="dcterms:W3CDTF">2019-12-02T09:02:22Z</dcterms:created>
  <dcterms:modified xsi:type="dcterms:W3CDTF">2019-12-02T14:49:44Z</dcterms:modified>
</cp:coreProperties>
</file>