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58" r:id="rId5"/>
    <p:sldId id="259" r:id="rId6"/>
    <p:sldId id="257" r:id="rId7"/>
    <p:sldId id="267" r:id="rId8"/>
    <p:sldId id="268" r:id="rId9"/>
    <p:sldId id="269" r:id="rId10"/>
    <p:sldId id="260" r:id="rId11"/>
    <p:sldId id="265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1BE5-BE8B-5044-AAC3-78E382948456}" type="datetimeFigureOut"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C570-E86B-8B4C-A509-67027065DD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722923"/>
            <a:ext cx="8323385" cy="3389923"/>
          </a:xfrm>
        </p:spPr>
        <p:txBody>
          <a:bodyPr>
            <a:noAutofit/>
          </a:bodyPr>
          <a:lstStyle/>
          <a:p>
            <a:r>
              <a:rPr lang="en-US" sz="6000" b="1"/>
              <a:t>JAVA MTA</a:t>
            </a:r>
            <a:r>
              <a:rPr lang="en-US" sz="5400"/>
              <a:t/>
            </a:r>
            <a:br>
              <a:rPr lang="en-US" sz="5400"/>
            </a:br>
            <a:r>
              <a:rPr lang="en-US" sz="5400"/>
              <a:t>Multi-threading</a:t>
            </a:r>
            <a:br>
              <a:rPr lang="en-US" sz="5400"/>
            </a:br>
            <a:r>
              <a:rPr lang="en-US" sz="5400"/>
              <a:t>with Annotations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0376"/>
            <a:ext cx="6400800" cy="107462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Luca Severini</a:t>
            </a:r>
          </a:p>
          <a:p>
            <a:r>
              <a:rPr lang="en-US" sz="2800">
                <a:solidFill>
                  <a:schemeClr val="tx1"/>
                </a:solidFill>
              </a:rPr>
              <a:t>SJSU - CS159 – April 8, 2015</a:t>
            </a:r>
          </a:p>
        </p:txBody>
      </p:sp>
    </p:spTree>
    <p:extLst>
      <p:ext uri="{BB962C8B-B14F-4D97-AF65-F5344CB8AC3E}">
        <p14:creationId xmlns:p14="http://schemas.microsoft.com/office/powerpoint/2010/main" val="346684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6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/>
              <a:t>Step 1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Utilizing a custom class loader passed as an 	argument to JVM (-Djava.system.class.loader) the java 	program is patched accordingly. </a:t>
            </a:r>
            <a:br>
              <a:rPr lang="en-US" sz="2800"/>
            </a:br>
            <a:r>
              <a:rPr lang="en-US" sz="2800"/>
              <a:t>	Should this way not working, the program classes 	can be loaded programmatically but this require 	some (simple) changes to the program source code.</a:t>
            </a:r>
          </a:p>
          <a:p>
            <a:pPr marL="0" indent="0">
              <a:buNone/>
            </a:pPr>
            <a:r>
              <a:rPr lang="en-US" sz="2800"/>
              <a:t>	As the program is loaded, all clas	ses are scanned  	and annotated methods are patched. At this time, 	that operation has some problems at VM level.</a:t>
            </a:r>
          </a:p>
        </p:txBody>
      </p:sp>
    </p:spTree>
    <p:extLst>
      <p:ext uri="{BB962C8B-B14F-4D97-AF65-F5344CB8AC3E}">
        <p14:creationId xmlns:p14="http://schemas.microsoft.com/office/powerpoint/2010/main" val="35079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6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/>
              <a:t>Step 2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	During program execution the </a:t>
            </a:r>
            <a:r>
              <a:rPr lang="en-US" sz="2800" b="1"/>
              <a:t>MTAProxy </a:t>
            </a:r>
            <a:r>
              <a:rPr lang="en-US" sz="2800"/>
              <a:t>class 	intercepts the execution of class methods and through 	</a:t>
            </a:r>
            <a:r>
              <a:rPr lang="en-US" sz="2800" b="1"/>
              <a:t>Java Reflection</a:t>
            </a:r>
            <a:r>
              <a:rPr lang="en-US" sz="2800"/>
              <a:t> and accordingly to the </a:t>
            </a:r>
            <a:r>
              <a:rPr lang="en-US" sz="2800" b="1"/>
              <a:t>Annotations</a:t>
            </a:r>
            <a:r>
              <a:rPr lang="en-US" sz="2800"/>
              <a:t> 	which provide the necessary informations, those 	methods are executed concurrently from a pool of 	worker threads.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 b="1"/>
              <a:t>Resources Locking</a:t>
            </a:r>
            <a:r>
              <a:rPr lang="en-US" sz="2800"/>
              <a:t> and/or </a:t>
            </a:r>
            <a:r>
              <a:rPr lang="en-US" sz="2800" b="1"/>
              <a:t>Synchronization</a:t>
            </a:r>
            <a:r>
              <a:rPr lang="en-US" sz="2800"/>
              <a:t> are 	applied if requested.</a:t>
            </a:r>
          </a:p>
          <a:p>
            <a:pPr marL="0" indent="0">
              <a:buNone/>
            </a:pPr>
            <a:r>
              <a:rPr lang="en-US" sz="2800" b="1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1763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714"/>
            <a:ext cx="8229600" cy="1533209"/>
          </a:xfrm>
        </p:spPr>
        <p:txBody>
          <a:bodyPr anchor="t" anchorCtr="1">
            <a:noAutofit/>
          </a:bodyPr>
          <a:lstStyle/>
          <a:p>
            <a:r>
              <a:rPr lang="en-US" sz="6000" b="1"/>
              <a:t>Demo</a:t>
            </a:r>
            <a:br>
              <a:rPr lang="en-US" sz="6000" b="1"/>
            </a:br>
            <a:r>
              <a:rPr lang="en-US" sz="2400"/>
              <a:t>(it’s Beta!)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313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022"/>
            <a:ext cx="8229600" cy="1151669"/>
          </a:xfrm>
        </p:spPr>
        <p:txBody>
          <a:bodyPr anchor="t" anchorCtr="1">
            <a:noAutofit/>
          </a:bodyPr>
          <a:lstStyle/>
          <a:p>
            <a:r>
              <a:rPr lang="en-US" sz="6000"/>
              <a:t>Thank you!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731842"/>
            <a:ext cx="8382000" cy="119184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Sources freely available at</a:t>
            </a:r>
          </a:p>
          <a:p>
            <a:r>
              <a:rPr lang="en-US" sz="3200"/>
              <a:t>https://github.com/lucaseverini/CS159-Project</a:t>
            </a:r>
          </a:p>
        </p:txBody>
      </p:sp>
    </p:spTree>
    <p:extLst>
      <p:ext uri="{BB962C8B-B14F-4D97-AF65-F5344CB8AC3E}">
        <p14:creationId xmlns:p14="http://schemas.microsoft.com/office/powerpoint/2010/main" val="346298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2022"/>
            <a:ext cx="8229600" cy="1151669"/>
          </a:xfrm>
        </p:spPr>
        <p:txBody>
          <a:bodyPr anchor="t" anchorCtr="1">
            <a:noAutofit/>
          </a:bodyPr>
          <a:lstStyle/>
          <a:p>
            <a:r>
              <a:rPr lang="en-US" sz="6000"/>
              <a:t>Questions ?</a:t>
            </a:r>
            <a:br>
              <a:rPr lang="en-US" sz="6000"/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08959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What is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16"/>
            <a:ext cx="8229600" cy="53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A thread</a:t>
            </a:r>
            <a:r>
              <a:rPr lang="en-US" sz="2800"/>
              <a:t> of execution is the smallest sequence of programmed instructions that can be managed independently.</a:t>
            </a:r>
          </a:p>
          <a:p>
            <a:pPr marL="0" indent="0">
              <a:buNone/>
            </a:pPr>
            <a:r>
              <a:rPr lang="en-US" sz="2800" b="1"/>
              <a:t>Multi-threading</a:t>
            </a:r>
            <a:r>
              <a:rPr lang="en-US" sz="2800"/>
              <a:t> is the ability of a program or an operating system to execute concurrently multiple threads of execution.</a:t>
            </a:r>
            <a:br>
              <a:rPr lang="en-US" sz="2800"/>
            </a:br>
            <a:r>
              <a:rPr lang="en-US" sz="2800" b="1"/>
              <a:t>Multi-threading</a:t>
            </a:r>
            <a:r>
              <a:rPr lang="en-US" sz="2800"/>
              <a:t> improves performances and concurrency, simplifies coding of Remote Procedure Calls and Messaging and makes programs and operating systems faster and more energy-efficient.</a:t>
            </a:r>
          </a:p>
          <a:p>
            <a:pPr marL="0" indent="0">
              <a:buNone/>
            </a:pPr>
            <a:r>
              <a:rPr lang="en-US" sz="2800" b="1"/>
              <a:t>Multi-threading</a:t>
            </a:r>
            <a:r>
              <a:rPr lang="en-US" sz="2800"/>
              <a:t> is now allowed on any major CPU architecture, server, desktop or mobile</a:t>
            </a:r>
            <a:r>
              <a:rPr lang="en-US" sz="240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308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437"/>
            <a:ext cx="8229600" cy="492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Multi-threading</a:t>
            </a:r>
            <a:r>
              <a:rPr lang="en-US" sz="2800"/>
              <a:t> has also some (minor) drawbacks.</a:t>
            </a:r>
          </a:p>
          <a:p>
            <a:pPr marL="0" indent="0">
              <a:buNone/>
            </a:pPr>
            <a:r>
              <a:rPr lang="en-US" sz="2800"/>
              <a:t>Multithreadaded software is not easy to write nor to debug because of the different threads executed concurrently add a further (temporal) dimension to execution graphs.</a:t>
            </a:r>
          </a:p>
          <a:p>
            <a:pPr marL="0" indent="0">
              <a:buNone/>
            </a:pPr>
            <a:r>
              <a:rPr lang="en-US" sz="2800"/>
              <a:t>Access and modification to resources must be synchronized which is not easy and can cause subtle errors and serious performance issues.</a:t>
            </a:r>
            <a:br>
              <a:rPr lang="en-US" sz="2800"/>
            </a:br>
            <a:r>
              <a:rPr lang="en-US" sz="2800"/>
              <a:t>Porting singlethreaded code can be difficult and error prone and requires estensive testing.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45332"/>
            <a:ext cx="8229600" cy="839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What is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63082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101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Multi-threading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437"/>
            <a:ext cx="8229600" cy="514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Java natively supports multithreaded programming through the </a:t>
            </a:r>
            <a:r>
              <a:rPr lang="en-US" sz="2800" b="1"/>
              <a:t>Thread class</a:t>
            </a:r>
            <a:r>
              <a:rPr lang="en-US" sz="2800"/>
              <a:t> and the </a:t>
            </a:r>
            <a:r>
              <a:rPr lang="en-US" sz="2800" b="1"/>
              <a:t>Runnable interface</a:t>
            </a:r>
            <a:r>
              <a:rPr lang="en-US" sz="2800"/>
              <a:t>.</a:t>
            </a:r>
          </a:p>
          <a:p>
            <a:pPr marL="0" indent="0">
              <a:buNone/>
            </a:pPr>
            <a:r>
              <a:rPr lang="en-US" sz="2800"/>
              <a:t>Java provides resource locking and synchronization through the </a:t>
            </a:r>
            <a:r>
              <a:rPr lang="en-US" sz="2800" b="1"/>
              <a:t>Semaphore class</a:t>
            </a:r>
            <a:r>
              <a:rPr lang="en-US" sz="2800"/>
              <a:t> and </a:t>
            </a:r>
            <a:r>
              <a:rPr lang="en-US" sz="2800" b="1"/>
              <a:t>synchronized</a:t>
            </a:r>
            <a:r>
              <a:rPr lang="en-US" sz="2800"/>
              <a:t> methods and statements.</a:t>
            </a:r>
          </a:p>
          <a:p>
            <a:pPr marL="0" indent="0">
              <a:buNone/>
            </a:pPr>
            <a:r>
              <a:rPr lang="en-US" sz="2800"/>
              <a:t>Java provides a rich set of </a:t>
            </a:r>
            <a:r>
              <a:rPr lang="en-US" sz="2800" b="1"/>
              <a:t>Concurrent Collection classes</a:t>
            </a:r>
            <a:r>
              <a:rPr lang="en-US" sz="2800"/>
              <a:t> to help avoid problems caused by concurrent access and modification to resources.</a:t>
            </a:r>
          </a:p>
          <a:p>
            <a:pPr marL="0" indent="0">
              <a:buNone/>
            </a:pPr>
            <a:r>
              <a:rPr lang="en-US" sz="2800"/>
              <a:t>Java also provides classes that support </a:t>
            </a:r>
            <a:r>
              <a:rPr lang="en-US" sz="2800" b="1"/>
              <a:t>atomic operations</a:t>
            </a:r>
            <a:r>
              <a:rPr lang="en-US" sz="2800"/>
              <a:t> on single variables.</a:t>
            </a:r>
            <a:br>
              <a:rPr lang="en-US" sz="2800"/>
            </a:br>
            <a:r>
              <a:rPr lang="en-US" sz="2800"/>
              <a:t>Many third party libraries and SDK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95172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70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Java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668"/>
            <a:ext cx="8229600" cy="5003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/>
              <a:t>Java Annotations</a:t>
            </a:r>
            <a:r>
              <a:rPr lang="en-US" sz="2800"/>
              <a:t> are a form of syntactic metadata.</a:t>
            </a:r>
            <a:br>
              <a:rPr lang="en-US" sz="2800"/>
            </a:br>
            <a:r>
              <a:rPr lang="en-US" sz="2800"/>
              <a:t>An annotation contains information about the source code itself.</a:t>
            </a:r>
          </a:p>
          <a:p>
            <a:pPr marL="0" indent="0">
              <a:buNone/>
            </a:pPr>
            <a:r>
              <a:rPr lang="en-US" sz="2800" b="1"/>
              <a:t>Java annotations</a:t>
            </a:r>
            <a:r>
              <a:rPr lang="en-US" sz="2800"/>
              <a:t> can provide many different kind of informations to the compiler, the VM (runtime), some other process like Javadoc or the programmer too.</a:t>
            </a:r>
          </a:p>
          <a:p>
            <a:pPr marL="0" indent="0">
              <a:buNone/>
            </a:pPr>
            <a:r>
              <a:rPr lang="en-US" sz="2800" b="1"/>
              <a:t>Java Annotations</a:t>
            </a:r>
            <a:r>
              <a:rPr lang="en-US" sz="2800"/>
              <a:t> are present since Java 5.</a:t>
            </a:r>
            <a:br>
              <a:rPr lang="en-US" sz="2800"/>
            </a:br>
            <a:r>
              <a:rPr lang="en-US" sz="2800"/>
              <a:t>Custom annotations can be added easily.</a:t>
            </a:r>
          </a:p>
          <a:p>
            <a:pPr marL="0" indent="0">
              <a:buNone/>
            </a:pPr>
            <a:r>
              <a:rPr lang="en-US" sz="2800"/>
              <a:t>In this project some custom annotations are used to add to singlethreaded code a good degree or mutlthreaded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23045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What is MTA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16"/>
            <a:ext cx="8229600" cy="53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MTA </a:t>
            </a:r>
            <a:r>
              <a:rPr lang="en-US" sz="2800"/>
              <a:t>which stands for Multi-Threading Annotations is a technique that permits to execute a </a:t>
            </a:r>
            <a:r>
              <a:rPr lang="en-US" sz="2800" b="1"/>
              <a:t>Singlethreaded</a:t>
            </a:r>
            <a:r>
              <a:rPr lang="en-US" sz="2800"/>
              <a:t> Java program in a </a:t>
            </a:r>
            <a:r>
              <a:rPr lang="en-US" sz="2800" b="1"/>
              <a:t>Multithreaded</a:t>
            </a:r>
            <a:r>
              <a:rPr lang="en-US" sz="2800"/>
              <a:t> way with very little o no modification of program source code other than adding some </a:t>
            </a:r>
            <a:r>
              <a:rPr lang="en-US" sz="2800" b="1"/>
              <a:t>Custom</a:t>
            </a:r>
            <a:r>
              <a:rPr lang="en-US" sz="2800"/>
              <a:t> </a:t>
            </a:r>
            <a:r>
              <a:rPr lang="en-US" sz="2800" b="1"/>
              <a:t>Annotations</a:t>
            </a:r>
            <a:r>
              <a:rPr lang="en-US" sz="2800"/>
              <a:t>.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At this time there are five annotations:</a:t>
            </a:r>
          </a:p>
          <a:p>
            <a:pPr marL="0" indent="0">
              <a:buNone/>
            </a:pPr>
            <a:r>
              <a:rPr lang="en-US" sz="2800"/>
              <a:t>	public boolean </a:t>
            </a:r>
            <a:r>
              <a:rPr lang="en-US" sz="2800" b="1"/>
              <a:t>parallelize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public boolean </a:t>
            </a:r>
            <a:r>
              <a:rPr lang="en-US" sz="2800" b="1"/>
              <a:t>synchronize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public String </a:t>
            </a:r>
            <a:r>
              <a:rPr lang="en-US" sz="2800" b="1"/>
              <a:t>mutex</a:t>
            </a:r>
            <a:r>
              <a:rPr lang="en-US" sz="2800"/>
              <a:t>() default "";</a:t>
            </a:r>
          </a:p>
          <a:p>
            <a:pPr marL="0" indent="0">
              <a:buNone/>
            </a:pPr>
            <a:r>
              <a:rPr lang="en-US" sz="2800"/>
              <a:t>	public boolean </a:t>
            </a:r>
            <a:r>
              <a:rPr lang="en-US" sz="2800" b="1"/>
              <a:t>lock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public boolean </a:t>
            </a:r>
            <a:r>
              <a:rPr lang="en-US" sz="2800" b="1"/>
              <a:t>release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0456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What is MTA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16"/>
            <a:ext cx="8229600" cy="53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public boolean </a:t>
            </a:r>
            <a:r>
              <a:rPr lang="en-US" sz="2800" b="1"/>
              <a:t>parallelize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This annotation enables the unsynchronized 	multithreaded execution of the annotated method.</a:t>
            </a:r>
            <a:br>
              <a:rPr lang="en-US" sz="2800"/>
            </a:br>
            <a:r>
              <a:rPr lang="en-US" sz="2800"/>
              <a:t>	At this time the return value is ignored when the 	execution is multithreaded.</a:t>
            </a:r>
            <a:br>
              <a:rPr lang="en-US" sz="2800"/>
            </a:br>
            <a:endParaRPr lang="en-US" sz="2800"/>
          </a:p>
          <a:p>
            <a:pPr marL="0" indent="0">
              <a:buNone/>
            </a:pPr>
            <a:r>
              <a:rPr lang="en-US" sz="2800"/>
              <a:t>public boolean </a:t>
            </a:r>
            <a:r>
              <a:rPr lang="en-US" sz="2800" b="1"/>
              <a:t>synchronize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This annotation enables the synchronized 	multithreaded execution of the annotated method.</a:t>
            </a:r>
            <a:br>
              <a:rPr lang="en-US" sz="2800"/>
            </a:br>
            <a:r>
              <a:rPr lang="en-US" sz="2800"/>
              <a:t>	At this time the return value is ignored when the 	execution is multithreaded.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9155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What is MTA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16"/>
            <a:ext cx="8229600" cy="53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public String </a:t>
            </a:r>
            <a:r>
              <a:rPr lang="en-US" sz="2800" b="1"/>
              <a:t>mutex</a:t>
            </a:r>
            <a:r>
              <a:rPr lang="en-US" sz="2800"/>
              <a:t>() default "";</a:t>
            </a:r>
          </a:p>
          <a:p>
            <a:pPr marL="0" indent="0">
              <a:buNone/>
            </a:pPr>
            <a:r>
              <a:rPr lang="en-US" sz="2800"/>
              <a:t>	This annotation creates and assignes a name to a 	mutex.</a:t>
            </a:r>
            <a:br>
              <a:rPr lang="en-US" sz="2800"/>
            </a:br>
            <a:r>
              <a:rPr lang="en-US" sz="2800"/>
              <a:t>	Is usully used together with one of the two 	following annotations.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public boolean </a:t>
            </a:r>
            <a:r>
              <a:rPr lang="en-US" sz="2800" b="1"/>
              <a:t>lock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If the mutex isn’t locked yet, the execution of the 	annotated method continues normally.</a:t>
            </a:r>
            <a:br>
              <a:rPr lang="en-US" sz="2800"/>
            </a:br>
            <a:r>
              <a:rPr lang="en-US" sz="2800"/>
              <a:t>	If the mutex is already blocked the execution of the 	annotated method stops until the mutex is released.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8789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32"/>
            <a:ext cx="8229600" cy="839054"/>
          </a:xfrm>
        </p:spPr>
        <p:txBody>
          <a:bodyPr>
            <a:normAutofit/>
          </a:bodyPr>
          <a:lstStyle/>
          <a:p>
            <a:r>
              <a:rPr lang="en-US" sz="4800"/>
              <a:t>What is MTA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16"/>
            <a:ext cx="8229600" cy="53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public boolean </a:t>
            </a:r>
            <a:r>
              <a:rPr lang="en-US" sz="2800" b="1"/>
              <a:t>release</a:t>
            </a:r>
            <a:r>
              <a:rPr lang="en-US" sz="2800"/>
              <a:t>() default false;</a:t>
            </a:r>
          </a:p>
          <a:p>
            <a:pPr marL="0" indent="0">
              <a:buNone/>
            </a:pPr>
            <a:r>
              <a:rPr lang="en-US" sz="2800"/>
              <a:t>	If the mutex is locked, the mutex is released and the 	execution of the annotated method continues 	normally.</a:t>
            </a:r>
            <a:br>
              <a:rPr lang="en-US" sz="2800"/>
            </a:br>
            <a:r>
              <a:rPr lang="en-US" sz="2800"/>
              <a:t>	If the mutex isn’t locked nothing happens and the 	execution continues normally.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88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305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 MTA Multi-threading with Annotations </vt:lpstr>
      <vt:lpstr>What is Multi-threading</vt:lpstr>
      <vt:lpstr>PowerPoint Presentation</vt:lpstr>
      <vt:lpstr>Multi-threading in Java</vt:lpstr>
      <vt:lpstr>Java Annotations</vt:lpstr>
      <vt:lpstr>What is MTA</vt:lpstr>
      <vt:lpstr>What is MTA</vt:lpstr>
      <vt:lpstr>What is MTA</vt:lpstr>
      <vt:lpstr>What is MTA</vt:lpstr>
      <vt:lpstr>Implementation</vt:lpstr>
      <vt:lpstr>Implementation</vt:lpstr>
      <vt:lpstr>Demo (it’s Beta!)</vt:lpstr>
      <vt:lpstr>Thank you!</vt:lpstr>
      <vt:lpstr>Questions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Multi-threading with Java Annotations </dc:title>
  <dc:creator>Luca Severini</dc:creator>
  <cp:lastModifiedBy>Luca Severini</cp:lastModifiedBy>
  <cp:revision>32</cp:revision>
  <dcterms:created xsi:type="dcterms:W3CDTF">2015-04-08T00:45:32Z</dcterms:created>
  <dcterms:modified xsi:type="dcterms:W3CDTF">2015-04-08T19:19:14Z</dcterms:modified>
</cp:coreProperties>
</file>