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9" r:id="rId7"/>
    <p:sldId id="260" r:id="rId8"/>
    <p:sldId id="268" r:id="rId9"/>
    <p:sldId id="262" r:id="rId10"/>
    <p:sldId id="263" r:id="rId11"/>
    <p:sldId id="270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92"/>
    <p:restoredTop sz="94679"/>
  </p:normalViewPr>
  <p:slideViewPr>
    <p:cSldViewPr snapToGrid="0" snapToObjects="1">
      <p:cViewPr varScale="1">
        <p:scale>
          <a:sx n="112" d="100"/>
          <a:sy n="112" d="100"/>
        </p:scale>
        <p:origin x="45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49" y="1093788"/>
            <a:ext cx="7879841" cy="2967208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6500"/>
              <a:t>Premier League Football Analytics Database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50693" y="4619625"/>
            <a:ext cx="2960084" cy="535160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b="1" dirty="0"/>
              <a:t>Schema Squad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4331166"/>
            <a:ext cx="787984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03304" y="2842186"/>
            <a:ext cx="54864" cy="29600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US" sz="3500" b="1" dirty="0"/>
              <a:t>Key Analysis Capabilities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9601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5611" y="932688"/>
            <a:ext cx="4437453" cy="4992624"/>
          </a:xfrm>
        </p:spPr>
        <p:txBody>
          <a:bodyPr anchor="ctr">
            <a:normAutofit/>
          </a:bodyPr>
          <a:lstStyle/>
          <a:p>
            <a:pPr algn="just"/>
            <a:r>
              <a:rPr lang="en-US" sz="2000" dirty="0"/>
              <a:t>Regional performance trends and home advantage insights.</a:t>
            </a:r>
          </a:p>
          <a:p>
            <a:pPr algn="just"/>
            <a:r>
              <a:rPr lang="en-US" sz="2000" dirty="0"/>
              <a:t>Comparison between top clubs vs. others.</a:t>
            </a:r>
          </a:p>
          <a:p>
            <a:pPr algn="just"/>
            <a:r>
              <a:rPr lang="en-US" sz="2000" dirty="0"/>
              <a:t>Seasonal performance breakdowns.</a:t>
            </a:r>
          </a:p>
          <a:p>
            <a:pPr algn="just"/>
            <a:r>
              <a:rPr lang="en-US" sz="2000" dirty="0"/>
              <a:t>Referee influence on match outcomes.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CF4DAE-1E47-A19E-3422-74814DFC2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US" sz="3500" b="1" dirty="0"/>
              <a:t>DEMO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9601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19643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US" sz="3500" b="1" dirty="0"/>
              <a:t>Conclusion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9601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5611" y="932688"/>
            <a:ext cx="4437453" cy="4992624"/>
          </a:xfrm>
        </p:spPr>
        <p:txBody>
          <a:bodyPr anchor="ctr">
            <a:normAutofit/>
          </a:bodyPr>
          <a:lstStyle/>
          <a:p>
            <a:pPr algn="just"/>
            <a:r>
              <a:rPr lang="en-US" sz="2000" dirty="0"/>
              <a:t>Robust, scalable system for football analytics.</a:t>
            </a:r>
          </a:p>
          <a:p>
            <a:pPr algn="just"/>
            <a:r>
              <a:rPr lang="en-US" sz="2000" dirty="0"/>
              <a:t>ETL and data modeling demonstrate advanced database skills.</a:t>
            </a:r>
          </a:p>
          <a:p>
            <a:pPr algn="just"/>
            <a:r>
              <a:rPr lang="en-US" sz="2000" dirty="0"/>
              <a:t>Supports powerful insights for teams, analysts, and fans.</a:t>
            </a:r>
          </a:p>
          <a:p>
            <a:pPr algn="just"/>
            <a:r>
              <a:rPr lang="en-US" sz="2000" dirty="0"/>
              <a:t>Real-world application of OLTP + OLAP integration.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US" sz="4000" b="1" dirty="0"/>
              <a:t>Intro</a:t>
            </a:r>
            <a:endParaRPr lang="en-US" sz="35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9601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5611" y="932688"/>
            <a:ext cx="4437453" cy="4992624"/>
          </a:xfrm>
        </p:spPr>
        <p:txBody>
          <a:bodyPr anchor="ctr">
            <a:normAutofit/>
          </a:bodyPr>
          <a:lstStyle/>
          <a:p>
            <a:pPr algn="just"/>
            <a:r>
              <a:rPr lang="en-US" sz="2000" dirty="0"/>
              <a:t>Developed a dual-database system for football analytics.</a:t>
            </a:r>
          </a:p>
          <a:p>
            <a:pPr algn="just"/>
            <a:r>
              <a:rPr lang="en-US" sz="2000" dirty="0"/>
              <a:t>Operational DB for match data entry &amp; Analytical DB for trend analysis.</a:t>
            </a:r>
          </a:p>
          <a:p>
            <a:pPr algn="just"/>
            <a:r>
              <a:rPr lang="en-US" sz="2000" dirty="0"/>
              <a:t>ETL pipelines to extract, transform, and load data from CSVs.</a:t>
            </a:r>
          </a:p>
          <a:p>
            <a:pPr algn="just"/>
            <a:r>
              <a:rPr lang="en-US" sz="2000" dirty="0"/>
              <a:t>Supports complex analytical queries and reporting.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US" sz="4000" b="1" dirty="0"/>
              <a:t>Intro</a:t>
            </a:r>
            <a:endParaRPr lang="en-US" sz="35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9601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5611" y="932688"/>
            <a:ext cx="4437453" cy="4992624"/>
          </a:xfrm>
        </p:spPr>
        <p:txBody>
          <a:bodyPr anchor="ctr">
            <a:normAutofit/>
          </a:bodyPr>
          <a:lstStyle/>
          <a:p>
            <a:pPr algn="just"/>
            <a:r>
              <a:rPr lang="en-US" sz="2000" dirty="0"/>
              <a:t>Fully-functional OLTP database with normalized schema.</a:t>
            </a:r>
          </a:p>
          <a:p>
            <a:pPr algn="just"/>
            <a:r>
              <a:rPr lang="en-US" sz="2000" dirty="0"/>
              <a:t>OLAP star schema for analytical queries.</a:t>
            </a:r>
          </a:p>
          <a:p>
            <a:pPr algn="just"/>
            <a:r>
              <a:rPr lang="en-US" sz="2000" dirty="0"/>
              <a:t>ETL pipelines for data ingestion and transformation.</a:t>
            </a:r>
          </a:p>
          <a:p>
            <a:pPr algn="just"/>
            <a:r>
              <a:rPr lang="en-US" sz="2000" dirty="0"/>
              <a:t>Robust query support for match, team, and referee analytics.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US" sz="3600" b="1" dirty="0"/>
              <a:t>Operational Database (OLTP)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9601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5611" y="932688"/>
            <a:ext cx="4437453" cy="4992624"/>
          </a:xfrm>
        </p:spPr>
        <p:txBody>
          <a:bodyPr anchor="ctr">
            <a:normAutofit/>
          </a:bodyPr>
          <a:lstStyle/>
          <a:p>
            <a:pPr algn="just"/>
            <a:r>
              <a:rPr lang="en-US" sz="2000" dirty="0"/>
              <a:t>Key tables: Teams, Seasons, Referees, Divisions, Matches, </a:t>
            </a:r>
            <a:r>
              <a:rPr lang="en-US" sz="2000" dirty="0" err="1"/>
              <a:t>MatchStatistics</a:t>
            </a:r>
            <a:r>
              <a:rPr lang="en-US" sz="2000" dirty="0"/>
              <a:t>, Bookmakers, Markets, </a:t>
            </a:r>
            <a:r>
              <a:rPr lang="en-US" sz="2000" dirty="0" err="1"/>
              <a:t>BettingOdds</a:t>
            </a:r>
            <a:r>
              <a:rPr lang="en-US" sz="2000" dirty="0"/>
              <a:t>.</a:t>
            </a:r>
          </a:p>
          <a:p>
            <a:pPr algn="just"/>
            <a:r>
              <a:rPr lang="en-US" sz="2000" dirty="0"/>
              <a:t>Normalized design ensures data integrity and efficient transactions.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B1BEC-EFC2-7C95-1BDA-6E4860455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5527" y="265815"/>
            <a:ext cx="3308680" cy="5445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Relational Schema</a:t>
            </a:r>
          </a:p>
        </p:txBody>
      </p:sp>
      <p:pic>
        <p:nvPicPr>
          <p:cNvPr id="5" name="Content Placeholder 4" descr="A diagram of a server&#10;&#10;AI-generated content may be incorrect.">
            <a:extLst>
              <a:ext uri="{FF2B5EF4-FFF2-40B4-BE49-F238E27FC236}">
                <a16:creationId xmlns:a16="http://schemas.microsoft.com/office/drawing/2014/main" id="{A63B5670-2421-F5DD-BF9E-6ACC920FCF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6071" y="1023384"/>
            <a:ext cx="7798135" cy="53417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43247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E60D1D-940E-7469-4022-CF7910419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87785-00FF-CAAF-B278-ABCE940C2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US" sz="3500" b="1" dirty="0"/>
              <a:t>ETL Process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9601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BDB6D-A0E8-464B-C7FB-5F7C5A864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5611" y="932688"/>
            <a:ext cx="4437453" cy="4992624"/>
          </a:xfrm>
        </p:spPr>
        <p:txBody>
          <a:bodyPr anchor="ctr">
            <a:normAutofit/>
          </a:bodyPr>
          <a:lstStyle/>
          <a:p>
            <a:pPr algn="just"/>
            <a:r>
              <a:rPr lang="en-US" sz="2000" dirty="0"/>
              <a:t>Extraction: Load CSVs, validate data, track processing metadata.</a:t>
            </a:r>
          </a:p>
          <a:p>
            <a:pPr algn="just"/>
            <a:r>
              <a:rPr lang="en-US" sz="2000" dirty="0"/>
              <a:t>Transformation: Clean data, derive metrics, handle foreign key relations.</a:t>
            </a:r>
          </a:p>
          <a:p>
            <a:pPr algn="just"/>
            <a:r>
              <a:rPr lang="en-US" sz="2000" dirty="0"/>
              <a:t>Loading: Populate OLTP database with clean data.</a:t>
            </a:r>
          </a:p>
        </p:txBody>
      </p:sp>
    </p:spTree>
    <p:extLst>
      <p:ext uri="{BB962C8B-B14F-4D97-AF65-F5344CB8AC3E}">
        <p14:creationId xmlns:p14="http://schemas.microsoft.com/office/powerpoint/2010/main" val="3412046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US" sz="3500" b="1" dirty="0"/>
              <a:t>Analytical Database (OLAP)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9601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5611" y="932688"/>
            <a:ext cx="4437453" cy="4992624"/>
          </a:xfrm>
        </p:spPr>
        <p:txBody>
          <a:bodyPr anchor="ctr">
            <a:normAutofit/>
          </a:bodyPr>
          <a:lstStyle/>
          <a:p>
            <a:pPr algn="just"/>
            <a:r>
              <a:rPr lang="en-US" sz="2000" dirty="0"/>
              <a:t>Star schema: Fact tables - </a:t>
            </a:r>
            <a:r>
              <a:rPr lang="en-US" sz="2000" dirty="0" err="1"/>
              <a:t>MatchResult</a:t>
            </a:r>
            <a:r>
              <a:rPr lang="en-US" sz="2000" dirty="0"/>
              <a:t>, </a:t>
            </a:r>
            <a:r>
              <a:rPr lang="en-US" sz="2000" dirty="0" err="1"/>
              <a:t>TeamMatchStats</a:t>
            </a:r>
            <a:r>
              <a:rPr lang="en-US" sz="2000" dirty="0"/>
              <a:t>, </a:t>
            </a:r>
            <a:r>
              <a:rPr lang="en-US" sz="2000" dirty="0" err="1"/>
              <a:t>LeagueSnapshot</a:t>
            </a:r>
            <a:r>
              <a:rPr lang="en-US" sz="2000" dirty="0"/>
              <a:t>.</a:t>
            </a:r>
          </a:p>
          <a:p>
            <a:pPr algn="just"/>
            <a:r>
              <a:rPr lang="en-US" sz="2000" dirty="0"/>
              <a:t>Dimension tables: Time, Team, Season, Referee, Location.</a:t>
            </a:r>
          </a:p>
          <a:p>
            <a:pPr algn="just"/>
            <a:r>
              <a:rPr lang="en-US" sz="2000" dirty="0"/>
              <a:t>Supports historical trend, seasonal performance, and regional comparison.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9285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1665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DAC4BC-3788-E0E3-E828-9953BE2E0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157" y="3007682"/>
            <a:ext cx="3017520" cy="842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Star Schema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30175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diagram of a database&#10;&#10;AI-generated content may be incorrect.">
            <a:extLst>
              <a:ext uri="{FF2B5EF4-FFF2-40B4-BE49-F238E27FC236}">
                <a16:creationId xmlns:a16="http://schemas.microsoft.com/office/drawing/2014/main" id="{89A3212E-51AF-8D07-99E7-CB2C320935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1677" y="469238"/>
            <a:ext cx="5312773" cy="591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2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US" sz="3500" b="1" dirty="0"/>
              <a:t>Technical Challenges &amp; Solutions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9601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5611" y="932688"/>
            <a:ext cx="4437453" cy="4992624"/>
          </a:xfrm>
        </p:spPr>
        <p:txBody>
          <a:bodyPr anchor="ctr">
            <a:normAutofit/>
          </a:bodyPr>
          <a:lstStyle/>
          <a:p>
            <a:pPr algn="just"/>
            <a:r>
              <a:rPr lang="en-US" sz="2000" dirty="0"/>
              <a:t>Reserved words resolved with backticks in MySQL.</a:t>
            </a:r>
          </a:p>
          <a:p>
            <a:pPr algn="just"/>
            <a:r>
              <a:rPr lang="en-US" sz="2000" dirty="0"/>
              <a:t>Adapted schema for variable CSV formats.</a:t>
            </a:r>
          </a:p>
          <a:p>
            <a:pPr algn="just"/>
            <a:r>
              <a:rPr lang="en-US" sz="2000" dirty="0"/>
              <a:t>Ensured FK integrity via transaction management.</a:t>
            </a:r>
          </a:p>
          <a:p>
            <a:pPr algn="just"/>
            <a:r>
              <a:rPr lang="en-US" sz="2000" dirty="0"/>
              <a:t>Optimized OLAP queries using pre-aggregated fact tables.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302</Words>
  <Application>Microsoft Macintosh PowerPoint</Application>
  <PresentationFormat>On-screen Show (4:3)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Premier League Football Analytics Database Project</vt:lpstr>
      <vt:lpstr>Intro</vt:lpstr>
      <vt:lpstr>Intro</vt:lpstr>
      <vt:lpstr>Operational Database (OLTP)</vt:lpstr>
      <vt:lpstr>Relational Schema</vt:lpstr>
      <vt:lpstr>ETL Process</vt:lpstr>
      <vt:lpstr>Analytical Database (OLAP)</vt:lpstr>
      <vt:lpstr>Star Schema</vt:lpstr>
      <vt:lpstr>Technical Challenges &amp; Solutions</vt:lpstr>
      <vt:lpstr>Key Analysis Capabilities</vt:lpstr>
      <vt:lpstr>DEMO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Rahul M D</cp:lastModifiedBy>
  <cp:revision>7</cp:revision>
  <dcterms:created xsi:type="dcterms:W3CDTF">2013-01-27T09:14:16Z</dcterms:created>
  <dcterms:modified xsi:type="dcterms:W3CDTF">2025-05-15T22:25:31Z</dcterms:modified>
  <cp:category/>
</cp:coreProperties>
</file>