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FERNANDO DE ASSIS" initials="LFDA" lastIdx="1" clrIdx="0">
    <p:extLst>
      <p:ext uri="{19B8F6BF-5375-455C-9EA6-DF929625EA0E}">
        <p15:presenceInfo xmlns:p15="http://schemas.microsoft.com/office/powerpoint/2012/main" userId="S-1-12-1-799294894-1219299832-230649268-39742900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D8F"/>
    <a:srgbClr val="BB3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25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06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698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98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57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72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85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88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27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38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19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350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775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186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882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E756B-BAB8-460B-A484-25DBD3CC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8FD51-F6D7-4B0E-8BFA-E97C4C8C5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3913E8-8076-47C6-B117-0C5109A5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0CA37F-89A9-4275-B5AC-CDC438D9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D62260-E01A-4623-8C19-81038875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511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2717C-88AE-425E-8C17-BCCE2AE5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82E81-6AE0-49C9-9E45-858AA2D3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29669-EF1C-469B-B27C-9F184E7B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844E93-15BB-48A9-99CF-FFA230B3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F790AA-330C-4222-917A-03EE8727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212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2E06-6FCC-4FD1-AB54-36FEBF9B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2CE24-21FC-46C8-BD3A-8F0A46C5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691F8-7673-47BF-941D-45DCA38D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FB8CB-5FDA-4E26-9F4E-ED9D5646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CD6486-7A76-4B96-B80D-0F7879B8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264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1B515-5C28-42A4-91BA-DD8FC18F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9CE5E-6F45-463E-9769-8433FFEF7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9B05C5-7058-44B1-A452-F6F718E2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95B8FC-8B36-4F81-9AD9-9BB4CCE4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AF059B-1E67-4B76-BE25-C2352D8F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1FC27-3AE0-4DDE-9B6C-7EFD655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839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D1AA9-776E-4503-80CB-4FB58BEE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17F4B0-4D37-4458-A250-E50B68F0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00C9F0-9C2C-4604-968C-97BF13DC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0B6082-1689-4F05-9A2E-3EDC941D5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49AC36-CA54-45AC-B02A-CD2A105D4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C772EC-6B7A-4C0A-A58A-39A3212A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181393-2C85-422A-8D36-65551388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6B767B-07FD-4E26-A0DB-68CDC193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002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6A42B-3B4A-425C-99ED-168459C0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9CF7E7-2CD7-4FC2-A539-A1CB2D75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9CF0E7-44EA-43B3-A612-6EBE9CEB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E78119-B787-4330-8265-39504A42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019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37C370-8EC7-4500-B818-92228850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DB1823-CD30-425E-A5E2-53B8EBDC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CFC59C-7EFA-497B-AC54-37574A67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2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210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E2845-1793-4B6A-9430-024C2578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0B4E1-D058-4DE0-97CF-A73558E9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5C670D-9383-4A9E-8E6A-571C6FC9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9A6B5-99FD-4E98-94F1-F725A2F8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9D6375-CDE3-447F-98C7-7773E5B6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1E107-EA87-4B13-9925-097F59B5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658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24F7A-F893-490A-A53B-65DEF79E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237D1C-72E4-40D6-8329-669FBE493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1095C-B6F4-41BC-B6BB-F0A8B7ABA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1A70EA-6030-44CF-8035-2D98DB81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741C9-7898-4094-9002-C66968CA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F3D70-2306-4C51-9A8F-3F48E44B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505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29C79-ED32-4F07-BF64-A6AD5D2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F71D7A-32DF-4A11-AE6E-B7CD7758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E835F3-BB33-4255-B860-168D997F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5A01C-6D56-4668-A673-065BF77A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E69F1A-0045-40AD-8BF9-EE5929F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707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F3CF79-52C0-4C0B-BE14-FCC955342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F995D2-6921-45FF-B7A9-18ADA3080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C6391-3B14-4764-8AF5-6D821637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45D70C-F7A4-4163-8745-69F7DDC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6B82D-FAF6-4CA1-BAE3-CC5F736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51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5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69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2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4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3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56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93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228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6CE229-AB9A-4F6C-A7B3-05B9E91D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E2473E-4B45-4B16-BA70-7F882388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FF5F71-CF81-4EC1-AA45-88AB69BBE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DA42-E448-4D95-8744-EC5461E5968E}" type="datetimeFigureOut">
              <a:rPr lang="pt-BR" smtClean="0"/>
              <a:t>15/04/2018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155737-D9D9-4C68-BC38-85D488317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D7AA7-450B-4B3E-B005-D10EC474C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764E-F11B-4FA5-A650-EC512B4B24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4FDA7-2460-4A0C-B1AD-38BDEA3E6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2671"/>
            <a:ext cx="9144000" cy="900987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Corbel" panose="020B0503020204020204" pitchFamily="34" charset="0"/>
              </a:rPr>
              <a:t>Backing Fields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A9FB15-9FA6-44A6-966A-147D6B3A1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61" y="4080211"/>
            <a:ext cx="9144000" cy="1655762"/>
          </a:xfrm>
        </p:spPr>
        <p:txBody>
          <a:bodyPr/>
          <a:lstStyle/>
          <a:p>
            <a:pPr algn="l"/>
            <a:r>
              <a:rPr lang="pt-BR" sz="3200" b="1" dirty="0">
                <a:latin typeface="Corbel" panose="020B0503020204020204" pitchFamily="34" charset="0"/>
              </a:rPr>
              <a:t>Convenções</a:t>
            </a:r>
            <a:r>
              <a:rPr lang="pt-BR" sz="1800" b="1" dirty="0">
                <a:latin typeface="Corbel" panose="020B050302020402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orbel" panose="020B0503020204020204" pitchFamily="34" charset="0"/>
              </a:rPr>
              <a:t>_nomeDaPropriedade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orbel" panose="020B0503020204020204" pitchFamily="34" charset="0"/>
              </a:rPr>
              <a:t>m_nomeDaPropriedade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AC8562-7497-4C21-A659-EB143E9DCBAD}"/>
              </a:ext>
            </a:extLst>
          </p:cNvPr>
          <p:cNvSpPr txBox="1"/>
          <p:nvPr/>
        </p:nvSpPr>
        <p:spPr>
          <a:xfrm>
            <a:off x="181761" y="1438466"/>
            <a:ext cx="1192355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orbel" panose="020B0503020204020204" pitchFamily="34" charset="0"/>
              </a:rPr>
              <a:t>Definição</a:t>
            </a:r>
            <a:r>
              <a:rPr lang="pt-BR" b="1" dirty="0">
                <a:latin typeface="Corbel" panose="020B0503020204020204" pitchFamily="34" charset="0"/>
              </a:rPr>
              <a:t>:</a:t>
            </a:r>
          </a:p>
          <a:p>
            <a:r>
              <a:rPr lang="pt-BR" sz="2400" dirty="0">
                <a:latin typeface="Corbel" panose="020B0503020204020204" pitchFamily="34" charset="0"/>
              </a:rPr>
              <a:t>Os backing fields permitem ao EF ler e/ou gravar em um campo em vez de uma propriedade. Isso pode ser útil quando o encapsulamento na classe está sendo usado para restringir o uso de e/ou melhorar a semântica de acesso aos dados pelo código do aplicativo, mas o valor deve ser de leitura de e/ou gravado no banco de dados sem usar essas restrições / aprimoramentos.</a:t>
            </a:r>
          </a:p>
        </p:txBody>
      </p:sp>
    </p:spTree>
    <p:extLst>
      <p:ext uri="{BB962C8B-B14F-4D97-AF65-F5344CB8AC3E}">
        <p14:creationId xmlns:p14="http://schemas.microsoft.com/office/powerpoint/2010/main" val="147817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5CE60D5F-AF03-4547-9BCC-85644759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32" y="850179"/>
            <a:ext cx="9399336" cy="5157641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59876FC2-29D9-4AA7-820C-097408D7301F}"/>
              </a:ext>
            </a:extLst>
          </p:cNvPr>
          <p:cNvCxnSpPr>
            <a:cxnSpLocks/>
          </p:cNvCxnSpPr>
          <p:nvPr/>
        </p:nvCxnSpPr>
        <p:spPr>
          <a:xfrm flipV="1">
            <a:off x="7365535" y="4043494"/>
            <a:ext cx="654340" cy="520118"/>
          </a:xfrm>
          <a:prstGeom prst="bentConnector3">
            <a:avLst>
              <a:gd name="adj1" fmla="val 0"/>
            </a:avLst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5A352C-6AE6-4F67-AE62-BDAA94A1F90A}"/>
              </a:ext>
            </a:extLst>
          </p:cNvPr>
          <p:cNvSpPr txBox="1"/>
          <p:nvPr/>
        </p:nvSpPr>
        <p:spPr>
          <a:xfrm>
            <a:off x="8019875" y="3720328"/>
            <a:ext cx="237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Nome da Function a ser mapeada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404B108A-2B59-467B-93DA-89467780C682}"/>
              </a:ext>
            </a:extLst>
          </p:cNvPr>
          <p:cNvCxnSpPr>
            <a:cxnSpLocks/>
          </p:cNvCxnSpPr>
          <p:nvPr/>
        </p:nvCxnSpPr>
        <p:spPr>
          <a:xfrm flipV="1">
            <a:off x="3961644" y="4366659"/>
            <a:ext cx="752972" cy="496918"/>
          </a:xfrm>
          <a:prstGeom prst="bentConnector3">
            <a:avLst>
              <a:gd name="adj1" fmla="val -1249"/>
            </a:avLst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22D70B-B9E9-45EC-BFBA-751B851F5D92}"/>
              </a:ext>
            </a:extLst>
          </p:cNvPr>
          <p:cNvSpPr txBox="1"/>
          <p:nvPr/>
        </p:nvSpPr>
        <p:spPr>
          <a:xfrm>
            <a:off x="4714616" y="4169113"/>
            <a:ext cx="306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método sempre estático</a:t>
            </a:r>
          </a:p>
        </p:txBody>
      </p:sp>
    </p:spTree>
    <p:extLst>
      <p:ext uri="{BB962C8B-B14F-4D97-AF65-F5344CB8AC3E}">
        <p14:creationId xmlns:p14="http://schemas.microsoft.com/office/powerpoint/2010/main" val="240436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C8145BE1-8226-4F79-A31B-0F2CE58E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62" y="647398"/>
            <a:ext cx="9785475" cy="5563203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C22504F8-2885-42FC-8910-DC4584C6B55E}"/>
              </a:ext>
            </a:extLst>
          </p:cNvPr>
          <p:cNvCxnSpPr>
            <a:cxnSpLocks/>
          </p:cNvCxnSpPr>
          <p:nvPr/>
        </p:nvCxnSpPr>
        <p:spPr>
          <a:xfrm>
            <a:off x="7533314" y="2399251"/>
            <a:ext cx="796954" cy="444617"/>
          </a:xfrm>
          <a:prstGeom prst="bentConnector3">
            <a:avLst>
              <a:gd name="adj1" fmla="val 1579"/>
            </a:avLst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FC2AC3-E0F9-4FA1-8778-45F249524444}"/>
              </a:ext>
            </a:extLst>
          </p:cNvPr>
          <p:cNvSpPr txBox="1"/>
          <p:nvPr/>
        </p:nvSpPr>
        <p:spPr>
          <a:xfrm>
            <a:off x="8330268" y="2520702"/>
            <a:ext cx="249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Function retorna a quantidade</a:t>
            </a:r>
          </a:p>
        </p:txBody>
      </p:sp>
    </p:spTree>
    <p:extLst>
      <p:ext uri="{BB962C8B-B14F-4D97-AF65-F5344CB8AC3E}">
        <p14:creationId xmlns:p14="http://schemas.microsoft.com/office/powerpoint/2010/main" val="314641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4">
            <a:extLst>
              <a:ext uri="{FF2B5EF4-FFF2-40B4-BE49-F238E27FC236}">
                <a16:creationId xmlns:a16="http://schemas.microsoft.com/office/drawing/2014/main" id="{6362B886-5AF6-465F-BF11-2462D1E72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81" y="2097248"/>
            <a:ext cx="7788554" cy="443251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B71327-D6A3-4B10-ACCE-63B0F12E8636}"/>
              </a:ext>
            </a:extLst>
          </p:cNvPr>
          <p:cNvSpPr txBox="1"/>
          <p:nvPr/>
        </p:nvSpPr>
        <p:spPr>
          <a:xfrm>
            <a:off x="2252400" y="469783"/>
            <a:ext cx="7685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2"/>
                </a:solidFill>
              </a:rPr>
              <a:t>Entity type configuration</a:t>
            </a: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AB233FE0-B787-4BF5-9265-EDF007D29DFC}"/>
              </a:ext>
            </a:extLst>
          </p:cNvPr>
          <p:cNvSpPr/>
          <p:nvPr/>
        </p:nvSpPr>
        <p:spPr>
          <a:xfrm>
            <a:off x="9479561" y="2312729"/>
            <a:ext cx="167779" cy="4001548"/>
          </a:xfrm>
          <a:prstGeom prst="rightBrace">
            <a:avLst/>
          </a:prstGeom>
          <a:ln w="28575">
            <a:solidFill>
              <a:srgbClr val="E03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C8DF9D-7D4C-4BDB-B681-096E2D60704D}"/>
              </a:ext>
            </a:extLst>
          </p:cNvPr>
          <p:cNvSpPr txBox="1"/>
          <p:nvPr/>
        </p:nvSpPr>
        <p:spPr>
          <a:xfrm>
            <a:off x="9989235" y="4128837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03D8F"/>
                </a:solidFill>
              </a:rPr>
              <a:t>Classes iniciais</a:t>
            </a:r>
          </a:p>
        </p:txBody>
      </p:sp>
    </p:spTree>
    <p:extLst>
      <p:ext uri="{BB962C8B-B14F-4D97-AF65-F5344CB8AC3E}">
        <p14:creationId xmlns:p14="http://schemas.microsoft.com/office/powerpoint/2010/main" val="217123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D98E0CB0-7474-46AD-95DB-89787A60A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8" y="480641"/>
            <a:ext cx="7915323" cy="5896717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362895A-7F2D-493D-A5EE-830D89060F5A}"/>
              </a:ext>
            </a:extLst>
          </p:cNvPr>
          <p:cNvSpPr/>
          <p:nvPr/>
        </p:nvSpPr>
        <p:spPr>
          <a:xfrm>
            <a:off x="6031684" y="629173"/>
            <a:ext cx="1879134" cy="377505"/>
          </a:xfrm>
          <a:prstGeom prst="rect">
            <a:avLst/>
          </a:prstGeom>
          <a:noFill/>
          <a:ln w="28575">
            <a:solidFill>
              <a:srgbClr val="E03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D2C6704D-4375-407B-9929-5955154E84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3200" y="1316206"/>
            <a:ext cx="1984645" cy="988082"/>
          </a:xfrm>
          <a:prstGeom prst="bentConnector3">
            <a:avLst>
              <a:gd name="adj1" fmla="val 545"/>
            </a:avLst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449AB1-4248-42EE-AECC-8C23E230AAFD}"/>
              </a:ext>
            </a:extLst>
          </p:cNvPr>
          <p:cNvSpPr txBox="1"/>
          <p:nvPr/>
        </p:nvSpPr>
        <p:spPr>
          <a:xfrm>
            <a:off x="8244290" y="280257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Classe a ser configurada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D594D32-BC99-4909-9D66-8C4A5B60FAE7}"/>
              </a:ext>
            </a:extLst>
          </p:cNvPr>
          <p:cNvCxnSpPr/>
          <p:nvPr/>
        </p:nvCxnSpPr>
        <p:spPr>
          <a:xfrm>
            <a:off x="6031684" y="1594017"/>
            <a:ext cx="838899" cy="0"/>
          </a:xfrm>
          <a:prstGeom prst="straightConnector1">
            <a:avLst/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FD15BF-7A26-4BB7-8752-C5372AE11F86}"/>
              </a:ext>
            </a:extLst>
          </p:cNvPr>
          <p:cNvSpPr txBox="1"/>
          <p:nvPr/>
        </p:nvSpPr>
        <p:spPr>
          <a:xfrm>
            <a:off x="6870583" y="142474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Nome da tabela no banco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2D9C0683-2826-400A-83DA-597A57F2639B}"/>
              </a:ext>
            </a:extLst>
          </p:cNvPr>
          <p:cNvCxnSpPr/>
          <p:nvPr/>
        </p:nvCxnSpPr>
        <p:spPr>
          <a:xfrm>
            <a:off x="6551802" y="1763294"/>
            <a:ext cx="1359016" cy="283620"/>
          </a:xfrm>
          <a:prstGeom prst="bentConnector3">
            <a:avLst/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091263B-5824-48A6-9D79-4529A515AAF6}"/>
              </a:ext>
            </a:extLst>
          </p:cNvPr>
          <p:cNvSpPr txBox="1"/>
          <p:nvPr/>
        </p:nvSpPr>
        <p:spPr>
          <a:xfrm>
            <a:off x="7886508" y="18728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PK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97040FA-115F-4A9B-B786-DED49605BA51}"/>
              </a:ext>
            </a:extLst>
          </p:cNvPr>
          <p:cNvCxnSpPr/>
          <p:nvPr/>
        </p:nvCxnSpPr>
        <p:spPr>
          <a:xfrm>
            <a:off x="4857226" y="3061982"/>
            <a:ext cx="1238774" cy="302003"/>
          </a:xfrm>
          <a:prstGeom prst="bentConnector3">
            <a:avLst>
              <a:gd name="adj1" fmla="val 564"/>
            </a:avLst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1BA1EF7-D9A2-4B30-AEF9-C4988B6D8478}"/>
              </a:ext>
            </a:extLst>
          </p:cNvPr>
          <p:cNvSpPr txBox="1"/>
          <p:nvPr/>
        </p:nvSpPr>
        <p:spPr>
          <a:xfrm>
            <a:off x="6095999" y="3181356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Tipo de dado no banco</a:t>
            </a:r>
          </a:p>
        </p:txBody>
      </p:sp>
    </p:spTree>
    <p:extLst>
      <p:ext uri="{BB962C8B-B14F-4D97-AF65-F5344CB8AC3E}">
        <p14:creationId xmlns:p14="http://schemas.microsoft.com/office/powerpoint/2010/main" val="200639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FECEDA6D-B1A0-4BF6-93BD-EE63D8AB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4" y="1749162"/>
            <a:ext cx="10957712" cy="3359675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1556AB93-C6BD-4712-9B9B-06962CE84BC3}"/>
              </a:ext>
            </a:extLst>
          </p:cNvPr>
          <p:cNvSpPr/>
          <p:nvPr/>
        </p:nvSpPr>
        <p:spPr>
          <a:xfrm>
            <a:off x="7910818" y="4068661"/>
            <a:ext cx="276837" cy="469783"/>
          </a:xfrm>
          <a:prstGeom prst="rightBrace">
            <a:avLst>
              <a:gd name="adj1" fmla="val 24242"/>
              <a:gd name="adj2" fmla="val 50000"/>
            </a:avLst>
          </a:prstGeom>
          <a:ln w="38100">
            <a:solidFill>
              <a:srgbClr val="E03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ED3154-834E-4DEB-9079-6AAEDD408BC9}"/>
              </a:ext>
            </a:extLst>
          </p:cNvPr>
          <p:cNvSpPr txBox="1"/>
          <p:nvPr/>
        </p:nvSpPr>
        <p:spPr>
          <a:xfrm>
            <a:off x="8187655" y="3841887"/>
            <a:ext cx="3498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Aplicando a configuração no momento</a:t>
            </a:r>
          </a:p>
          <a:p>
            <a:r>
              <a:rPr lang="pt-BR" dirty="0">
                <a:solidFill>
                  <a:srgbClr val="E03D8F"/>
                </a:solidFill>
              </a:rPr>
              <a:t>em que o mapeamento for feito</a:t>
            </a:r>
          </a:p>
        </p:txBody>
      </p:sp>
    </p:spTree>
    <p:extLst>
      <p:ext uri="{BB962C8B-B14F-4D97-AF65-F5344CB8AC3E}">
        <p14:creationId xmlns:p14="http://schemas.microsoft.com/office/powerpoint/2010/main" val="16234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D15192-2657-4110-B967-37710AC0B0E7}"/>
              </a:ext>
            </a:extLst>
          </p:cNvPr>
          <p:cNvSpPr txBox="1"/>
          <p:nvPr/>
        </p:nvSpPr>
        <p:spPr>
          <a:xfrm>
            <a:off x="4737055" y="640080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2"/>
                </a:solidFill>
              </a:rPr>
              <a:t>FromSql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15C58A-AF98-4DA1-B512-2FDE1C9A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3" y="2550927"/>
            <a:ext cx="10957712" cy="3266165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6028A73-DC29-4393-9326-8A0EB69F234E}"/>
              </a:ext>
            </a:extLst>
          </p:cNvPr>
          <p:cNvCxnSpPr>
            <a:cxnSpLocks/>
          </p:cNvCxnSpPr>
          <p:nvPr/>
        </p:nvCxnSpPr>
        <p:spPr>
          <a:xfrm flipV="1">
            <a:off x="3682767" y="4899171"/>
            <a:ext cx="0" cy="545284"/>
          </a:xfrm>
          <a:prstGeom prst="straightConnector1">
            <a:avLst/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71B27F58-4286-4CE8-9D1F-0868266A8219}"/>
              </a:ext>
            </a:extLst>
          </p:cNvPr>
          <p:cNvSpPr/>
          <p:nvPr/>
        </p:nvSpPr>
        <p:spPr>
          <a:xfrm>
            <a:off x="3951215" y="4681057"/>
            <a:ext cx="3707919" cy="285226"/>
          </a:xfrm>
          <a:prstGeom prst="rect">
            <a:avLst/>
          </a:prstGeom>
          <a:noFill/>
          <a:ln w="28575">
            <a:solidFill>
              <a:srgbClr val="E03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23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21A0B72-3BCA-4E5F-B3B6-D4F12EAB317D}"/>
              </a:ext>
            </a:extLst>
          </p:cNvPr>
          <p:cNvSpPr txBox="1"/>
          <p:nvPr/>
        </p:nvSpPr>
        <p:spPr>
          <a:xfrm>
            <a:off x="4068393" y="539413"/>
            <a:ext cx="405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FunctionLike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F6A4A8C-889F-4944-96AF-2C8129DAC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97" y="2550927"/>
            <a:ext cx="8886323" cy="3266165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B89C7E8-EF95-47E7-9266-78DBE6376F5B}"/>
              </a:ext>
            </a:extLst>
          </p:cNvPr>
          <p:cNvCxnSpPr/>
          <p:nvPr/>
        </p:nvCxnSpPr>
        <p:spPr>
          <a:xfrm flipH="1">
            <a:off x="5880683" y="4186106"/>
            <a:ext cx="461394" cy="0"/>
          </a:xfrm>
          <a:prstGeom prst="straightConnector1">
            <a:avLst/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9224CD-D1F6-4515-912D-164F8A2C8974}"/>
              </a:ext>
            </a:extLst>
          </p:cNvPr>
          <p:cNvSpPr txBox="1"/>
          <p:nvPr/>
        </p:nvSpPr>
        <p:spPr>
          <a:xfrm>
            <a:off x="6342077" y="3860843"/>
            <a:ext cx="366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Todos os livros que contenham a palavra “Domain” no título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B89D014-8F3E-4172-BC91-7DC286DFDD81}"/>
              </a:ext>
            </a:extLst>
          </p:cNvPr>
          <p:cNvCxnSpPr/>
          <p:nvPr/>
        </p:nvCxnSpPr>
        <p:spPr>
          <a:xfrm>
            <a:off x="4454554" y="3860843"/>
            <a:ext cx="0" cy="207818"/>
          </a:xfrm>
          <a:prstGeom prst="straightConnector1">
            <a:avLst/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5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5E67C2-833B-403E-9997-661F04353DDD}"/>
              </a:ext>
            </a:extLst>
          </p:cNvPr>
          <p:cNvSpPr txBox="1"/>
          <p:nvPr/>
        </p:nvSpPr>
        <p:spPr>
          <a:xfrm>
            <a:off x="2213928" y="494950"/>
            <a:ext cx="7762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Model Level Query Filters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8E4F65-61CB-491A-B726-D2F7C5BBE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98" y="1653172"/>
            <a:ext cx="8703119" cy="4856685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0753EB9-9BF2-40BA-A197-1DB83421A6A6}"/>
              </a:ext>
            </a:extLst>
          </p:cNvPr>
          <p:cNvCxnSpPr/>
          <p:nvPr/>
        </p:nvCxnSpPr>
        <p:spPr>
          <a:xfrm flipH="1">
            <a:off x="6031684" y="5075339"/>
            <a:ext cx="595619" cy="0"/>
          </a:xfrm>
          <a:prstGeom prst="straightConnector1">
            <a:avLst/>
          </a:prstGeom>
          <a:ln w="19050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6B4B24-5C8B-4852-BA49-9DB1EE86EEE1}"/>
              </a:ext>
            </a:extLst>
          </p:cNvPr>
          <p:cNvSpPr txBox="1"/>
          <p:nvPr/>
        </p:nvSpPr>
        <p:spPr>
          <a:xfrm>
            <a:off x="6627303" y="4890673"/>
            <a:ext cx="33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Traz todos os livros não excluídos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3EBDF0E-0BE5-43AC-9C9D-9A35365A5231}"/>
              </a:ext>
            </a:extLst>
          </p:cNvPr>
          <p:cNvCxnSpPr/>
          <p:nvPr/>
        </p:nvCxnSpPr>
        <p:spPr>
          <a:xfrm flipV="1">
            <a:off x="3884103" y="5167618"/>
            <a:ext cx="0" cy="268448"/>
          </a:xfrm>
          <a:prstGeom prst="straightConnector1">
            <a:avLst/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CF19C1-FB34-4374-AF66-42ED073A1022}"/>
              </a:ext>
            </a:extLst>
          </p:cNvPr>
          <p:cNvSpPr txBox="1"/>
          <p:nvPr/>
        </p:nvSpPr>
        <p:spPr>
          <a:xfrm>
            <a:off x="3105325" y="54360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Criando um filtro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B5AB858E-7C10-4312-8ADD-A4925A911F9B}"/>
              </a:ext>
            </a:extLst>
          </p:cNvPr>
          <p:cNvCxnSpPr/>
          <p:nvPr/>
        </p:nvCxnSpPr>
        <p:spPr>
          <a:xfrm>
            <a:off x="4437776" y="2600587"/>
            <a:ext cx="1342239" cy="478173"/>
          </a:xfrm>
          <a:prstGeom prst="bentConnector3">
            <a:avLst>
              <a:gd name="adj1" fmla="val 0"/>
            </a:avLst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0DE387-AB95-4A3F-8FB3-BB50F7507D23}"/>
              </a:ext>
            </a:extLst>
          </p:cNvPr>
          <p:cNvSpPr txBox="1"/>
          <p:nvPr/>
        </p:nvSpPr>
        <p:spPr>
          <a:xfrm>
            <a:off x="5780015" y="2894094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Ignorando o filtro criado</a:t>
            </a:r>
          </a:p>
        </p:txBody>
      </p:sp>
    </p:spTree>
    <p:extLst>
      <p:ext uri="{BB962C8B-B14F-4D97-AF65-F5344CB8AC3E}">
        <p14:creationId xmlns:p14="http://schemas.microsoft.com/office/powerpoint/2010/main" val="189724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AE5608-2E96-4623-B453-650DC9A4A6A5}"/>
              </a:ext>
            </a:extLst>
          </p:cNvPr>
          <p:cNvSpPr txBox="1"/>
          <p:nvPr/>
        </p:nvSpPr>
        <p:spPr>
          <a:xfrm>
            <a:off x="4011904" y="570452"/>
            <a:ext cx="4168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Owned Types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5D01DB-AE39-4B98-9881-04539C4CA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16" y="1946280"/>
            <a:ext cx="6823967" cy="4647553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41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8384E98C-1993-4308-9498-152522B5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95" y="1287969"/>
            <a:ext cx="9497809" cy="4282061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EE04F5A-0137-480B-9B7B-ADA79DD059EB}"/>
              </a:ext>
            </a:extLst>
          </p:cNvPr>
          <p:cNvCxnSpPr/>
          <p:nvPr/>
        </p:nvCxnSpPr>
        <p:spPr>
          <a:xfrm flipH="1">
            <a:off x="7105475" y="4530055"/>
            <a:ext cx="830510" cy="0"/>
          </a:xfrm>
          <a:prstGeom prst="straightConnector1">
            <a:avLst/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3A2012-D8B0-4676-9A72-D6EC919CD9D8}"/>
              </a:ext>
            </a:extLst>
          </p:cNvPr>
          <p:cNvSpPr txBox="1"/>
          <p:nvPr/>
        </p:nvSpPr>
        <p:spPr>
          <a:xfrm>
            <a:off x="7935985" y="4068390"/>
            <a:ext cx="270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EF não irá criar uma tabela para o contato nem para os telefones</a:t>
            </a:r>
          </a:p>
        </p:txBody>
      </p:sp>
    </p:spTree>
    <p:extLst>
      <p:ext uri="{BB962C8B-B14F-4D97-AF65-F5344CB8AC3E}">
        <p14:creationId xmlns:p14="http://schemas.microsoft.com/office/powerpoint/2010/main" val="77178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99814E4-5BDA-43DF-9B23-8E1B39014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A13A7285-7604-496C-BDFD-1938732ECC66}"/>
              </a:ext>
            </a:extLst>
          </p:cNvPr>
          <p:cNvCxnSpPr>
            <a:cxnSpLocks/>
          </p:cNvCxnSpPr>
          <p:nvPr/>
        </p:nvCxnSpPr>
        <p:spPr>
          <a:xfrm>
            <a:off x="4488110" y="3429000"/>
            <a:ext cx="562062" cy="354435"/>
          </a:xfrm>
          <a:prstGeom prst="bentConnector3">
            <a:avLst>
              <a:gd name="adj1" fmla="val -746"/>
            </a:avLst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5BD4B3-740F-4581-9989-FC6554FB4F0D}"/>
              </a:ext>
            </a:extLst>
          </p:cNvPr>
          <p:cNvSpPr txBox="1"/>
          <p:nvPr/>
        </p:nvSpPr>
        <p:spPr>
          <a:xfrm>
            <a:off x="5050172" y="3606217"/>
            <a:ext cx="26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esta propriedade de apoio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6966562-570E-4EF4-9DD3-885D24F86959}"/>
              </a:ext>
            </a:extLst>
          </p:cNvPr>
          <p:cNvCxnSpPr/>
          <p:nvPr/>
        </p:nvCxnSpPr>
        <p:spPr>
          <a:xfrm>
            <a:off x="5301842" y="3112316"/>
            <a:ext cx="79415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F26938-BDA6-49D9-9CFB-710EE946F20D}"/>
              </a:ext>
            </a:extLst>
          </p:cNvPr>
          <p:cNvSpPr txBox="1"/>
          <p:nvPr/>
        </p:nvSpPr>
        <p:spPr>
          <a:xfrm>
            <a:off x="6086534" y="2927650"/>
            <a:ext cx="36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cs typeface="Calibri" panose="020F0502020204030204" pitchFamily="34" charset="0"/>
              </a:rPr>
              <a:t>é mapeada no banco com este nome</a:t>
            </a:r>
          </a:p>
        </p:txBody>
      </p:sp>
      <p:sp>
        <p:nvSpPr>
          <p:cNvPr id="28" name="Chave Direita 27">
            <a:extLst>
              <a:ext uri="{FF2B5EF4-FFF2-40B4-BE49-F238E27FC236}">
                <a16:creationId xmlns:a16="http://schemas.microsoft.com/office/drawing/2014/main" id="{1F6A7A31-BFBC-4E1F-844D-93368FAD2DE5}"/>
              </a:ext>
            </a:extLst>
          </p:cNvPr>
          <p:cNvSpPr/>
          <p:nvPr/>
        </p:nvSpPr>
        <p:spPr>
          <a:xfrm>
            <a:off x="5931017" y="5075339"/>
            <a:ext cx="164983" cy="853899"/>
          </a:xfrm>
          <a:prstGeom prst="righ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D33C796-0340-4C08-86EA-F6EE35175BB8}"/>
              </a:ext>
            </a:extLst>
          </p:cNvPr>
          <p:cNvSpPr txBox="1"/>
          <p:nvPr/>
        </p:nvSpPr>
        <p:spPr>
          <a:xfrm>
            <a:off x="6086534" y="5317622"/>
            <a:ext cx="378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Métodos no lugar de getters e setters</a:t>
            </a:r>
          </a:p>
        </p:txBody>
      </p:sp>
    </p:spTree>
    <p:extLst>
      <p:ext uri="{BB962C8B-B14F-4D97-AF65-F5344CB8AC3E}">
        <p14:creationId xmlns:p14="http://schemas.microsoft.com/office/powerpoint/2010/main" val="99405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4">
            <a:extLst>
              <a:ext uri="{FF2B5EF4-FFF2-40B4-BE49-F238E27FC236}">
                <a16:creationId xmlns:a16="http://schemas.microsoft.com/office/drawing/2014/main" id="{7DE29731-D5BE-4098-9B26-0B535D46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18" y="679826"/>
            <a:ext cx="10277364" cy="5498348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EC98557-29CC-4090-8A19-643C719AE489}"/>
              </a:ext>
            </a:extLst>
          </p:cNvPr>
          <p:cNvCxnSpPr/>
          <p:nvPr/>
        </p:nvCxnSpPr>
        <p:spPr>
          <a:xfrm>
            <a:off x="4420998" y="2936147"/>
            <a:ext cx="794158" cy="0"/>
          </a:xfrm>
          <a:prstGeom prst="straightConnector1">
            <a:avLst/>
          </a:prstGeom>
          <a:ln w="28575">
            <a:solidFill>
              <a:srgbClr val="E03D8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5B410B-7B5E-4EA9-8717-4D98852DA9D0}"/>
              </a:ext>
            </a:extLst>
          </p:cNvPr>
          <p:cNvSpPr txBox="1"/>
          <p:nvPr/>
        </p:nvSpPr>
        <p:spPr>
          <a:xfrm>
            <a:off x="5122877" y="2751481"/>
            <a:ext cx="45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rgbClr val="E03D8F"/>
                </a:solidFill>
                <a:cs typeface="Calibri" panose="020F0502020204030204" pitchFamily="34" charset="0"/>
              </a:rPr>
              <a:t>garante que a base seja criada nesse contexto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4B6BAC0A-93EF-49DC-AF81-1655006EDB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0608" y="4718808"/>
            <a:ext cx="1004641" cy="258020"/>
          </a:xfrm>
          <a:prstGeom prst="bentConnector3">
            <a:avLst>
              <a:gd name="adj1" fmla="val 100102"/>
            </a:avLst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9C944F8-79B0-4A1B-998F-4A3E4A751DD0}"/>
              </a:ext>
            </a:extLst>
          </p:cNvPr>
          <p:cNvSpPr txBox="1"/>
          <p:nvPr/>
        </p:nvSpPr>
        <p:spPr>
          <a:xfrm>
            <a:off x="8398998" y="4160831"/>
            <a:ext cx="255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rgbClr val="E03D8F"/>
                </a:solidFill>
                <a:cs typeface="Calibri" panose="020F0502020204030204" pitchFamily="34" charset="0"/>
              </a:rPr>
              <a:t>Propriedade conceitual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15EEC21-4C79-4C1E-8DD0-0FCB8506B021}"/>
              </a:ext>
            </a:extLst>
          </p:cNvPr>
          <p:cNvSpPr/>
          <p:nvPr/>
        </p:nvSpPr>
        <p:spPr>
          <a:xfrm>
            <a:off x="6542823" y="5251508"/>
            <a:ext cx="855677" cy="444617"/>
          </a:xfrm>
          <a:prstGeom prst="rect">
            <a:avLst/>
          </a:prstGeom>
          <a:noFill/>
          <a:ln w="28575">
            <a:solidFill>
              <a:srgbClr val="E03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94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6372E-31E2-49A8-A0E3-29FEDD2A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latin typeface="+mn-lt"/>
              </a:rPr>
              <a:t>Batching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66F349E-401D-4F52-8000-7D578CE4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82" y="1993405"/>
            <a:ext cx="10515600" cy="254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100" b="1" dirty="0"/>
              <a:t>Definição</a:t>
            </a:r>
            <a:r>
              <a:rPr lang="pt-BR" sz="3200" b="1" dirty="0"/>
              <a:t>:</a:t>
            </a:r>
          </a:p>
          <a:p>
            <a:pPr marL="0" indent="0">
              <a:buNone/>
            </a:pPr>
            <a:r>
              <a:rPr lang="pt-BR" sz="2600" dirty="0"/>
              <a:t>Implementação que possibilita o agrupamento de transações com o banco de dados em forma de lotes, denominado como "</a:t>
            </a:r>
            <a:r>
              <a:rPr lang="pt-BR" sz="2600" b="1" dirty="0"/>
              <a:t>Batching</a:t>
            </a:r>
            <a:r>
              <a:rPr lang="pt-BR" sz="2600" dirty="0"/>
              <a:t>“.</a:t>
            </a:r>
          </a:p>
          <a:p>
            <a:pPr marL="0" indent="0">
              <a:buNone/>
            </a:pPr>
            <a:r>
              <a:rPr lang="pt-BR" sz="2600" dirty="0"/>
              <a:t>Essa nova implementação agora é nativa e provê um ganho na redução de requisições feitas ao banco de dados no momento que a transação é salva.</a:t>
            </a:r>
          </a:p>
        </p:txBody>
      </p:sp>
    </p:spTree>
    <p:extLst>
      <p:ext uri="{BB962C8B-B14F-4D97-AF65-F5344CB8AC3E}">
        <p14:creationId xmlns:p14="http://schemas.microsoft.com/office/powerpoint/2010/main" val="77724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190A3C5C-278D-49BC-A1BD-67D064468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18" y="1053299"/>
            <a:ext cx="10277364" cy="4751401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580D28A6-1FF0-4899-A385-F134DF1881C0}"/>
              </a:ext>
            </a:extLst>
          </p:cNvPr>
          <p:cNvCxnSpPr>
            <a:cxnSpLocks/>
          </p:cNvCxnSpPr>
          <p:nvPr/>
        </p:nvCxnSpPr>
        <p:spPr>
          <a:xfrm>
            <a:off x="5629013" y="3305262"/>
            <a:ext cx="838899" cy="528507"/>
          </a:xfrm>
          <a:prstGeom prst="bentConnector3">
            <a:avLst>
              <a:gd name="adj1" fmla="val -1000"/>
            </a:avLst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716BA6-E1E2-4C5C-9287-7EAF4B4EED63}"/>
              </a:ext>
            </a:extLst>
          </p:cNvPr>
          <p:cNvSpPr txBox="1"/>
          <p:nvPr/>
        </p:nvSpPr>
        <p:spPr>
          <a:xfrm>
            <a:off x="6467912" y="3510603"/>
            <a:ext cx="467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quantidade máxima de operações executadas por lote</a:t>
            </a:r>
          </a:p>
        </p:txBody>
      </p:sp>
    </p:spTree>
    <p:extLst>
      <p:ext uri="{BB962C8B-B14F-4D97-AF65-F5344CB8AC3E}">
        <p14:creationId xmlns:p14="http://schemas.microsoft.com/office/powerpoint/2010/main" val="282588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95FE0F-0165-4E91-BE00-F0D534D7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6" y="2848449"/>
            <a:ext cx="5157787" cy="823912"/>
          </a:xfrm>
        </p:spPr>
        <p:txBody>
          <a:bodyPr/>
          <a:lstStyle/>
          <a:p>
            <a:r>
              <a:rPr lang="pt-BR" dirty="0"/>
              <a:t>Sem especificação	</a:t>
            </a:r>
          </a:p>
        </p:txBody>
      </p:sp>
      <p:pic>
        <p:nvPicPr>
          <p:cNvPr id="8" name="Espaço Reservado para Conteúdo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66E7D29-E964-42FF-8C97-C19A4B2C1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7" y="3672361"/>
            <a:ext cx="5157787" cy="1903692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C580D4-591D-4A2F-9C27-EE13AAAC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2848449"/>
            <a:ext cx="5183188" cy="823912"/>
          </a:xfrm>
        </p:spPr>
        <p:txBody>
          <a:bodyPr/>
          <a:lstStyle/>
          <a:p>
            <a:r>
              <a:rPr lang="pt-BR" dirty="0"/>
              <a:t>Com especificação(MaxBatchSize)</a:t>
            </a:r>
          </a:p>
        </p:txBody>
      </p:sp>
      <p:pic>
        <p:nvPicPr>
          <p:cNvPr id="10" name="Espaço Reservado para Conteúdo 9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E853A95-356B-43EB-B939-9F50ED7137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72361"/>
            <a:ext cx="5183188" cy="1771708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8A4216-3A90-470C-BA79-F4DCDE3D5625}"/>
              </a:ext>
            </a:extLst>
          </p:cNvPr>
          <p:cNvSpPr txBox="1"/>
          <p:nvPr/>
        </p:nvSpPr>
        <p:spPr>
          <a:xfrm>
            <a:off x="4097727" y="635616"/>
            <a:ext cx="399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tx2">
                    <a:lumMod val="25000"/>
                  </a:schemeClr>
                </a:solidFill>
              </a:rPr>
              <a:t>SQL Server Profiler</a:t>
            </a:r>
          </a:p>
        </p:txBody>
      </p:sp>
    </p:spTree>
    <p:extLst>
      <p:ext uri="{BB962C8B-B14F-4D97-AF65-F5344CB8AC3E}">
        <p14:creationId xmlns:p14="http://schemas.microsoft.com/office/powerpoint/2010/main" val="54045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EF61B-B8B6-4462-A173-5D6BB918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29" y="2011680"/>
            <a:ext cx="9784080" cy="4206240"/>
          </a:xfrm>
        </p:spPr>
        <p:txBody>
          <a:bodyPr/>
          <a:lstStyle/>
          <a:p>
            <a:r>
              <a:rPr lang="pt-BR" dirty="0"/>
              <a:t>O EntityFrameworkCore compila a instrução e otimiza em memória, pra não ser necessário rescrever em cada chamada. Fazendo comparações apenas do hash da consulta. Com isso ganhamos performance.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29C8FC-6FBA-4EF4-9240-2820C142E449}"/>
              </a:ext>
            </a:extLst>
          </p:cNvPr>
          <p:cNvSpPr txBox="1"/>
          <p:nvPr/>
        </p:nvSpPr>
        <p:spPr>
          <a:xfrm>
            <a:off x="3108478" y="640080"/>
            <a:ext cx="597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2"/>
                </a:solidFill>
              </a:rPr>
              <a:t>Compiled Queries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C4E51A65-E5B1-40B6-A2F1-8305F9A3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26" y="3624942"/>
            <a:ext cx="6568464" cy="2407227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185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B950CFE4-07C3-4FB9-B1E5-D9DA74F1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22" y="572306"/>
            <a:ext cx="8281356" cy="5713388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5F3102A5-A58C-4A79-A8E2-9487CE6C4701}"/>
              </a:ext>
            </a:extLst>
          </p:cNvPr>
          <p:cNvSpPr/>
          <p:nvPr/>
        </p:nvSpPr>
        <p:spPr>
          <a:xfrm>
            <a:off x="5989739" y="2567032"/>
            <a:ext cx="226503" cy="482258"/>
          </a:xfrm>
          <a:prstGeom prst="rightBrace">
            <a:avLst/>
          </a:prstGeom>
          <a:ln w="19050">
            <a:solidFill>
              <a:srgbClr val="E03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5F6A0A-5BBE-4F81-92CB-6AB3A6FD79EF}"/>
              </a:ext>
            </a:extLst>
          </p:cNvPr>
          <p:cNvSpPr txBox="1"/>
          <p:nvPr/>
        </p:nvSpPr>
        <p:spPr>
          <a:xfrm>
            <a:off x="6216242" y="260489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03D8F"/>
                </a:solidFill>
              </a:rPr>
              <a:t>código da consulta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18C227E8-2CCF-4584-A3AA-B3A3A63E572C}"/>
              </a:ext>
            </a:extLst>
          </p:cNvPr>
          <p:cNvCxnSpPr>
            <a:cxnSpLocks/>
          </p:cNvCxnSpPr>
          <p:nvPr/>
        </p:nvCxnSpPr>
        <p:spPr>
          <a:xfrm>
            <a:off x="6283354" y="2181138"/>
            <a:ext cx="763398" cy="423753"/>
          </a:xfrm>
          <a:prstGeom prst="bentConnector3">
            <a:avLst>
              <a:gd name="adj1" fmla="val 99450"/>
            </a:avLst>
          </a:prstGeom>
          <a:ln w="28575">
            <a:solidFill>
              <a:srgbClr val="E03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1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BBDE019-2351-42A5-96D1-A50D48F65CB0}"/>
              </a:ext>
            </a:extLst>
          </p:cNvPr>
          <p:cNvSpPr txBox="1"/>
          <p:nvPr/>
        </p:nvSpPr>
        <p:spPr>
          <a:xfrm>
            <a:off x="2941691" y="640080"/>
            <a:ext cx="6306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DbFunctionMapping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FCF7A7C1-9F7B-4E31-A3ED-8C683BD5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15" y="2743200"/>
            <a:ext cx="9637569" cy="3198212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2518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1_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287</TotalTime>
  <Words>256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Wingdings</vt:lpstr>
      <vt:lpstr>Em Tiras</vt:lpstr>
      <vt:lpstr>1_Em Tiras</vt:lpstr>
      <vt:lpstr>Tema do Office</vt:lpstr>
      <vt:lpstr>Backing Fields</vt:lpstr>
      <vt:lpstr>Apresentação do PowerPoint</vt:lpstr>
      <vt:lpstr>Apresentação do PowerPoint</vt:lpstr>
      <vt:lpstr>Batching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Backing Fields</dc:title>
  <dc:creator>LUCAS FERNANDO DE ASSIS</dc:creator>
  <cp:lastModifiedBy>LUCAS FERNANDO DE ASSIS</cp:lastModifiedBy>
  <cp:revision>21</cp:revision>
  <dcterms:created xsi:type="dcterms:W3CDTF">2018-04-15T13:09:25Z</dcterms:created>
  <dcterms:modified xsi:type="dcterms:W3CDTF">2018-04-15T17:56:35Z</dcterms:modified>
</cp:coreProperties>
</file>