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77" r:id="rId4"/>
    <p:sldId id="279" r:id="rId5"/>
    <p:sldId id="280" r:id="rId6"/>
    <p:sldId id="260" r:id="rId7"/>
    <p:sldId id="261" r:id="rId8"/>
    <p:sldId id="262" r:id="rId9"/>
    <p:sldId id="263" r:id="rId10"/>
    <p:sldId id="267" r:id="rId11"/>
    <p:sldId id="276" r:id="rId12"/>
    <p:sldId id="265" r:id="rId13"/>
    <p:sldId id="266" r:id="rId14"/>
    <p:sldId id="268" r:id="rId15"/>
    <p:sldId id="272" r:id="rId16"/>
    <p:sldId id="273" r:id="rId17"/>
    <p:sldId id="269" r:id="rId18"/>
    <p:sldId id="271" r:id="rId19"/>
    <p:sldId id="270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5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34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04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87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97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4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56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39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541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E791F-D1DF-21B3-6508-532CFCB7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6DF553-65AB-60A8-5157-65E081674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3FC4B-3D9F-0C37-A2CB-1AAC02A3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F4566-FD43-A2AF-2069-6E91358A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6CC99-5A2C-365F-897D-431D8DEE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97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6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8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98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9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6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79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84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4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87F842-AF8A-4123-BFCB-9DEAAA55A90E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F9B65D-547E-4013-8489-ECFEE60DB5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432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EE303-65BA-FB40-430B-69AE4BFF0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500" y="609601"/>
            <a:ext cx="8458734" cy="2362199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PROYECTO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21BF56-303A-17B9-713E-034CA34EF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75000"/>
            <a:ext cx="8676222" cy="2971800"/>
          </a:xfrm>
        </p:spPr>
        <p:txBody>
          <a:bodyPr/>
          <a:lstStyle/>
          <a:p>
            <a:r>
              <a:rPr lang="es-ES" dirty="0"/>
              <a:t>Snake y Buscaminas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Lucas Feliu y adrián Fernández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91BA0E-EDF9-5B92-D6D1-871BB11F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40" y="3284933"/>
            <a:ext cx="2330660" cy="27519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0908FA-DCFE-F0E1-47E3-07DFD9F7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00" y="3284932"/>
            <a:ext cx="2190960" cy="27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8A124-532A-3CAD-5F6E-45D4480A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00100" y="609598"/>
            <a:ext cx="368300" cy="889001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B2F8EC-7500-0B3C-21B4-5DD6B250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79401"/>
            <a:ext cx="9905998" cy="4711700"/>
          </a:xfrm>
        </p:spPr>
        <p:txBody>
          <a:bodyPr/>
          <a:lstStyle/>
          <a:p>
            <a:pPr marL="0" indent="0">
              <a:buNone/>
            </a:pPr>
            <a:r>
              <a:rPr lang="es-ES" sz="2400" b="1" dirty="0">
                <a:solidFill>
                  <a:srgbClr val="FF0000"/>
                </a:solidFill>
              </a:rPr>
              <a:t>Funciones de la clase paneljuego:</a:t>
            </a:r>
          </a:p>
          <a:p>
            <a:pPr marL="0" indent="0">
              <a:buNone/>
            </a:pPr>
            <a:endParaRPr lang="es-ES" sz="2400" b="1" dirty="0">
              <a:solidFill>
                <a:srgbClr val="FF0000"/>
              </a:solidFill>
            </a:endParaRPr>
          </a:p>
          <a:p>
            <a:r>
              <a:rPr lang="es-ES" sz="2400" dirty="0"/>
              <a:t>1. Gestionar el comportamiento y la lógica del juego.</a:t>
            </a:r>
          </a:p>
          <a:p>
            <a:r>
              <a:rPr lang="es-ES" sz="2400" dirty="0"/>
              <a:t>2. Dibujar y actualizar la pantalla del juego.</a:t>
            </a:r>
          </a:p>
          <a:p>
            <a:r>
              <a:rPr lang="es-ES" sz="2400" dirty="0"/>
              <a:t>3. Manejar los eventos de teclado y el movimiento de la serpiente.</a:t>
            </a:r>
          </a:p>
          <a:p>
            <a:r>
              <a:rPr lang="es-ES" sz="2400" dirty="0"/>
              <a:t>4. Crear y gestionar manzanas y el crecimiento de la serpiente.</a:t>
            </a:r>
          </a:p>
          <a:p>
            <a:r>
              <a:rPr lang="es-ES" sz="2400" dirty="0"/>
              <a:t>5. Controlar las colisiones y el fin del juego.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349429-F91C-F0EB-6653-894BC8A9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74" y="4637037"/>
            <a:ext cx="9937037" cy="12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7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58B7D-1ED1-7043-0BC3-77C89DD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8E4B3-4964-1DE9-F705-75DA3413C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9B5A75-DDC0-9274-8B52-CCD5F19D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06" y="451603"/>
            <a:ext cx="6688612" cy="57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4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B8E98-561B-E275-7F6E-8589390C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63600"/>
          </a:xfrm>
        </p:spPr>
        <p:txBody>
          <a:bodyPr/>
          <a:lstStyle/>
          <a:p>
            <a:pPr algn="ctr"/>
            <a:r>
              <a:rPr lang="es-ES" dirty="0"/>
              <a:t>BUSCAMINAS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EC0056-E587-1E19-EF85-4654ECB38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9EE0F7-1F72-7856-50B0-DF5D877A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67" y="1886254"/>
            <a:ext cx="7048866" cy="43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E32B0-D98D-CB2E-6D3F-ADA3EDE0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1800"/>
            <a:ext cx="9905998" cy="1244600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PAQUETE BUSCAMINAS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904C5B-FE81-C3CF-1EE7-89B4E222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787401"/>
            <a:ext cx="9905998" cy="3657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El paquete Buscaminas contiene varias clases (casilla.java, interfaz.java, Proyecto_buscaminas.java y tablero.java) que implementan el popular minijuego  </a:t>
            </a:r>
            <a:r>
              <a:rPr lang="es-ES" sz="2400" dirty="0" err="1"/>
              <a:t>deL</a:t>
            </a:r>
            <a:r>
              <a:rPr lang="es-ES" sz="2400" dirty="0"/>
              <a:t> Buscaminas en Java.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D6B9B9-B082-A86A-E494-95B9E8F3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01" y="3695270"/>
            <a:ext cx="2713998" cy="24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31373-8530-D1E2-72A5-77FAE4F2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16000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TABLERO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482ECF-ADFC-4E17-E421-0CE01D928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498601"/>
            <a:ext cx="9905998" cy="2641599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 El Tablero es el panel principal del juego del Buscaminas. Contiene un conjunto de casillas y se encarga de colocar las minas en el tablero, calcular los valores de cada casilla y controlar el estado del juego. También gestiona el tiempo transcurrido y lo guarda en la base de datos.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DFF9AE-1EDD-35CA-5732-396E347C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676" y="4140200"/>
            <a:ext cx="4735471" cy="22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1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CE2D1-07ED-3B15-312E-2AD7131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816100" y="609600"/>
            <a:ext cx="533401" cy="1384300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5F6223-5588-FBC7-3F0C-D930EC29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393701"/>
            <a:ext cx="9905998" cy="5397500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La clase Tablero tiene los siguientes métodos:</a:t>
            </a:r>
          </a:p>
          <a:p>
            <a:endParaRPr lang="es-ES" sz="2400" dirty="0"/>
          </a:p>
          <a:p>
            <a:r>
              <a:rPr lang="es-ES" sz="2400" dirty="0">
                <a:solidFill>
                  <a:srgbClr val="0070C0"/>
                </a:solidFill>
              </a:rPr>
              <a:t>colocarMinas(): </a:t>
            </a:r>
            <a:r>
              <a:rPr lang="es-ES" sz="2400" dirty="0"/>
              <a:t>coloca las minas en el tablero de forma aleatoria.</a:t>
            </a:r>
          </a:p>
          <a:p>
            <a:r>
              <a:rPr lang="es-ES" sz="2400" dirty="0">
                <a:solidFill>
                  <a:srgbClr val="0070C0"/>
                </a:solidFill>
              </a:rPr>
              <a:t>calcularValores(): </a:t>
            </a:r>
            <a:r>
              <a:rPr lang="es-ES" sz="2400" dirty="0"/>
              <a:t>calcula el valor de cada casilla basado en el número de minas contiguas.</a:t>
            </a:r>
          </a:p>
          <a:p>
            <a:r>
              <a:rPr lang="es-ES" sz="2400" dirty="0">
                <a:solidFill>
                  <a:srgbClr val="0070C0"/>
                </a:solidFill>
              </a:rPr>
              <a:t>estadoJuego(): </a:t>
            </a:r>
            <a:r>
              <a:rPr lang="es-ES" sz="2400" dirty="0"/>
              <a:t>determina si el juego ha terminado. Si marcas todas las minas o tocas todas las casillas sin mina ganas la partida.</a:t>
            </a:r>
          </a:p>
        </p:txBody>
      </p:sp>
    </p:spTree>
    <p:extLst>
      <p:ext uri="{BB962C8B-B14F-4D97-AF65-F5344CB8AC3E}">
        <p14:creationId xmlns:p14="http://schemas.microsoft.com/office/powerpoint/2010/main" val="65304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D5855-ABEC-B8C0-59FF-3D19DF38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270000" y="609600"/>
            <a:ext cx="787400" cy="1905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DA70A-4D8D-BB59-68AD-9A76C434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609601"/>
            <a:ext cx="9905998" cy="5181600"/>
          </a:xfrm>
        </p:spPr>
        <p:txBody>
          <a:bodyPr/>
          <a:lstStyle/>
          <a:p>
            <a:pPr algn="just"/>
            <a:r>
              <a:rPr lang="es-ES" sz="2400" dirty="0">
                <a:solidFill>
                  <a:srgbClr val="0070C0"/>
                </a:solidFill>
              </a:rPr>
              <a:t>mostrarMensajeDerrota(): </a:t>
            </a:r>
            <a:r>
              <a:rPr lang="es-ES" sz="2400" dirty="0"/>
              <a:t>muestra un mensaje de derrota si se ha abierto una casilla que contiene una mina.</a:t>
            </a:r>
          </a:p>
          <a:p>
            <a:pPr algn="just"/>
            <a:r>
              <a:rPr lang="es-ES" sz="2400" dirty="0">
                <a:solidFill>
                  <a:srgbClr val="0070C0"/>
                </a:solidFill>
              </a:rPr>
              <a:t>todasLasCasillasAbiertas(): </a:t>
            </a:r>
            <a:r>
              <a:rPr lang="es-ES" sz="2400" dirty="0"/>
              <a:t>Comprueba si todas las casillas sin mina están abiertas.</a:t>
            </a:r>
          </a:p>
          <a:p>
            <a:pPr algn="just"/>
            <a:r>
              <a:rPr lang="es-ES" sz="2400" dirty="0">
                <a:solidFill>
                  <a:srgbClr val="0070C0"/>
                </a:solidFill>
              </a:rPr>
              <a:t>mostrarMensajeVictoria(): </a:t>
            </a:r>
            <a:r>
              <a:rPr lang="es-ES" sz="2400" dirty="0"/>
              <a:t>muestra un mensaje de victoria si marcas todas las minas o todas las casillas sin mina.</a:t>
            </a:r>
          </a:p>
          <a:p>
            <a:pPr algn="just"/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algunaMinaExplotada(): </a:t>
            </a:r>
            <a:r>
              <a:rPr lang="es-ES" sz="2400" dirty="0"/>
              <a:t>comprueba si alguna mina ha explotado.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426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C5C6F-4439-A6E5-3C11-6C8873F7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4085"/>
            <a:ext cx="9905998" cy="1384917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CASILLA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D96ECD-E9D6-ED4B-EE58-BB92DCD8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763480"/>
            <a:ext cx="9905998" cy="2974019"/>
          </a:xfrm>
        </p:spPr>
        <p:txBody>
          <a:bodyPr>
            <a:normAutofit/>
          </a:bodyPr>
          <a:lstStyle/>
          <a:p>
            <a:r>
              <a:rPr lang="es-ES" sz="2400" dirty="0"/>
              <a:t> Representa una casilla en el juego del Buscaminas. Cada casilla puede estar abierta o cerrada, contener una mina o un valor numérico, y puede ser marcada con una bandera. También controla los eventos del ratón para abrir o marcar una casilla.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A1AA7A-3BC8-42DA-B2E2-69B616DF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25" y="3527914"/>
            <a:ext cx="2958750" cy="28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6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DC33F-689A-174C-386A-67747CBD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8599487" cy="50800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A76F3F-02A8-74F6-803B-C2D536E8C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092200"/>
            <a:ext cx="9905998" cy="4902200"/>
          </a:xfrm>
        </p:spPr>
        <p:txBody>
          <a:bodyPr/>
          <a:lstStyle/>
          <a:p>
            <a:r>
              <a:rPr lang="es-ES" sz="2400" b="1" dirty="0">
                <a:solidFill>
                  <a:srgbClr val="FF0000"/>
                </a:solidFill>
              </a:rPr>
              <a:t>La clase Casilla tiene los siguientes métodos:</a:t>
            </a:r>
          </a:p>
          <a:p>
            <a:endParaRPr lang="es-ES" sz="2400" dirty="0"/>
          </a:p>
          <a:p>
            <a:pPr algn="just"/>
            <a:r>
              <a:rPr lang="es-ES" sz="2400" dirty="0">
                <a:solidFill>
                  <a:srgbClr val="0070C0"/>
                </a:solidFill>
              </a:rPr>
              <a:t>abrir(): </a:t>
            </a:r>
            <a:r>
              <a:rPr lang="es-ES" sz="2400" dirty="0"/>
              <a:t>abre la casilla y muestra el valor o la mina correspondiente. Si la casilla contiene una mina, muestra un mensaje de derrota..</a:t>
            </a:r>
          </a:p>
          <a:p>
            <a:pPr algn="just"/>
            <a:r>
              <a:rPr lang="es-ES" sz="2400" dirty="0">
                <a:solidFill>
                  <a:srgbClr val="0070C0"/>
                </a:solidFill>
              </a:rPr>
              <a:t>marcar(): </a:t>
            </a:r>
            <a:r>
              <a:rPr lang="es-ES" sz="2400" dirty="0"/>
              <a:t>marca o desmarca la casilla con una bandera.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24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158CD-E71E-4E18-438D-C89405AC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1841"/>
            <a:ext cx="9905998" cy="985421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buscaminas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FE397-D446-72FF-EA09-79B90E1E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-1296139"/>
            <a:ext cx="9733733" cy="7137646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es la clase principal que crea la ventana del juego del Buscaminas. Es la clase encargada de iniciar el juego y configurar interfaz y tablero</a:t>
            </a:r>
          </a:p>
        </p:txBody>
      </p:sp>
      <p:pic>
        <p:nvPicPr>
          <p:cNvPr id="5122" name="Picture 2" descr="Buscaminas | jugar en línea gratis">
            <a:extLst>
              <a:ext uri="{FF2B5EF4-FFF2-40B4-BE49-F238E27FC236}">
                <a16:creationId xmlns:a16="http://schemas.microsoft.com/office/drawing/2014/main" id="{DD05B4E3-7605-4EA5-B664-95C6D8BAC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42" y="3235731"/>
            <a:ext cx="6261716" cy="312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83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04277-CDD1-7860-EAB4-0AC00957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431A7D-770A-8589-620F-B866AC3A6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183907"/>
            <a:ext cx="9905998" cy="3607293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En esta presentación, analizaremos el código de nuestro proyecto de programación que consta de dos minijuegos con un sistema de puntuaciones que se guardan en una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43524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DCB03-D80A-3E2E-AD5C-D565A643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8300"/>
            <a:ext cx="9905998" cy="1117600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INTERFAZ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DDAB8D-9796-3613-BB38-0043CCAA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485900"/>
            <a:ext cx="9905998" cy="1650209"/>
          </a:xfrm>
        </p:spPr>
        <p:txBody>
          <a:bodyPr>
            <a:normAutofit/>
          </a:bodyPr>
          <a:lstStyle/>
          <a:p>
            <a:r>
              <a:rPr lang="es-ES" sz="2400" dirty="0"/>
              <a:t>Clase Interfaz: Esta clase representa la ventana de la interfaz de usuario del juego del Buscaminas. Muestra el tablero, el tiempo transcurrido y maneja eventos como la victoria o derrota del juego.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A308DBE-CDDB-4A52-A7DA-AA8DBD4E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19" y="3220925"/>
            <a:ext cx="4114986" cy="31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93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5EB90-3C6B-D7F2-34D1-81B2184D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193800" y="609600"/>
            <a:ext cx="647700" cy="1905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7B0012-BB94-7073-6729-81FE8BB0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698501"/>
            <a:ext cx="9905998" cy="509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FF0000"/>
                </a:solidFill>
              </a:rPr>
              <a:t>La clase Interfaz tiene los siguientes métodos:</a:t>
            </a:r>
          </a:p>
          <a:p>
            <a:endParaRPr lang="es-ES" sz="2400" dirty="0"/>
          </a:p>
          <a:p>
            <a:r>
              <a:rPr lang="es-ES" sz="2400" dirty="0" err="1">
                <a:solidFill>
                  <a:srgbClr val="0070C0"/>
                </a:solidFill>
              </a:rPr>
              <a:t>getTablero</a:t>
            </a:r>
            <a:r>
              <a:rPr lang="es-ES" sz="2400" dirty="0">
                <a:solidFill>
                  <a:srgbClr val="0070C0"/>
                </a:solidFill>
              </a:rPr>
              <a:t>(): </a:t>
            </a:r>
            <a:r>
              <a:rPr lang="es-ES" sz="2400" dirty="0"/>
              <a:t>Devuelve el objeto Tablero.</a:t>
            </a:r>
          </a:p>
          <a:p>
            <a:r>
              <a:rPr lang="es-ES" sz="2400" dirty="0" err="1">
                <a:solidFill>
                  <a:srgbClr val="0070C0"/>
                </a:solidFill>
              </a:rPr>
              <a:t>setTablero</a:t>
            </a:r>
            <a:r>
              <a:rPr lang="es-ES" sz="2400" dirty="0">
                <a:solidFill>
                  <a:srgbClr val="0070C0"/>
                </a:solidFill>
              </a:rPr>
              <a:t>()</a:t>
            </a:r>
            <a:r>
              <a:rPr lang="es-ES" sz="2400" dirty="0"/>
              <a:t>: establece el objeto Tablero.</a:t>
            </a:r>
          </a:p>
          <a:p>
            <a:r>
              <a:rPr lang="es-ES" sz="2400" dirty="0" err="1">
                <a:solidFill>
                  <a:srgbClr val="0070C0"/>
                </a:solidFill>
              </a:rPr>
              <a:t>actualizarTablero</a:t>
            </a:r>
            <a:r>
              <a:rPr lang="es-ES" sz="2400" dirty="0">
                <a:solidFill>
                  <a:srgbClr val="0070C0"/>
                </a:solidFill>
              </a:rPr>
              <a:t>(): </a:t>
            </a:r>
            <a:r>
              <a:rPr lang="es-ES" sz="2400" dirty="0"/>
              <a:t>actualiza el tablero en la interfaz gráfica.</a:t>
            </a:r>
          </a:p>
          <a:p>
            <a:r>
              <a:rPr lang="es-ES" sz="2400" dirty="0"/>
              <a:t> </a:t>
            </a:r>
            <a:r>
              <a:rPr lang="es-ES" sz="2400" dirty="0" err="1">
                <a:solidFill>
                  <a:srgbClr val="0070C0"/>
                </a:solidFill>
              </a:rPr>
              <a:t>inicializarComponentes</a:t>
            </a:r>
            <a:r>
              <a:rPr lang="es-ES" sz="2400" dirty="0">
                <a:solidFill>
                  <a:srgbClr val="0070C0"/>
                </a:solidFill>
              </a:rPr>
              <a:t>():</a:t>
            </a:r>
            <a:r>
              <a:rPr lang="es-ES" sz="2400" dirty="0"/>
              <a:t> inicializa la interfaz gráfica.</a:t>
            </a:r>
          </a:p>
          <a:p>
            <a:r>
              <a:rPr lang="es-ES" sz="2400" dirty="0">
                <a:solidFill>
                  <a:srgbClr val="0070C0"/>
                </a:solidFill>
              </a:rPr>
              <a:t>mostrar():</a:t>
            </a:r>
            <a:r>
              <a:rPr lang="es-ES" sz="2400" dirty="0"/>
              <a:t> hace visible la ventana de la interfaz gráfica.</a:t>
            </a:r>
          </a:p>
        </p:txBody>
      </p:sp>
    </p:spTree>
    <p:extLst>
      <p:ext uri="{BB962C8B-B14F-4D97-AF65-F5344CB8AC3E}">
        <p14:creationId xmlns:p14="http://schemas.microsoft.com/office/powerpoint/2010/main" val="1438031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D9CFE-358E-7C59-86B6-CDBD71E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b="1" dirty="0">
                <a:solidFill>
                  <a:srgbClr val="FF0000"/>
                </a:solidFill>
              </a:rPr>
              <a:t>FIN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BE5990-226D-FD71-9900-BE72E6DBF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/>
              <a:t>Gracias por vuestra atención :)</a:t>
            </a:r>
          </a:p>
          <a:p>
            <a:pPr marL="0" indent="0" algn="ctr">
              <a:buNone/>
            </a:pPr>
            <a:endParaRPr lang="es-ES" sz="2800" dirty="0"/>
          </a:p>
          <a:p>
            <a:pPr marL="0" indent="0" algn="ctr">
              <a:buNone/>
            </a:pPr>
            <a:endParaRPr lang="es-ES" sz="2800" dirty="0"/>
          </a:p>
          <a:p>
            <a:pPr marL="0" indent="0" algn="ctr">
              <a:buNone/>
            </a:pPr>
            <a:endParaRPr lang="es-ES" sz="2800" dirty="0"/>
          </a:p>
          <a:p>
            <a:pPr marL="0" indent="0" algn="ctr">
              <a:buNone/>
            </a:pPr>
            <a:r>
              <a:rPr lang="es-ES" sz="1400" dirty="0">
                <a:solidFill>
                  <a:srgbClr val="00B050"/>
                </a:solidFill>
              </a:rPr>
              <a:t>https://github.com/lucasffffff/PROGYECTO_V2.git</a:t>
            </a:r>
          </a:p>
        </p:txBody>
      </p:sp>
    </p:spTree>
    <p:extLst>
      <p:ext uri="{BB962C8B-B14F-4D97-AF65-F5344CB8AC3E}">
        <p14:creationId xmlns:p14="http://schemas.microsoft.com/office/powerpoint/2010/main" val="241372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7BDDC-9156-EEE7-BCE3-3D747F19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1841"/>
            <a:ext cx="9905998" cy="1305017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PAQUETE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5E0C82-6ADC-AF58-0EDA-A1D4DAFF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541993" y="639192"/>
            <a:ext cx="8285587" cy="3204839"/>
          </a:xfrm>
        </p:spPr>
        <p:txBody>
          <a:bodyPr>
            <a:normAutofit/>
          </a:bodyPr>
          <a:lstStyle/>
          <a:p>
            <a:r>
              <a:rPr lang="es-ES" sz="2400" dirty="0"/>
              <a:t>Contiene dos clases:</a:t>
            </a:r>
          </a:p>
          <a:p>
            <a:pPr marL="457200" lvl="1" indent="0">
              <a:buNone/>
            </a:pPr>
            <a:r>
              <a:rPr lang="es-ES" sz="2200" dirty="0"/>
              <a:t>- Clase </a:t>
            </a:r>
            <a:r>
              <a:rPr lang="es-ES" sz="2200" dirty="0" err="1"/>
              <a:t>MenuPrincipal</a:t>
            </a:r>
            <a:r>
              <a:rPr lang="es-ES" sz="2200" dirty="0"/>
              <a:t>.</a:t>
            </a:r>
          </a:p>
          <a:p>
            <a:pPr marL="457200" lvl="1" indent="0">
              <a:buNone/>
            </a:pPr>
            <a:r>
              <a:rPr lang="es-ES" sz="2200" dirty="0"/>
              <a:t>- Clase ClasificacionException.</a:t>
            </a:r>
          </a:p>
        </p:txBody>
      </p:sp>
      <p:pic>
        <p:nvPicPr>
          <p:cNvPr id="3078" name="Picture 6" descr="Dónde presentar tu proyecto de serie de ficción ya terminado • Creamundi">
            <a:extLst>
              <a:ext uri="{FF2B5EF4-FFF2-40B4-BE49-F238E27FC236}">
                <a16:creationId xmlns:a16="http://schemas.microsoft.com/office/drawing/2014/main" id="{E82996EF-9E21-49AA-949E-172941C3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450" y="3429000"/>
            <a:ext cx="4451151" cy="27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B3D0C-28C1-428C-A413-C379F645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52870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MENUPRINCIPAL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2DE507-573C-4045-B810-A86512607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562470"/>
            <a:ext cx="9905998" cy="4456589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representa el menú principal del proyecto. Crea una ventana con botones para iniciar el buscaminas, el </a:t>
            </a:r>
            <a:r>
              <a:rPr lang="es-ES" sz="2400" dirty="0" err="1"/>
              <a:t>snake</a:t>
            </a:r>
            <a:r>
              <a:rPr lang="es-ES" sz="2400" dirty="0"/>
              <a:t> y ver la clasificación.</a:t>
            </a:r>
          </a:p>
          <a:p>
            <a:pPr algn="just"/>
            <a:r>
              <a:rPr lang="es-ES" sz="2400" dirty="0"/>
              <a:t> Al seleccionar la clasificación, eliges entre Snake o Buscaminas para consultar la clasificación de cada uno de ellos.</a:t>
            </a:r>
          </a:p>
          <a:p>
            <a:pPr algn="just"/>
            <a:r>
              <a:rPr lang="es-ES" sz="2400" dirty="0"/>
              <a:t> Para manejar los errores al obtener la clasificación se utiliza la excepción ClasificacionException.</a:t>
            </a:r>
          </a:p>
        </p:txBody>
      </p:sp>
    </p:spTree>
    <p:extLst>
      <p:ext uri="{BB962C8B-B14F-4D97-AF65-F5344CB8AC3E}">
        <p14:creationId xmlns:p14="http://schemas.microsoft.com/office/powerpoint/2010/main" val="187959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66902-1FFB-47C3-8A37-9448324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83689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ClasificacionException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3F13AC-79A3-4197-AA7C-9ECCEE162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-745724"/>
            <a:ext cx="9905998" cy="7501631"/>
          </a:xfrm>
        </p:spPr>
        <p:txBody>
          <a:bodyPr>
            <a:normAutofit/>
          </a:bodyPr>
          <a:lstStyle/>
          <a:p>
            <a:pPr algn="just"/>
            <a:r>
              <a:rPr lang="es-ES" sz="2500" dirty="0"/>
              <a:t> Esta es una excepción que se utiliza para representar errores al obtener la clasificación desde la base de datos. Permite lanzar una excepción con un mensaje de error descriptivo y capturarla para mostrar un mensaje de error personalizado.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F4FCDF-A8F5-4877-BAA9-B565AA1E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91" y="4397950"/>
            <a:ext cx="6311842" cy="16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4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7CD89-20A6-ED0B-6738-3742CE8B1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168399"/>
          </a:xfrm>
        </p:spPr>
        <p:txBody>
          <a:bodyPr/>
          <a:lstStyle/>
          <a:p>
            <a:r>
              <a:rPr lang="es-ES" dirty="0"/>
              <a:t>Snake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FD478-2D14-9A7C-E95F-8CF19706A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49D6DA-B535-4223-7D96-94607A00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66" y="517709"/>
            <a:ext cx="8676222" cy="58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C987-3329-91BE-4612-A90F9710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Paquete Snake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3CF9B-533E-AC52-D597-210D93ACA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paquete </a:t>
            </a:r>
            <a:r>
              <a:rPr lang="es-ES" sz="2400" dirty="0" err="1"/>
              <a:t>snake</a:t>
            </a:r>
            <a:r>
              <a:rPr lang="es-ES" sz="2400" dirty="0"/>
              <a:t> contiene dos clases principales:</a:t>
            </a:r>
          </a:p>
          <a:p>
            <a:endParaRPr lang="es-ES" sz="2400" dirty="0"/>
          </a:p>
          <a:p>
            <a:r>
              <a:rPr lang="es-ES" sz="2400" dirty="0"/>
              <a:t>1. Clase Juego</a:t>
            </a:r>
          </a:p>
          <a:p>
            <a:r>
              <a:rPr lang="es-ES" sz="2400" dirty="0"/>
              <a:t>2. Clase PanelJuego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4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62B7C-AF98-48EE-4428-964233A2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Juego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A7515E-000B-F4E0-5119-366F90A8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4512" y="2044700"/>
            <a:ext cx="8673483" cy="40767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La clase Juego representa la ventana principal del juego de Snake. Crea una ventana con título, cierre y ubicación predefinida. Agrega un objeto </a:t>
            </a:r>
            <a:r>
              <a:rPr lang="es-ES" sz="2400" dirty="0" err="1"/>
              <a:t>PanelJuego</a:t>
            </a:r>
            <a:r>
              <a:rPr lang="es-ES" sz="2400" dirty="0"/>
              <a:t> al JFrame para dibujar y manejar la lógica del juego. Configura propiedades adicionales de la ventana y la muestra en pantalla.</a:t>
            </a:r>
          </a:p>
        </p:txBody>
      </p:sp>
    </p:spTree>
    <p:extLst>
      <p:ext uri="{BB962C8B-B14F-4D97-AF65-F5344CB8AC3E}">
        <p14:creationId xmlns:p14="http://schemas.microsoft.com/office/powerpoint/2010/main" val="165612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6B98-77F4-0FB1-3CB2-A6B633A8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5400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Clase PanelJuego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0B27B4-664A-1D42-DD4B-AA13B763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612901"/>
            <a:ext cx="9905998" cy="3606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La clase </a:t>
            </a:r>
            <a:r>
              <a:rPr lang="es-ES" sz="2400" dirty="0" err="1"/>
              <a:t>PanelJuego</a:t>
            </a:r>
            <a:r>
              <a:rPr lang="es-ES" sz="2400" dirty="0"/>
              <a:t> es una extensión de la clase </a:t>
            </a:r>
            <a:r>
              <a:rPr lang="es-ES" sz="2400" dirty="0" err="1"/>
              <a:t>JPanel</a:t>
            </a:r>
            <a:r>
              <a:rPr lang="es-ES" sz="2400" dirty="0"/>
              <a:t> que crea la interfaz gráfica del juego de la serpiente. La clase dibuja las manzanas y la serpiente en el panel y se encarga de la lógica del juego.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859B0A-BADD-3702-FEF9-49DB80C3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71" y="3784307"/>
            <a:ext cx="3237282" cy="23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359</TotalTime>
  <Words>786</Words>
  <Application>Microsoft Office PowerPoint</Application>
  <PresentationFormat>Panorámica</PresentationFormat>
  <Paragraphs>73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Malla</vt:lpstr>
      <vt:lpstr>PROYECTO PROGRAMACIÓN</vt:lpstr>
      <vt:lpstr>Introducción</vt:lpstr>
      <vt:lpstr>PAQUETE PROYECTO</vt:lpstr>
      <vt:lpstr>CLASE MENUPRINCIPAL</vt:lpstr>
      <vt:lpstr>CLASE ClasificacionException</vt:lpstr>
      <vt:lpstr>Snake</vt:lpstr>
      <vt:lpstr>Paquete Snake</vt:lpstr>
      <vt:lpstr>Clase Juego</vt:lpstr>
      <vt:lpstr>Clase PanelJuego</vt:lpstr>
      <vt:lpstr>Presentación de PowerPoint</vt:lpstr>
      <vt:lpstr>Presentación de PowerPoint</vt:lpstr>
      <vt:lpstr>BUSCAMINAS</vt:lpstr>
      <vt:lpstr>PAQUETE BUSCAMINAS</vt:lpstr>
      <vt:lpstr>CLASE TABLERO</vt:lpstr>
      <vt:lpstr>Presentación de PowerPoint</vt:lpstr>
      <vt:lpstr>Presentación de PowerPoint</vt:lpstr>
      <vt:lpstr>CLASE CASILLA</vt:lpstr>
      <vt:lpstr>Presentación de PowerPoint</vt:lpstr>
      <vt:lpstr>CLASE buscaminas</vt:lpstr>
      <vt:lpstr>CLASE INTERFAZ</vt:lpstr>
      <vt:lpstr>Presentación de PowerPoint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Código de Juegos en Java</dc:title>
  <dc:creator>Lucas Feliu Alvarez</dc:creator>
  <cp:lastModifiedBy>Lucas Feliu Alvarez</cp:lastModifiedBy>
  <cp:revision>17</cp:revision>
  <dcterms:created xsi:type="dcterms:W3CDTF">2023-03-27T01:10:11Z</dcterms:created>
  <dcterms:modified xsi:type="dcterms:W3CDTF">2023-06-05T03:23:49Z</dcterms:modified>
</cp:coreProperties>
</file>