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9" d="100"/>
          <a:sy n="79"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C2A885-BD6B-40A0-A278-BDA4A456DB62}" type="datetimeFigureOut">
              <a:rPr lang="es-ES" smtClean="0"/>
              <a:t>16/05/2023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375717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305837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2009099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418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166738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DC2A885-BD6B-40A0-A278-BDA4A456DB62}" type="datetimeFigureOut">
              <a:rPr lang="es-ES" smtClean="0"/>
              <a:t>16/05/2023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26245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DC2A885-BD6B-40A0-A278-BDA4A456DB62}" type="datetimeFigureOut">
              <a:rPr lang="es-ES" smtClean="0"/>
              <a:t>16/05/2023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423104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C2A885-BD6B-40A0-A278-BDA4A456DB62}" type="datetimeFigureOut">
              <a:rPr lang="es-ES" smtClean="0"/>
              <a:t>16/05/2023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1544657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C2A885-BD6B-40A0-A278-BDA4A456DB62}" type="datetimeFigureOut">
              <a:rPr lang="es-ES" smtClean="0"/>
              <a:t>16/05/2023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276861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C2A885-BD6B-40A0-A278-BDA4A456DB62}" type="datetimeFigureOut">
              <a:rPr lang="es-ES" smtClean="0"/>
              <a:t>16/05/2023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257981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C2A885-BD6B-40A0-A278-BDA4A456DB62}" type="datetimeFigureOut">
              <a:rPr lang="es-ES" smtClean="0"/>
              <a:t>16/05/2023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99152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420738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C2A885-BD6B-40A0-A278-BDA4A456DB62}" type="datetimeFigureOut">
              <a:rPr lang="es-ES" smtClean="0"/>
              <a:t>16/05/2023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124264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C2A885-BD6B-40A0-A278-BDA4A456DB62}" type="datetimeFigureOut">
              <a:rPr lang="es-ES" smtClean="0"/>
              <a:t>16/05/2023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112912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2A885-BD6B-40A0-A278-BDA4A456DB62}" type="datetimeFigureOut">
              <a:rPr lang="es-ES" smtClean="0"/>
              <a:t>16/05/2023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170496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210042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C2A885-BD6B-40A0-A278-BDA4A456DB62}" type="datetimeFigureOut">
              <a:rPr lang="es-ES" smtClean="0"/>
              <a:t>16/05/2023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9DFD12-F6C4-48CB-87BD-9A994A8A146C}" type="slidenum">
              <a:rPr lang="es-ES" smtClean="0"/>
              <a:t>‹Nº›</a:t>
            </a:fld>
            <a:endParaRPr lang="es-ES"/>
          </a:p>
        </p:txBody>
      </p:sp>
    </p:spTree>
    <p:extLst>
      <p:ext uri="{BB962C8B-B14F-4D97-AF65-F5344CB8AC3E}">
        <p14:creationId xmlns:p14="http://schemas.microsoft.com/office/powerpoint/2010/main" val="408515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C2A885-BD6B-40A0-A278-BDA4A456DB62}" type="datetimeFigureOut">
              <a:rPr lang="es-ES" smtClean="0"/>
              <a:t>16/05/2023</a:t>
            </a:fld>
            <a:endParaRPr lang="es-E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9DFD12-F6C4-48CB-87BD-9A994A8A146C}" type="slidenum">
              <a:rPr lang="es-ES" smtClean="0"/>
              <a:t>‹Nº›</a:t>
            </a:fld>
            <a:endParaRPr lang="es-ES"/>
          </a:p>
        </p:txBody>
      </p:sp>
    </p:spTree>
    <p:extLst>
      <p:ext uri="{BB962C8B-B14F-4D97-AF65-F5344CB8AC3E}">
        <p14:creationId xmlns:p14="http://schemas.microsoft.com/office/powerpoint/2010/main" val="21344748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ucasffffff/basedatos_cd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ysql.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B9C0D-14C8-0EBF-5408-13BCCDAC598B}"/>
              </a:ext>
            </a:extLst>
          </p:cNvPr>
          <p:cNvSpPr>
            <a:spLocks noGrp="1"/>
          </p:cNvSpPr>
          <p:nvPr>
            <p:ph type="ctrTitle"/>
          </p:nvPr>
        </p:nvSpPr>
        <p:spPr>
          <a:xfrm>
            <a:off x="1370693" y="1146049"/>
            <a:ext cx="9440034" cy="2816351"/>
          </a:xfrm>
        </p:spPr>
        <p:txBody>
          <a:bodyPr>
            <a:normAutofit/>
          </a:bodyPr>
          <a:lstStyle/>
          <a:p>
            <a:r>
              <a:rPr lang="es-ES" sz="6600" dirty="0"/>
              <a:t>MANUAL JAVA-MYSQL</a:t>
            </a:r>
          </a:p>
        </p:txBody>
      </p:sp>
      <p:sp>
        <p:nvSpPr>
          <p:cNvPr id="3" name="Subtítulo 2">
            <a:extLst>
              <a:ext uri="{FF2B5EF4-FFF2-40B4-BE49-F238E27FC236}">
                <a16:creationId xmlns:a16="http://schemas.microsoft.com/office/drawing/2014/main" id="{C17852AE-F47E-C7AD-465F-EEE18979B258}"/>
              </a:ext>
            </a:extLst>
          </p:cNvPr>
          <p:cNvSpPr>
            <a:spLocks noGrp="1"/>
          </p:cNvSpPr>
          <p:nvPr>
            <p:ph type="subTitle" idx="1"/>
          </p:nvPr>
        </p:nvSpPr>
        <p:spPr>
          <a:xfrm>
            <a:off x="1370693" y="5474208"/>
            <a:ext cx="9440034" cy="451104"/>
          </a:xfrm>
        </p:spPr>
        <p:txBody>
          <a:bodyPr>
            <a:normAutofit/>
          </a:bodyPr>
          <a:lstStyle/>
          <a:p>
            <a:r>
              <a:rPr lang="es-ES" u="sng" dirty="0">
                <a:solidFill>
                  <a:srgbClr val="FF0000"/>
                </a:solidFill>
              </a:rPr>
              <a:t>Lucas Feliu Álvarez</a:t>
            </a:r>
          </a:p>
        </p:txBody>
      </p:sp>
    </p:spTree>
    <p:extLst>
      <p:ext uri="{BB962C8B-B14F-4D97-AF65-F5344CB8AC3E}">
        <p14:creationId xmlns:p14="http://schemas.microsoft.com/office/powerpoint/2010/main" val="215404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B5479-5726-92A6-C340-919FBC47D064}"/>
              </a:ext>
            </a:extLst>
          </p:cNvPr>
          <p:cNvSpPr>
            <a:spLocks noGrp="1"/>
          </p:cNvSpPr>
          <p:nvPr>
            <p:ph type="title"/>
          </p:nvPr>
        </p:nvSpPr>
        <p:spPr>
          <a:xfrm>
            <a:off x="913795" y="146304"/>
            <a:ext cx="10353762" cy="585216"/>
          </a:xfrm>
        </p:spPr>
        <p:txBody>
          <a:bodyPr>
            <a:normAutofit fontScale="90000"/>
          </a:bodyPr>
          <a:lstStyle/>
          <a:p>
            <a:r>
              <a:rPr lang="es-ES" b="1" dirty="0">
                <a:solidFill>
                  <a:srgbClr val="C00000"/>
                </a:solidFill>
              </a:rPr>
              <a:t>Método para eliminar</a:t>
            </a:r>
          </a:p>
        </p:txBody>
      </p:sp>
      <p:sp>
        <p:nvSpPr>
          <p:cNvPr id="3" name="Marcador de contenido 2">
            <a:extLst>
              <a:ext uri="{FF2B5EF4-FFF2-40B4-BE49-F238E27FC236}">
                <a16:creationId xmlns:a16="http://schemas.microsoft.com/office/drawing/2014/main" id="{3604C889-2DEC-13BD-16AD-3F1659447923}"/>
              </a:ext>
            </a:extLst>
          </p:cNvPr>
          <p:cNvSpPr>
            <a:spLocks noGrp="1"/>
          </p:cNvSpPr>
          <p:nvPr>
            <p:ph idx="1"/>
          </p:nvPr>
        </p:nvSpPr>
        <p:spPr>
          <a:xfrm>
            <a:off x="913795" y="914400"/>
            <a:ext cx="10353762" cy="5425439"/>
          </a:xfrm>
        </p:spPr>
        <p:txBody>
          <a:bodyPr/>
          <a:lstStyle/>
          <a:p>
            <a:r>
              <a:rPr lang="es-ES" dirty="0"/>
              <a:t>Este método elimina un registro de la tabla "</a:t>
            </a:r>
            <a:r>
              <a:rPr lang="es-ES" dirty="0" err="1"/>
              <a:t>cds</a:t>
            </a:r>
            <a:r>
              <a:rPr lang="es-ES" dirty="0"/>
              <a:t>" de la base de datos con el nombre especificado como parámetro. Primero se prepara una consulta DELETE y se establece el valor del parámetro "</a:t>
            </a:r>
            <a:r>
              <a:rPr lang="es-ES" dirty="0" err="1"/>
              <a:t>nombre_cd</a:t>
            </a:r>
            <a:r>
              <a:rPr lang="es-ES" dirty="0"/>
              <a:t>" con el valor proporcionado. Después se ejecuta la consulta y se verifica si se eliminó algún registro. Si se eliminó, se imprime un mensaje de confirmación, de lo contrario, se imprime un mensaje de que no se encontró el registro. Si hay algún error durante el proceso, se imprime un mensaje de error.</a:t>
            </a:r>
          </a:p>
          <a:p>
            <a:r>
              <a:rPr lang="es-ES" dirty="0"/>
              <a:t>Al igual que los demás este método tiene un botón asociado en la interfaz gráfica el cual si pones todos los datos de un cd de la base en los cuadros de cada atributo, lo eliminará.</a:t>
            </a:r>
          </a:p>
        </p:txBody>
      </p:sp>
      <p:pic>
        <p:nvPicPr>
          <p:cNvPr id="5" name="Imagen 4">
            <a:extLst>
              <a:ext uri="{FF2B5EF4-FFF2-40B4-BE49-F238E27FC236}">
                <a16:creationId xmlns:a16="http://schemas.microsoft.com/office/drawing/2014/main" id="{B94764CE-7A7E-02D8-B76A-CF5221B11E66}"/>
              </a:ext>
            </a:extLst>
          </p:cNvPr>
          <p:cNvPicPr>
            <a:picLocks noChangeAspect="1"/>
          </p:cNvPicPr>
          <p:nvPr/>
        </p:nvPicPr>
        <p:blipFill>
          <a:blip r:embed="rId2"/>
          <a:stretch>
            <a:fillRect/>
          </a:stretch>
        </p:blipFill>
        <p:spPr>
          <a:xfrm>
            <a:off x="3600678" y="3796327"/>
            <a:ext cx="4979996" cy="2543512"/>
          </a:xfrm>
          <a:prstGeom prst="rect">
            <a:avLst/>
          </a:prstGeom>
        </p:spPr>
      </p:pic>
    </p:spTree>
    <p:extLst>
      <p:ext uri="{BB962C8B-B14F-4D97-AF65-F5344CB8AC3E}">
        <p14:creationId xmlns:p14="http://schemas.microsoft.com/office/powerpoint/2010/main" val="18813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EA09A-DA08-F180-9A8B-F9B2A8CD6E72}"/>
              </a:ext>
            </a:extLst>
          </p:cNvPr>
          <p:cNvSpPr>
            <a:spLocks noGrp="1"/>
          </p:cNvSpPr>
          <p:nvPr>
            <p:ph type="title"/>
          </p:nvPr>
        </p:nvSpPr>
        <p:spPr>
          <a:xfrm>
            <a:off x="913795" y="256187"/>
            <a:ext cx="10353762" cy="810613"/>
          </a:xfrm>
        </p:spPr>
        <p:txBody>
          <a:bodyPr/>
          <a:lstStyle/>
          <a:p>
            <a:r>
              <a:rPr lang="es-ES" b="1" dirty="0">
                <a:solidFill>
                  <a:srgbClr val="C00000"/>
                </a:solidFill>
              </a:rPr>
              <a:t>Consultar datos</a:t>
            </a:r>
          </a:p>
        </p:txBody>
      </p:sp>
      <p:sp>
        <p:nvSpPr>
          <p:cNvPr id="3" name="Marcador de contenido 2">
            <a:extLst>
              <a:ext uri="{FF2B5EF4-FFF2-40B4-BE49-F238E27FC236}">
                <a16:creationId xmlns:a16="http://schemas.microsoft.com/office/drawing/2014/main" id="{BEDFC719-8C31-24A6-8B1B-E450CDA1A8F9}"/>
              </a:ext>
            </a:extLst>
          </p:cNvPr>
          <p:cNvSpPr>
            <a:spLocks noGrp="1"/>
          </p:cNvSpPr>
          <p:nvPr>
            <p:ph idx="1"/>
          </p:nvPr>
        </p:nvSpPr>
        <p:spPr>
          <a:xfrm>
            <a:off x="913795" y="1158241"/>
            <a:ext cx="10353762" cy="4632960"/>
          </a:xfrm>
        </p:spPr>
        <p:txBody>
          <a:bodyPr/>
          <a:lstStyle/>
          <a:p>
            <a:r>
              <a:rPr lang="es-ES" dirty="0"/>
              <a:t>Este método consulta todos los CDs almacenados en la base de datos y los muestra en la interfaz gráfica en forma de tabla, donde cada fila representa un CD y contiene información como su nombre, género, artista, estante y posición.</a:t>
            </a:r>
          </a:p>
          <a:p>
            <a:r>
              <a:rPr lang="es-ES" dirty="0"/>
              <a:t>Para consultar el contenido de la base de datos no tienes que darle a nada, este se muestra todo el tiempo.</a:t>
            </a:r>
          </a:p>
        </p:txBody>
      </p:sp>
      <p:pic>
        <p:nvPicPr>
          <p:cNvPr id="5" name="Imagen 4">
            <a:extLst>
              <a:ext uri="{FF2B5EF4-FFF2-40B4-BE49-F238E27FC236}">
                <a16:creationId xmlns:a16="http://schemas.microsoft.com/office/drawing/2014/main" id="{CC8BE373-1F4E-5862-3B62-4EE774BB402C}"/>
              </a:ext>
            </a:extLst>
          </p:cNvPr>
          <p:cNvPicPr>
            <a:picLocks noChangeAspect="1"/>
          </p:cNvPicPr>
          <p:nvPr/>
        </p:nvPicPr>
        <p:blipFill>
          <a:blip r:embed="rId2"/>
          <a:stretch>
            <a:fillRect/>
          </a:stretch>
        </p:blipFill>
        <p:spPr>
          <a:xfrm>
            <a:off x="3834384" y="2848374"/>
            <a:ext cx="4523232" cy="3607135"/>
          </a:xfrm>
          <a:prstGeom prst="rect">
            <a:avLst/>
          </a:prstGeom>
        </p:spPr>
      </p:pic>
    </p:spTree>
    <p:extLst>
      <p:ext uri="{BB962C8B-B14F-4D97-AF65-F5344CB8AC3E}">
        <p14:creationId xmlns:p14="http://schemas.microsoft.com/office/powerpoint/2010/main" val="31289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E7532-D0E8-96F3-6295-D8BBB14F7293}"/>
              </a:ext>
            </a:extLst>
          </p:cNvPr>
          <p:cNvSpPr>
            <a:spLocks noGrp="1"/>
          </p:cNvSpPr>
          <p:nvPr>
            <p:ph type="title"/>
          </p:nvPr>
        </p:nvSpPr>
        <p:spPr/>
        <p:txBody>
          <a:bodyPr/>
          <a:lstStyle/>
          <a:p>
            <a:r>
              <a:rPr lang="es-ES" b="1" dirty="0">
                <a:solidFill>
                  <a:srgbClr val="C00000"/>
                </a:solidFill>
              </a:rPr>
              <a:t>FIN</a:t>
            </a:r>
          </a:p>
        </p:txBody>
      </p:sp>
      <p:sp>
        <p:nvSpPr>
          <p:cNvPr id="3" name="Marcador de contenido 2">
            <a:extLst>
              <a:ext uri="{FF2B5EF4-FFF2-40B4-BE49-F238E27FC236}">
                <a16:creationId xmlns:a16="http://schemas.microsoft.com/office/drawing/2014/main" id="{B595579E-84FF-6B87-8B77-9D275E1F608D}"/>
              </a:ext>
            </a:extLst>
          </p:cNvPr>
          <p:cNvSpPr>
            <a:spLocks noGrp="1"/>
          </p:cNvSpPr>
          <p:nvPr>
            <p:ph idx="1"/>
          </p:nvPr>
        </p:nvSpPr>
        <p:spPr/>
        <p:txBody>
          <a:bodyPr/>
          <a:lstStyle/>
          <a:p>
            <a:pPr algn="ctr"/>
            <a:r>
              <a:rPr lang="es-ES" dirty="0"/>
              <a:t>El código java y la base de datos están subidas en Github, puedes acceder en el enlace siguiente:</a:t>
            </a:r>
          </a:p>
          <a:p>
            <a:pPr algn="ctr"/>
            <a:endParaRPr lang="es-ES" dirty="0"/>
          </a:p>
          <a:p>
            <a:pPr algn="ctr"/>
            <a:endParaRPr lang="es-ES" dirty="0"/>
          </a:p>
          <a:p>
            <a:pPr marL="36900" indent="0" algn="ctr">
              <a:buNone/>
            </a:pPr>
            <a:br>
              <a:rPr lang="es-ES" dirty="0"/>
            </a:br>
            <a:r>
              <a:rPr lang="es-ES" dirty="0">
                <a:hlinkClick r:id="rId2"/>
              </a:rPr>
              <a:t>https://github.com/lucasffffff/basedatos_cds.git</a:t>
            </a:r>
            <a:endParaRPr lang="es-ES" dirty="0"/>
          </a:p>
          <a:p>
            <a:pPr marL="36900" indent="0" algn="ctr">
              <a:buNone/>
            </a:pPr>
            <a:endParaRPr lang="es-ES" dirty="0"/>
          </a:p>
          <a:p>
            <a:pPr marL="36900" indent="0" algn="ctr">
              <a:buNone/>
            </a:pPr>
            <a:endParaRPr lang="es-ES" dirty="0"/>
          </a:p>
          <a:p>
            <a:pPr marL="36900" indent="0" algn="ctr">
              <a:buNone/>
            </a:pPr>
            <a:r>
              <a:rPr lang="es-ES" dirty="0"/>
              <a:t>Lucas Feliu Álvarez</a:t>
            </a:r>
          </a:p>
        </p:txBody>
      </p:sp>
    </p:spTree>
    <p:extLst>
      <p:ext uri="{BB962C8B-B14F-4D97-AF65-F5344CB8AC3E}">
        <p14:creationId xmlns:p14="http://schemas.microsoft.com/office/powerpoint/2010/main" val="256675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1DC4B-2E67-27F0-0B37-67DBB2EE08AA}"/>
              </a:ext>
            </a:extLst>
          </p:cNvPr>
          <p:cNvSpPr>
            <a:spLocks noGrp="1"/>
          </p:cNvSpPr>
          <p:nvPr>
            <p:ph type="title"/>
          </p:nvPr>
        </p:nvSpPr>
        <p:spPr>
          <a:xfrm>
            <a:off x="913795" y="346857"/>
            <a:ext cx="10353762" cy="872343"/>
          </a:xfrm>
        </p:spPr>
        <p:txBody>
          <a:bodyPr>
            <a:normAutofit/>
          </a:bodyPr>
          <a:lstStyle/>
          <a:p>
            <a:r>
              <a:rPr lang="es-ES" b="1" dirty="0">
                <a:solidFill>
                  <a:srgbClr val="FF0000"/>
                </a:solidFill>
              </a:rPr>
              <a:t>Descarga del programa</a:t>
            </a:r>
          </a:p>
        </p:txBody>
      </p:sp>
      <p:sp>
        <p:nvSpPr>
          <p:cNvPr id="3" name="Marcador de contenido 2">
            <a:extLst>
              <a:ext uri="{FF2B5EF4-FFF2-40B4-BE49-F238E27FC236}">
                <a16:creationId xmlns:a16="http://schemas.microsoft.com/office/drawing/2014/main" id="{6DAFE851-FDAB-E961-3095-A9FCDD39554C}"/>
              </a:ext>
            </a:extLst>
          </p:cNvPr>
          <p:cNvSpPr>
            <a:spLocks noGrp="1"/>
          </p:cNvSpPr>
          <p:nvPr>
            <p:ph idx="1"/>
          </p:nvPr>
        </p:nvSpPr>
        <p:spPr>
          <a:xfrm>
            <a:off x="913795" y="1219201"/>
            <a:ext cx="10353762" cy="4572000"/>
          </a:xfrm>
        </p:spPr>
        <p:txBody>
          <a:bodyPr>
            <a:normAutofit/>
          </a:bodyPr>
          <a:lstStyle/>
          <a:p>
            <a:r>
              <a:rPr lang="es-ES" dirty="0"/>
              <a:t>Para comenzar, el paso más importante, descargar el programa que usaré para crear la base de datos, </a:t>
            </a:r>
            <a:r>
              <a:rPr lang="es-ES" dirty="0" err="1"/>
              <a:t>MySql</a:t>
            </a:r>
            <a:r>
              <a:rPr lang="es-ES" dirty="0"/>
              <a:t>. Lo obtuve en su página oficial:</a:t>
            </a:r>
          </a:p>
          <a:p>
            <a:pPr marL="36900" indent="0">
              <a:buNone/>
            </a:pPr>
            <a:r>
              <a:rPr lang="es-ES" dirty="0">
                <a:hlinkClick r:id="rId2"/>
              </a:rPr>
              <a:t>https://www.mysql.com</a:t>
            </a:r>
            <a:endParaRPr lang="es-ES" dirty="0"/>
          </a:p>
          <a:p>
            <a:pPr marL="36900" indent="0">
              <a:buNone/>
            </a:pPr>
            <a:endParaRPr lang="es-ES" sz="2400" dirty="0"/>
          </a:p>
          <a:p>
            <a:endParaRPr lang="es-ES" sz="2400" dirty="0"/>
          </a:p>
        </p:txBody>
      </p:sp>
      <p:pic>
        <p:nvPicPr>
          <p:cNvPr id="5" name="Imagen 4">
            <a:extLst>
              <a:ext uri="{FF2B5EF4-FFF2-40B4-BE49-F238E27FC236}">
                <a16:creationId xmlns:a16="http://schemas.microsoft.com/office/drawing/2014/main" id="{42CAE298-395E-B829-92E3-6D4CD77A5DFC}"/>
              </a:ext>
            </a:extLst>
          </p:cNvPr>
          <p:cNvPicPr>
            <a:picLocks noChangeAspect="1"/>
          </p:cNvPicPr>
          <p:nvPr/>
        </p:nvPicPr>
        <p:blipFill>
          <a:blip r:embed="rId3"/>
          <a:stretch>
            <a:fillRect/>
          </a:stretch>
        </p:blipFill>
        <p:spPr>
          <a:xfrm>
            <a:off x="1365504" y="2547996"/>
            <a:ext cx="5949696" cy="3341355"/>
          </a:xfrm>
          <a:prstGeom prst="rect">
            <a:avLst/>
          </a:prstGeom>
        </p:spPr>
      </p:pic>
      <p:pic>
        <p:nvPicPr>
          <p:cNvPr id="7" name="Imagen 6">
            <a:extLst>
              <a:ext uri="{FF2B5EF4-FFF2-40B4-BE49-F238E27FC236}">
                <a16:creationId xmlns:a16="http://schemas.microsoft.com/office/drawing/2014/main" id="{FAEB8AE7-7EB4-D4F1-5662-92145811DA39}"/>
              </a:ext>
            </a:extLst>
          </p:cNvPr>
          <p:cNvPicPr>
            <a:picLocks noChangeAspect="1"/>
          </p:cNvPicPr>
          <p:nvPr/>
        </p:nvPicPr>
        <p:blipFill>
          <a:blip r:embed="rId4"/>
          <a:stretch>
            <a:fillRect/>
          </a:stretch>
        </p:blipFill>
        <p:spPr>
          <a:xfrm>
            <a:off x="4511040" y="3429000"/>
            <a:ext cx="6218525" cy="3035919"/>
          </a:xfrm>
          <a:prstGeom prst="rect">
            <a:avLst/>
          </a:prstGeom>
        </p:spPr>
      </p:pic>
    </p:spTree>
    <p:extLst>
      <p:ext uri="{BB962C8B-B14F-4D97-AF65-F5344CB8AC3E}">
        <p14:creationId xmlns:p14="http://schemas.microsoft.com/office/powerpoint/2010/main" val="14465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B677A-4FE1-B678-50C6-6F8C811976B2}"/>
              </a:ext>
            </a:extLst>
          </p:cNvPr>
          <p:cNvSpPr>
            <a:spLocks noGrp="1"/>
          </p:cNvSpPr>
          <p:nvPr>
            <p:ph type="title"/>
          </p:nvPr>
        </p:nvSpPr>
        <p:spPr/>
        <p:txBody>
          <a:bodyPr>
            <a:normAutofit/>
          </a:bodyPr>
          <a:lstStyle/>
          <a:p>
            <a:r>
              <a:rPr lang="es-ES" b="1" dirty="0">
                <a:solidFill>
                  <a:srgbClr val="FF0000"/>
                </a:solidFill>
              </a:rPr>
              <a:t>Descarga del programa</a:t>
            </a:r>
          </a:p>
        </p:txBody>
      </p:sp>
      <p:sp>
        <p:nvSpPr>
          <p:cNvPr id="3" name="Marcador de contenido 2">
            <a:extLst>
              <a:ext uri="{FF2B5EF4-FFF2-40B4-BE49-F238E27FC236}">
                <a16:creationId xmlns:a16="http://schemas.microsoft.com/office/drawing/2014/main" id="{FC8067CF-B185-FBB2-9E3A-5088E2AC5A81}"/>
              </a:ext>
            </a:extLst>
          </p:cNvPr>
          <p:cNvSpPr>
            <a:spLocks noGrp="1"/>
          </p:cNvSpPr>
          <p:nvPr>
            <p:ph idx="1"/>
          </p:nvPr>
        </p:nvSpPr>
        <p:spPr>
          <a:xfrm>
            <a:off x="1377696" y="2426208"/>
            <a:ext cx="4632960" cy="3364992"/>
          </a:xfrm>
        </p:spPr>
        <p:txBody>
          <a:bodyPr/>
          <a:lstStyle/>
          <a:p>
            <a:r>
              <a:rPr lang="es-ES" b="0" i="0" dirty="0">
                <a:solidFill>
                  <a:srgbClr val="D1D5DB"/>
                </a:solidFill>
                <a:effectLst/>
                <a:latin typeface="Söhne"/>
              </a:rPr>
              <a:t>Después de descargar la versión correspondiente al sistema operativo en uso, procedemos a ejecutar el instalador. Durante el proceso de instalación, se instalarán el IDE, las librerías y demás archivos necesarios para la conexión con Java.</a:t>
            </a:r>
            <a:endParaRPr lang="es-ES" dirty="0"/>
          </a:p>
        </p:txBody>
      </p:sp>
      <p:pic>
        <p:nvPicPr>
          <p:cNvPr id="5" name="Imagen 4">
            <a:extLst>
              <a:ext uri="{FF2B5EF4-FFF2-40B4-BE49-F238E27FC236}">
                <a16:creationId xmlns:a16="http://schemas.microsoft.com/office/drawing/2014/main" id="{11E7FC2B-3E26-2A93-C0A5-5C93F5C6B5C8}"/>
              </a:ext>
            </a:extLst>
          </p:cNvPr>
          <p:cNvPicPr>
            <a:picLocks noChangeAspect="1"/>
          </p:cNvPicPr>
          <p:nvPr/>
        </p:nvPicPr>
        <p:blipFill>
          <a:blip r:embed="rId2"/>
          <a:stretch>
            <a:fillRect/>
          </a:stretch>
        </p:blipFill>
        <p:spPr>
          <a:xfrm>
            <a:off x="7308757" y="2267712"/>
            <a:ext cx="3712810" cy="3523488"/>
          </a:xfrm>
          <a:prstGeom prst="rect">
            <a:avLst/>
          </a:prstGeom>
        </p:spPr>
      </p:pic>
    </p:spTree>
    <p:extLst>
      <p:ext uri="{BB962C8B-B14F-4D97-AF65-F5344CB8AC3E}">
        <p14:creationId xmlns:p14="http://schemas.microsoft.com/office/powerpoint/2010/main" val="36281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7A879-FC9E-27F8-5A11-BA2FAFB78FB1}"/>
              </a:ext>
            </a:extLst>
          </p:cNvPr>
          <p:cNvSpPr>
            <a:spLocks noGrp="1"/>
          </p:cNvSpPr>
          <p:nvPr>
            <p:ph type="title"/>
          </p:nvPr>
        </p:nvSpPr>
        <p:spPr>
          <a:xfrm>
            <a:off x="913795" y="329184"/>
            <a:ext cx="10353762" cy="950976"/>
          </a:xfrm>
        </p:spPr>
        <p:txBody>
          <a:bodyPr>
            <a:normAutofit/>
          </a:bodyPr>
          <a:lstStyle/>
          <a:p>
            <a:r>
              <a:rPr lang="es-ES" b="1" dirty="0">
                <a:solidFill>
                  <a:srgbClr val="C00000"/>
                </a:solidFill>
              </a:rPr>
              <a:t>Creación de la base de datos </a:t>
            </a:r>
          </a:p>
        </p:txBody>
      </p:sp>
      <p:sp>
        <p:nvSpPr>
          <p:cNvPr id="3" name="Marcador de contenido 2">
            <a:extLst>
              <a:ext uri="{FF2B5EF4-FFF2-40B4-BE49-F238E27FC236}">
                <a16:creationId xmlns:a16="http://schemas.microsoft.com/office/drawing/2014/main" id="{33AFFA55-8187-D3E6-F9E0-730BC7A10257}"/>
              </a:ext>
            </a:extLst>
          </p:cNvPr>
          <p:cNvSpPr>
            <a:spLocks noGrp="1"/>
          </p:cNvSpPr>
          <p:nvPr>
            <p:ph idx="1"/>
          </p:nvPr>
        </p:nvSpPr>
        <p:spPr>
          <a:xfrm>
            <a:off x="913795" y="1389888"/>
            <a:ext cx="9851324" cy="4780963"/>
          </a:xfrm>
        </p:spPr>
        <p:txBody>
          <a:bodyPr/>
          <a:lstStyle/>
          <a:p>
            <a:r>
              <a:rPr lang="es-ES" sz="2400" dirty="0"/>
              <a:t>Tras completar la instalación correctamente abrimos el IDE y creamos la base de datos, en mi caso va a ser sobre unos discos repartidos entre 5 estantes, para ello utilicé atributos de:</a:t>
            </a:r>
          </a:p>
          <a:p>
            <a:endParaRPr lang="es-ES" dirty="0"/>
          </a:p>
          <a:p>
            <a:pPr lvl="1"/>
            <a:endParaRPr lang="es-ES" dirty="0"/>
          </a:p>
          <a:p>
            <a:pPr lvl="1"/>
            <a:r>
              <a:rPr lang="es-ES" dirty="0"/>
              <a:t>- Nombre del disco.</a:t>
            </a:r>
          </a:p>
          <a:p>
            <a:pPr lvl="1"/>
            <a:r>
              <a:rPr lang="es-ES" dirty="0"/>
              <a:t>- Género del disco.</a:t>
            </a:r>
          </a:p>
          <a:p>
            <a:pPr lvl="1"/>
            <a:r>
              <a:rPr lang="es-ES" dirty="0"/>
              <a:t>- Artista del disco.</a:t>
            </a:r>
          </a:p>
          <a:p>
            <a:pPr lvl="1"/>
            <a:r>
              <a:rPr lang="es-ES" dirty="0"/>
              <a:t>- Estante en el que está.</a:t>
            </a:r>
          </a:p>
          <a:p>
            <a:pPr lvl="1"/>
            <a:r>
              <a:rPr lang="es-ES" dirty="0"/>
              <a:t>- Posición en su estante.</a:t>
            </a:r>
          </a:p>
        </p:txBody>
      </p:sp>
      <p:pic>
        <p:nvPicPr>
          <p:cNvPr id="1026" name="Picture 2">
            <a:extLst>
              <a:ext uri="{FF2B5EF4-FFF2-40B4-BE49-F238E27FC236}">
                <a16:creationId xmlns:a16="http://schemas.microsoft.com/office/drawing/2014/main" id="{BCF3DB63-A19B-5974-350A-7DF9C76AF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664" y="2692260"/>
            <a:ext cx="2596897" cy="347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47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1CD5F-9876-CD4D-0F71-857CCBE83577}"/>
              </a:ext>
            </a:extLst>
          </p:cNvPr>
          <p:cNvSpPr>
            <a:spLocks noGrp="1"/>
          </p:cNvSpPr>
          <p:nvPr>
            <p:ph type="title"/>
          </p:nvPr>
        </p:nvSpPr>
        <p:spPr/>
        <p:txBody>
          <a:bodyPr/>
          <a:lstStyle/>
          <a:p>
            <a:r>
              <a:rPr lang="es-ES" b="1" dirty="0">
                <a:solidFill>
                  <a:srgbClr val="C00000"/>
                </a:solidFill>
              </a:rPr>
              <a:t>Conexión desde Java</a:t>
            </a:r>
          </a:p>
        </p:txBody>
      </p:sp>
      <p:sp>
        <p:nvSpPr>
          <p:cNvPr id="3" name="Marcador de contenido 2">
            <a:extLst>
              <a:ext uri="{FF2B5EF4-FFF2-40B4-BE49-F238E27FC236}">
                <a16:creationId xmlns:a16="http://schemas.microsoft.com/office/drawing/2014/main" id="{863B9BFA-CACB-7346-72A6-80114C6001C8}"/>
              </a:ext>
            </a:extLst>
          </p:cNvPr>
          <p:cNvSpPr>
            <a:spLocks noGrp="1"/>
          </p:cNvSpPr>
          <p:nvPr>
            <p:ph idx="1"/>
          </p:nvPr>
        </p:nvSpPr>
        <p:spPr/>
        <p:txBody>
          <a:bodyPr/>
          <a:lstStyle/>
          <a:p>
            <a:r>
              <a:rPr lang="es-ES" dirty="0"/>
              <a:t>Para hacer la conexión el primer paso a seguir es importar la librería de </a:t>
            </a:r>
            <a:r>
              <a:rPr lang="es-ES" dirty="0" err="1"/>
              <a:t>MySql</a:t>
            </a:r>
            <a:r>
              <a:rPr lang="es-ES" dirty="0"/>
              <a:t>:</a:t>
            </a:r>
          </a:p>
        </p:txBody>
      </p:sp>
      <p:pic>
        <p:nvPicPr>
          <p:cNvPr id="5" name="Imagen 4">
            <a:extLst>
              <a:ext uri="{FF2B5EF4-FFF2-40B4-BE49-F238E27FC236}">
                <a16:creationId xmlns:a16="http://schemas.microsoft.com/office/drawing/2014/main" id="{B332900F-711E-DCD1-3B41-B8FADD6DF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887" y="2718816"/>
            <a:ext cx="4950670" cy="2993977"/>
          </a:xfrm>
          <a:prstGeom prst="rect">
            <a:avLst/>
          </a:prstGeom>
        </p:spPr>
      </p:pic>
      <p:sp>
        <p:nvSpPr>
          <p:cNvPr id="6" name="CuadroTexto 5">
            <a:extLst>
              <a:ext uri="{FF2B5EF4-FFF2-40B4-BE49-F238E27FC236}">
                <a16:creationId xmlns:a16="http://schemas.microsoft.com/office/drawing/2014/main" id="{069DBC61-D7E6-2F99-32E8-D55244FD58AB}"/>
              </a:ext>
            </a:extLst>
          </p:cNvPr>
          <p:cNvSpPr txBox="1"/>
          <p:nvPr/>
        </p:nvSpPr>
        <p:spPr>
          <a:xfrm>
            <a:off x="1280160" y="2718816"/>
            <a:ext cx="4328160" cy="1015663"/>
          </a:xfrm>
          <a:prstGeom prst="rect">
            <a:avLst/>
          </a:prstGeom>
          <a:noFill/>
        </p:spPr>
        <p:txBody>
          <a:bodyPr wrap="square" rtlCol="0">
            <a:spAutoFit/>
          </a:bodyPr>
          <a:lstStyle/>
          <a:p>
            <a:pPr algn="just"/>
            <a:r>
              <a:rPr lang="es-E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Importamos el JDK/ZIP que instalamos junto al IDE, lo cual es necesario para la conexión a la base.</a:t>
            </a:r>
          </a:p>
        </p:txBody>
      </p:sp>
    </p:spTree>
    <p:extLst>
      <p:ext uri="{BB962C8B-B14F-4D97-AF65-F5344CB8AC3E}">
        <p14:creationId xmlns:p14="http://schemas.microsoft.com/office/powerpoint/2010/main" val="378947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ADBAA-26D3-F8EB-8691-69FF1FF3E210}"/>
              </a:ext>
            </a:extLst>
          </p:cNvPr>
          <p:cNvSpPr>
            <a:spLocks noGrp="1"/>
          </p:cNvSpPr>
          <p:nvPr>
            <p:ph type="title"/>
          </p:nvPr>
        </p:nvSpPr>
        <p:spPr>
          <a:xfrm>
            <a:off x="913795" y="195072"/>
            <a:ext cx="10353762" cy="871728"/>
          </a:xfrm>
        </p:spPr>
        <p:txBody>
          <a:bodyPr>
            <a:normAutofit/>
          </a:bodyPr>
          <a:lstStyle/>
          <a:p>
            <a:r>
              <a:rPr lang="es-ES" b="1" dirty="0">
                <a:solidFill>
                  <a:srgbClr val="C00000"/>
                </a:solidFill>
              </a:rPr>
              <a:t>Conexión con Java</a:t>
            </a:r>
          </a:p>
        </p:txBody>
      </p:sp>
      <p:sp>
        <p:nvSpPr>
          <p:cNvPr id="3" name="Marcador de contenido 2">
            <a:extLst>
              <a:ext uri="{FF2B5EF4-FFF2-40B4-BE49-F238E27FC236}">
                <a16:creationId xmlns:a16="http://schemas.microsoft.com/office/drawing/2014/main" id="{E0D5212E-A659-5CF5-F44A-DE58A2DCA284}"/>
              </a:ext>
            </a:extLst>
          </p:cNvPr>
          <p:cNvSpPr>
            <a:spLocks noGrp="1"/>
          </p:cNvSpPr>
          <p:nvPr>
            <p:ph idx="1"/>
          </p:nvPr>
        </p:nvSpPr>
        <p:spPr>
          <a:xfrm>
            <a:off x="598932" y="1066800"/>
            <a:ext cx="5119116" cy="5041391"/>
          </a:xfrm>
        </p:spPr>
        <p:txBody>
          <a:bodyPr>
            <a:normAutofit lnSpcReduction="10000"/>
          </a:bodyPr>
          <a:lstStyle/>
          <a:p>
            <a:pPr algn="just"/>
            <a:r>
              <a:rPr lang="es-ES" sz="1800" dirty="0"/>
              <a:t>Primero, creo un método que se encargará de establecer la conexión con la base de datos.</a:t>
            </a:r>
          </a:p>
          <a:p>
            <a:pPr algn="just"/>
            <a:r>
              <a:rPr lang="es-ES" sz="1800" dirty="0"/>
              <a:t>Dentro del método, instancio un objeto de tipo "</a:t>
            </a:r>
            <a:r>
              <a:rPr lang="es-ES" sz="1800" dirty="0" err="1"/>
              <a:t>Connection</a:t>
            </a:r>
            <a:r>
              <a:rPr lang="es-ES" sz="1800" dirty="0"/>
              <a:t>", que es el encargado de realizar la conexión con la base de datos.</a:t>
            </a:r>
          </a:p>
          <a:p>
            <a:pPr algn="just"/>
            <a:r>
              <a:rPr lang="es-ES" sz="1800" dirty="0"/>
              <a:t>Para poder conectarme a la base de datos, llamo al "Driver" de la librería que importé en mi proyecto.</a:t>
            </a:r>
          </a:p>
          <a:p>
            <a:pPr algn="just"/>
            <a:r>
              <a:rPr lang="es-ES" sz="1800" dirty="0"/>
              <a:t>Establezco la conexión a la base de datos proporcionando la URL, nombre de usuario y contraseña.</a:t>
            </a:r>
          </a:p>
          <a:p>
            <a:pPr algn="just"/>
            <a:r>
              <a:rPr lang="es-ES" sz="1800" dirty="0"/>
              <a:t>Si surge algún error, lo manejo mediante un bloque "try-catch".</a:t>
            </a:r>
          </a:p>
          <a:p>
            <a:pPr algn="just"/>
            <a:r>
              <a:rPr lang="es-ES" sz="1800" dirty="0"/>
              <a:t>Una vez que he terminado de trabajar con la base de datos, cierro la conexión para evitar problemas de seguridad. </a:t>
            </a:r>
          </a:p>
        </p:txBody>
      </p:sp>
      <p:pic>
        <p:nvPicPr>
          <p:cNvPr id="7" name="Imagen 6">
            <a:extLst>
              <a:ext uri="{FF2B5EF4-FFF2-40B4-BE49-F238E27FC236}">
                <a16:creationId xmlns:a16="http://schemas.microsoft.com/office/drawing/2014/main" id="{FEBDD028-D320-DF40-45A7-4D882D55BEC0}"/>
              </a:ext>
            </a:extLst>
          </p:cNvPr>
          <p:cNvPicPr>
            <a:picLocks noChangeAspect="1"/>
          </p:cNvPicPr>
          <p:nvPr/>
        </p:nvPicPr>
        <p:blipFill rotWithShape="1">
          <a:blip r:embed="rId2"/>
          <a:srcRect l="390"/>
          <a:stretch/>
        </p:blipFill>
        <p:spPr>
          <a:xfrm>
            <a:off x="6096000" y="1964061"/>
            <a:ext cx="5853764" cy="2929878"/>
          </a:xfrm>
          <a:prstGeom prst="rect">
            <a:avLst/>
          </a:prstGeom>
        </p:spPr>
      </p:pic>
    </p:spTree>
    <p:extLst>
      <p:ext uri="{BB962C8B-B14F-4D97-AF65-F5344CB8AC3E}">
        <p14:creationId xmlns:p14="http://schemas.microsoft.com/office/powerpoint/2010/main" val="129410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17579-9EE6-8716-E5EC-ECD4FA237DEE}"/>
              </a:ext>
            </a:extLst>
          </p:cNvPr>
          <p:cNvSpPr>
            <a:spLocks noGrp="1"/>
          </p:cNvSpPr>
          <p:nvPr>
            <p:ph type="title"/>
          </p:nvPr>
        </p:nvSpPr>
        <p:spPr>
          <a:xfrm>
            <a:off x="913795" y="195072"/>
            <a:ext cx="10353762" cy="871728"/>
          </a:xfrm>
        </p:spPr>
        <p:txBody>
          <a:bodyPr>
            <a:normAutofit/>
          </a:bodyPr>
          <a:lstStyle/>
          <a:p>
            <a:r>
              <a:rPr lang="es-ES" b="1" dirty="0">
                <a:solidFill>
                  <a:srgbClr val="FF0000"/>
                </a:solidFill>
              </a:rPr>
              <a:t>Conexión Base de Datos</a:t>
            </a:r>
          </a:p>
        </p:txBody>
      </p:sp>
      <p:sp>
        <p:nvSpPr>
          <p:cNvPr id="3" name="Marcador de contenido 2">
            <a:extLst>
              <a:ext uri="{FF2B5EF4-FFF2-40B4-BE49-F238E27FC236}">
                <a16:creationId xmlns:a16="http://schemas.microsoft.com/office/drawing/2014/main" id="{8F20CD74-79A7-D801-BCD0-0D494DECF3E8}"/>
              </a:ext>
            </a:extLst>
          </p:cNvPr>
          <p:cNvSpPr>
            <a:spLocks noGrp="1"/>
          </p:cNvSpPr>
          <p:nvPr>
            <p:ph idx="1"/>
          </p:nvPr>
        </p:nvSpPr>
        <p:spPr>
          <a:xfrm>
            <a:off x="426721" y="1365504"/>
            <a:ext cx="4888992" cy="4815839"/>
          </a:xfrm>
        </p:spPr>
        <p:txBody>
          <a:bodyPr>
            <a:normAutofit lnSpcReduction="10000"/>
          </a:bodyPr>
          <a:lstStyle/>
          <a:p>
            <a:r>
              <a:rPr lang="es-ES" dirty="0"/>
              <a:t>Creo dos métodos </a:t>
            </a:r>
            <a:r>
              <a:rPr lang="es-ES" dirty="0">
                <a:solidFill>
                  <a:srgbClr val="00B050"/>
                </a:solidFill>
              </a:rPr>
              <a:t>on</a:t>
            </a:r>
            <a:r>
              <a:rPr lang="es-ES" dirty="0"/>
              <a:t>/</a:t>
            </a:r>
            <a:r>
              <a:rPr lang="es-ES" dirty="0">
                <a:solidFill>
                  <a:srgbClr val="C00000"/>
                </a:solidFill>
              </a:rPr>
              <a:t>off</a:t>
            </a:r>
            <a:r>
              <a:rPr lang="es-ES" dirty="0"/>
              <a:t>:</a:t>
            </a:r>
          </a:p>
          <a:p>
            <a:pPr>
              <a:buFontTx/>
              <a:buChar char="-"/>
            </a:pPr>
            <a:r>
              <a:rPr lang="es-ES" u="sng" dirty="0">
                <a:solidFill>
                  <a:srgbClr val="00B050"/>
                </a:solidFill>
              </a:rPr>
              <a:t>Método establecerConexion(): </a:t>
            </a:r>
            <a:r>
              <a:rPr lang="es-ES" dirty="0"/>
              <a:t>Este método establece la conexión a la base de datos utilizando la URL, usuario y contraseña, y muestra un mensaje si la conexión se establece correctamente o si se produce algún error.</a:t>
            </a:r>
          </a:p>
          <a:p>
            <a:pPr>
              <a:buFontTx/>
              <a:buChar char="-"/>
            </a:pPr>
            <a:r>
              <a:rPr lang="es-ES" u="sng" dirty="0">
                <a:solidFill>
                  <a:srgbClr val="C00000"/>
                </a:solidFill>
              </a:rPr>
              <a:t>Método cerrarConexion(): </a:t>
            </a:r>
            <a:r>
              <a:rPr lang="es-ES" dirty="0"/>
              <a:t>Este método cierra la conexión a la base de datos si existe y muestra un mensaje si se cierra correctamente o si se produce algún error.</a:t>
            </a:r>
          </a:p>
          <a:p>
            <a:pPr marL="36900" indent="0">
              <a:buNone/>
            </a:pPr>
            <a:r>
              <a:rPr lang="es-ES" dirty="0"/>
              <a:t>Estos métodos estarán asociados a un botón de la interfaz para alterar conexión/desconexión de la BD.</a:t>
            </a:r>
          </a:p>
        </p:txBody>
      </p:sp>
      <p:pic>
        <p:nvPicPr>
          <p:cNvPr id="3076" name="Picture 4">
            <a:extLst>
              <a:ext uri="{FF2B5EF4-FFF2-40B4-BE49-F238E27FC236}">
                <a16:creationId xmlns:a16="http://schemas.microsoft.com/office/drawing/2014/main" id="{11F2CC52-3A8D-CF18-ACFE-AB993D625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771692"/>
            <a:ext cx="6059424" cy="331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05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B5257-B61C-B9DB-6B47-2AC949CBC051}"/>
              </a:ext>
            </a:extLst>
          </p:cNvPr>
          <p:cNvSpPr>
            <a:spLocks noGrp="1"/>
          </p:cNvSpPr>
          <p:nvPr>
            <p:ph type="title"/>
          </p:nvPr>
        </p:nvSpPr>
        <p:spPr>
          <a:xfrm>
            <a:off x="913795" y="182880"/>
            <a:ext cx="10353762" cy="670560"/>
          </a:xfrm>
        </p:spPr>
        <p:txBody>
          <a:bodyPr>
            <a:normAutofit fontScale="90000"/>
          </a:bodyPr>
          <a:lstStyle/>
          <a:p>
            <a:r>
              <a:rPr lang="es-ES" b="1" dirty="0">
                <a:solidFill>
                  <a:srgbClr val="C00000"/>
                </a:solidFill>
              </a:rPr>
              <a:t>Método para insertar</a:t>
            </a:r>
          </a:p>
        </p:txBody>
      </p:sp>
      <p:sp>
        <p:nvSpPr>
          <p:cNvPr id="3" name="Marcador de contenido 2">
            <a:extLst>
              <a:ext uri="{FF2B5EF4-FFF2-40B4-BE49-F238E27FC236}">
                <a16:creationId xmlns:a16="http://schemas.microsoft.com/office/drawing/2014/main" id="{656D9BD5-3A8F-2EC7-B03E-AB41E3C679AF}"/>
              </a:ext>
            </a:extLst>
          </p:cNvPr>
          <p:cNvSpPr>
            <a:spLocks noGrp="1"/>
          </p:cNvSpPr>
          <p:nvPr>
            <p:ph idx="1"/>
          </p:nvPr>
        </p:nvSpPr>
        <p:spPr>
          <a:xfrm>
            <a:off x="658368" y="853441"/>
            <a:ext cx="10887455" cy="4840224"/>
          </a:xfrm>
        </p:spPr>
        <p:txBody>
          <a:bodyPr/>
          <a:lstStyle/>
          <a:p>
            <a:r>
              <a:rPr lang="es-ES" b="0" i="0" dirty="0">
                <a:solidFill>
                  <a:srgbClr val="D1D5DB"/>
                </a:solidFill>
                <a:effectLst/>
                <a:latin typeface="Söhne"/>
              </a:rPr>
              <a:t>Este método me permite insertar un nuevo CD en la base de datos. Para hacerlo, creo un objeto de tipo </a:t>
            </a:r>
            <a:r>
              <a:rPr lang="es-ES" b="0" i="0" dirty="0" err="1">
                <a:solidFill>
                  <a:srgbClr val="D1D5DB"/>
                </a:solidFill>
                <a:effectLst/>
                <a:latin typeface="Söhne"/>
              </a:rPr>
              <a:t>PreparedStatement</a:t>
            </a:r>
            <a:r>
              <a:rPr lang="es-ES" b="0" i="0" dirty="0">
                <a:solidFill>
                  <a:srgbClr val="D1D5DB"/>
                </a:solidFill>
                <a:effectLst/>
                <a:latin typeface="Söhne"/>
              </a:rPr>
              <a:t> y le asigno los valores de los parámetros utilizando el método "</a:t>
            </a:r>
            <a:r>
              <a:rPr lang="es-ES" b="0" i="0" dirty="0" err="1">
                <a:solidFill>
                  <a:srgbClr val="D1D5DB"/>
                </a:solidFill>
                <a:effectLst/>
                <a:latin typeface="Söhne"/>
              </a:rPr>
              <a:t>setString</a:t>
            </a:r>
            <a:r>
              <a:rPr lang="es-ES" b="0" i="0" dirty="0">
                <a:solidFill>
                  <a:srgbClr val="D1D5DB"/>
                </a:solidFill>
                <a:effectLst/>
                <a:latin typeface="Söhne"/>
              </a:rPr>
              <a:t>()" y "</a:t>
            </a:r>
            <a:r>
              <a:rPr lang="es-ES" b="0" i="0" dirty="0" err="1">
                <a:solidFill>
                  <a:srgbClr val="D1D5DB"/>
                </a:solidFill>
                <a:effectLst/>
                <a:latin typeface="Söhne"/>
              </a:rPr>
              <a:t>setInt</a:t>
            </a:r>
            <a:r>
              <a:rPr lang="es-ES" b="0" i="0" dirty="0">
                <a:solidFill>
                  <a:srgbClr val="D1D5DB"/>
                </a:solidFill>
                <a:effectLst/>
                <a:latin typeface="Söhne"/>
              </a:rPr>
              <a:t>()". Luego, ejecuto la consulta utilizando el método "</a:t>
            </a:r>
            <a:r>
              <a:rPr lang="es-ES" b="0" i="0" dirty="0" err="1">
                <a:solidFill>
                  <a:srgbClr val="D1D5DB"/>
                </a:solidFill>
                <a:effectLst/>
                <a:latin typeface="Söhne"/>
              </a:rPr>
              <a:t>executeUpdate</a:t>
            </a:r>
            <a:r>
              <a:rPr lang="es-ES" b="0" i="0" dirty="0">
                <a:solidFill>
                  <a:srgbClr val="D1D5DB"/>
                </a:solidFill>
                <a:effectLst/>
                <a:latin typeface="Söhne"/>
              </a:rPr>
              <a:t>()". Si funciona, se muestra un mensaje indicando que el CD ha sido insertado correctamente. Si da error, se muestra un mensaje de error indicando que ha habido un problema al insertar el CD.</a:t>
            </a:r>
          </a:p>
          <a:p>
            <a:r>
              <a:rPr lang="es-ES" dirty="0">
                <a:solidFill>
                  <a:srgbClr val="D1D5DB"/>
                </a:solidFill>
                <a:effectLst/>
                <a:latin typeface="Söhne"/>
              </a:rPr>
              <a:t>Al igual que en los otros métodos el método insertar está conectado a el botón de la interfaz gráfica de insertar, para utilizarlo tiene que cubrir los datos del CD y presionarlo.</a:t>
            </a:r>
            <a:endParaRPr lang="es-ES" dirty="0"/>
          </a:p>
        </p:txBody>
      </p:sp>
      <p:pic>
        <p:nvPicPr>
          <p:cNvPr id="5" name="Imagen 4">
            <a:extLst>
              <a:ext uri="{FF2B5EF4-FFF2-40B4-BE49-F238E27FC236}">
                <a16:creationId xmlns:a16="http://schemas.microsoft.com/office/drawing/2014/main" id="{40A11A46-E149-7089-B9B8-8AB7D5B4DA75}"/>
              </a:ext>
            </a:extLst>
          </p:cNvPr>
          <p:cNvPicPr>
            <a:picLocks noChangeAspect="1"/>
          </p:cNvPicPr>
          <p:nvPr/>
        </p:nvPicPr>
        <p:blipFill>
          <a:blip r:embed="rId2"/>
          <a:stretch>
            <a:fillRect/>
          </a:stretch>
        </p:blipFill>
        <p:spPr>
          <a:xfrm>
            <a:off x="2097795" y="3535681"/>
            <a:ext cx="7985761" cy="2856448"/>
          </a:xfrm>
          <a:prstGeom prst="rect">
            <a:avLst/>
          </a:prstGeom>
        </p:spPr>
      </p:pic>
    </p:spTree>
    <p:extLst>
      <p:ext uri="{BB962C8B-B14F-4D97-AF65-F5344CB8AC3E}">
        <p14:creationId xmlns:p14="http://schemas.microsoft.com/office/powerpoint/2010/main" val="351252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80A96-AA1F-9573-5691-E870CFF1472C}"/>
              </a:ext>
            </a:extLst>
          </p:cNvPr>
          <p:cNvSpPr>
            <a:spLocks noGrp="1"/>
          </p:cNvSpPr>
          <p:nvPr>
            <p:ph type="title"/>
          </p:nvPr>
        </p:nvSpPr>
        <p:spPr>
          <a:xfrm>
            <a:off x="913795" y="146304"/>
            <a:ext cx="10353762" cy="707136"/>
          </a:xfrm>
        </p:spPr>
        <p:txBody>
          <a:bodyPr/>
          <a:lstStyle/>
          <a:p>
            <a:r>
              <a:rPr lang="es-ES" b="1" dirty="0">
                <a:solidFill>
                  <a:srgbClr val="C00000"/>
                </a:solidFill>
              </a:rPr>
              <a:t>Método para editar</a:t>
            </a:r>
          </a:p>
        </p:txBody>
      </p:sp>
      <p:sp>
        <p:nvSpPr>
          <p:cNvPr id="3" name="Marcador de contenido 2">
            <a:extLst>
              <a:ext uri="{FF2B5EF4-FFF2-40B4-BE49-F238E27FC236}">
                <a16:creationId xmlns:a16="http://schemas.microsoft.com/office/drawing/2014/main" id="{6B0E6B9B-81D7-DBB9-A7F6-8E1C640AF620}"/>
              </a:ext>
            </a:extLst>
          </p:cNvPr>
          <p:cNvSpPr>
            <a:spLocks noGrp="1"/>
          </p:cNvSpPr>
          <p:nvPr>
            <p:ph idx="1"/>
          </p:nvPr>
        </p:nvSpPr>
        <p:spPr>
          <a:xfrm>
            <a:off x="913795" y="853440"/>
            <a:ext cx="10353762" cy="4937761"/>
          </a:xfrm>
        </p:spPr>
        <p:txBody>
          <a:bodyPr/>
          <a:lstStyle/>
          <a:p>
            <a:r>
              <a:rPr lang="es-ES" dirty="0"/>
              <a:t>Este método permite editar la información de un CD en la base de datos. Se crea una consulta SQL para actualizar los valores en la tabla, y se prepara utilizando los datos proporcionados. Luego, se ejecuta la consulta y se verifica si se actualizaron filas en la tabla. Si se actualizó al menos una fila, se muestra un mensaje de éxito, de lo contrario, se muestra un mensaje indicando que no se encontró un CD con ese nombre. Si ocurre un error al actualizar, se muestra un mensaje de error.</a:t>
            </a:r>
          </a:p>
          <a:p>
            <a:r>
              <a:rPr lang="es-ES" dirty="0"/>
              <a:t>Al igual que los anteriores este método está asociado a un botón en la interfaz gráfica que te pide el nombre del cd que quieres editar y le asigna los valores que has editado en cada cuadro de texto.</a:t>
            </a:r>
          </a:p>
          <a:p>
            <a:endParaRPr lang="es-ES" dirty="0"/>
          </a:p>
          <a:p>
            <a:endParaRPr lang="es-ES" dirty="0"/>
          </a:p>
          <a:p>
            <a:endParaRPr lang="es-ES" dirty="0"/>
          </a:p>
          <a:p>
            <a:endParaRPr lang="es-ES" dirty="0"/>
          </a:p>
          <a:p>
            <a:endParaRPr lang="es-ES" dirty="0"/>
          </a:p>
        </p:txBody>
      </p:sp>
      <p:pic>
        <p:nvPicPr>
          <p:cNvPr id="7" name="Imagen 6">
            <a:extLst>
              <a:ext uri="{FF2B5EF4-FFF2-40B4-BE49-F238E27FC236}">
                <a16:creationId xmlns:a16="http://schemas.microsoft.com/office/drawing/2014/main" id="{504A5052-2A5D-7AF2-5D17-7F10A87811EA}"/>
              </a:ext>
            </a:extLst>
          </p:cNvPr>
          <p:cNvPicPr>
            <a:picLocks noChangeAspect="1"/>
          </p:cNvPicPr>
          <p:nvPr/>
        </p:nvPicPr>
        <p:blipFill>
          <a:blip r:embed="rId2"/>
          <a:stretch>
            <a:fillRect/>
          </a:stretch>
        </p:blipFill>
        <p:spPr>
          <a:xfrm>
            <a:off x="2678665" y="3851403"/>
            <a:ext cx="6834669" cy="2737310"/>
          </a:xfrm>
          <a:prstGeom prst="rect">
            <a:avLst/>
          </a:prstGeom>
        </p:spPr>
      </p:pic>
    </p:spTree>
    <p:extLst>
      <p:ext uri="{BB962C8B-B14F-4D97-AF65-F5344CB8AC3E}">
        <p14:creationId xmlns:p14="http://schemas.microsoft.com/office/powerpoint/2010/main" val="2696424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88</TotalTime>
  <Words>940</Words>
  <Application>Microsoft Office PowerPoint</Application>
  <PresentationFormat>Panorámica</PresentationFormat>
  <Paragraphs>54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Calisto MT</vt:lpstr>
      <vt:lpstr>Söhne</vt:lpstr>
      <vt:lpstr>Wingdings 2</vt:lpstr>
      <vt:lpstr>Pizarra</vt:lpstr>
      <vt:lpstr>MANUAL JAVA-MYSQL</vt:lpstr>
      <vt:lpstr>Descarga del programa</vt:lpstr>
      <vt:lpstr>Descarga del programa</vt:lpstr>
      <vt:lpstr>Creación de la base de datos </vt:lpstr>
      <vt:lpstr>Conexión desde Java</vt:lpstr>
      <vt:lpstr>Conexión con Java</vt:lpstr>
      <vt:lpstr>Conexión Base de Datos</vt:lpstr>
      <vt:lpstr>Método para insertar</vt:lpstr>
      <vt:lpstr>Método para editar</vt:lpstr>
      <vt:lpstr>Método para eliminar</vt:lpstr>
      <vt:lpstr>Consultar datos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JAVA-MYSQL</dc:title>
  <dc:creator>Lucas Feliu Alvarez</dc:creator>
  <cp:lastModifiedBy>Lucas Feliu Alvarez</cp:lastModifiedBy>
  <cp:revision>1</cp:revision>
  <dcterms:created xsi:type="dcterms:W3CDTF">2023-05-16T18:01:46Z</dcterms:created>
  <dcterms:modified xsi:type="dcterms:W3CDTF">2023-05-16T19:30:20Z</dcterms:modified>
</cp:coreProperties>
</file>