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1"/>
  </p:notesMasterIdLst>
  <p:handoutMasterIdLst>
    <p:handoutMasterId r:id="rId42"/>
  </p:handoutMasterIdLst>
  <p:sldIdLst>
    <p:sldId id="256" r:id="rId6"/>
    <p:sldId id="289" r:id="rId7"/>
    <p:sldId id="311" r:id="rId8"/>
    <p:sldId id="310" r:id="rId9"/>
    <p:sldId id="288" r:id="rId10"/>
    <p:sldId id="258" r:id="rId11"/>
    <p:sldId id="260" r:id="rId12"/>
    <p:sldId id="261" r:id="rId13"/>
    <p:sldId id="262" r:id="rId14"/>
    <p:sldId id="292" r:id="rId15"/>
    <p:sldId id="304" r:id="rId16"/>
    <p:sldId id="264" r:id="rId17"/>
    <p:sldId id="309" r:id="rId18"/>
    <p:sldId id="266" r:id="rId19"/>
    <p:sldId id="267" r:id="rId20"/>
    <p:sldId id="268" r:id="rId21"/>
    <p:sldId id="306" r:id="rId22"/>
    <p:sldId id="307" r:id="rId23"/>
    <p:sldId id="305" r:id="rId24"/>
    <p:sldId id="269" r:id="rId25"/>
    <p:sldId id="270" r:id="rId26"/>
    <p:sldId id="271" r:id="rId27"/>
    <p:sldId id="272" r:id="rId28"/>
    <p:sldId id="273" r:id="rId29"/>
    <p:sldId id="274" r:id="rId30"/>
    <p:sldId id="275" r:id="rId31"/>
    <p:sldId id="298" r:id="rId32"/>
    <p:sldId id="299" r:id="rId33"/>
    <p:sldId id="280" r:id="rId34"/>
    <p:sldId id="301" r:id="rId35"/>
    <p:sldId id="283" r:id="rId36"/>
    <p:sldId id="284" r:id="rId37"/>
    <p:sldId id="302" r:id="rId38"/>
    <p:sldId id="303" r:id="rId39"/>
    <p:sldId id="30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A1374C69-28F6-4267-8520-9FCE506965C7}">
          <p14:sldIdLst>
            <p14:sldId id="256"/>
            <p14:sldId id="289"/>
            <p14:sldId id="311"/>
            <p14:sldId id="310"/>
          </p14:sldIdLst>
        </p14:section>
        <p14:section name="Why" id="{F5A888FE-B24A-4BF1-9AE4-F7C5DF44AE43}">
          <p14:sldIdLst>
            <p14:sldId id="288"/>
            <p14:sldId id="258"/>
            <p14:sldId id="260"/>
            <p14:sldId id="261"/>
            <p14:sldId id="262"/>
          </p14:sldIdLst>
        </p14:section>
        <p14:section name="What" id="{E4E222E4-A4A2-4F1A-8B2A-C07CDD3AB79E}">
          <p14:sldIdLst>
            <p14:sldId id="292"/>
            <p14:sldId id="304"/>
            <p14:sldId id="264"/>
            <p14:sldId id="309"/>
            <p14:sldId id="266"/>
            <p14:sldId id="267"/>
            <p14:sldId id="268"/>
            <p14:sldId id="306"/>
            <p14:sldId id="307"/>
            <p14:sldId id="305"/>
            <p14:sldId id="269"/>
            <p14:sldId id="270"/>
            <p14:sldId id="271"/>
            <p14:sldId id="272"/>
            <p14:sldId id="273"/>
            <p14:sldId id="274"/>
            <p14:sldId id="275"/>
          </p14:sldIdLst>
        </p14:section>
        <p14:section name="How" id="{617598DE-CB36-4F25-BFB8-E735DD06CB65}">
          <p14:sldIdLst>
            <p14:sldId id="298"/>
            <p14:sldId id="299"/>
            <p14:sldId id="280"/>
            <p14:sldId id="301"/>
            <p14:sldId id="283"/>
            <p14:sldId id="284"/>
            <p14:sldId id="302"/>
          </p14:sldIdLst>
        </p14:section>
        <p14:section name="End" id="{8E5DC77F-FCE1-4314-B492-10E5025A742F}">
          <p14:sldIdLst>
            <p14:sldId id="303"/>
            <p14:sldId id="30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009F23-4FFA-4CAA-9B75-07F7D8F85A5E}" v="282" dt="2020-12-13T23:38:42.4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859" autoAdjust="0"/>
  </p:normalViewPr>
  <p:slideViewPr>
    <p:cSldViewPr snapToGrid="0">
      <p:cViewPr varScale="1">
        <p:scale>
          <a:sx n="92" d="100"/>
          <a:sy n="92" d="100"/>
        </p:scale>
        <p:origin x="1278" y="84"/>
      </p:cViewPr>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itor Mocelin Ferreira" userId="54ef05dc-1340-4170-a63f-545857d95f3e" providerId="ADAL" clId="{57009F23-4FFA-4CAA-9B75-07F7D8F85A5E}"/>
    <pc:docChg chg="custSel addSld delSld modSld sldOrd modSection">
      <pc:chgData name="Heitor Mocelin Ferreira" userId="54ef05dc-1340-4170-a63f-545857d95f3e" providerId="ADAL" clId="{57009F23-4FFA-4CAA-9B75-07F7D8F85A5E}" dt="2020-12-14T00:00:55.111" v="570" actId="2696"/>
      <pc:docMkLst>
        <pc:docMk/>
      </pc:docMkLst>
      <pc:sldChg chg="modSp mod">
        <pc:chgData name="Heitor Mocelin Ferreira" userId="54ef05dc-1340-4170-a63f-545857d95f3e" providerId="ADAL" clId="{57009F23-4FFA-4CAA-9B75-07F7D8F85A5E}" dt="2020-12-13T23:27:56.339" v="5" actId="20577"/>
        <pc:sldMkLst>
          <pc:docMk/>
          <pc:sldMk cId="222772052" sldId="256"/>
        </pc:sldMkLst>
        <pc:spChg chg="mod">
          <ac:chgData name="Heitor Mocelin Ferreira" userId="54ef05dc-1340-4170-a63f-545857d95f3e" providerId="ADAL" clId="{57009F23-4FFA-4CAA-9B75-07F7D8F85A5E}" dt="2020-12-13T23:27:56.339" v="5" actId="20577"/>
          <ac:spMkLst>
            <pc:docMk/>
            <pc:sldMk cId="222772052" sldId="256"/>
            <ac:spMk id="2" creationId="{3FDC05E8-B203-4F2A-83DB-CCAB6A16345D}"/>
          </ac:spMkLst>
        </pc:spChg>
      </pc:sldChg>
      <pc:sldChg chg="ord">
        <pc:chgData name="Heitor Mocelin Ferreira" userId="54ef05dc-1340-4170-a63f-545857d95f3e" providerId="ADAL" clId="{57009F23-4FFA-4CAA-9B75-07F7D8F85A5E}" dt="2020-12-13T23:28:48.806" v="9"/>
        <pc:sldMkLst>
          <pc:docMk/>
          <pc:sldMk cId="3581938780" sldId="258"/>
        </pc:sldMkLst>
      </pc:sldChg>
      <pc:sldChg chg="add del">
        <pc:chgData name="Heitor Mocelin Ferreira" userId="54ef05dc-1340-4170-a63f-545857d95f3e" providerId="ADAL" clId="{57009F23-4FFA-4CAA-9B75-07F7D8F85A5E}" dt="2020-12-14T00:00:55.111" v="570" actId="2696"/>
        <pc:sldMkLst>
          <pc:docMk/>
          <pc:sldMk cId="4089560107" sldId="287"/>
        </pc:sldMkLst>
      </pc:sldChg>
      <pc:sldChg chg="modSp mod">
        <pc:chgData name="Heitor Mocelin Ferreira" userId="54ef05dc-1340-4170-a63f-545857d95f3e" providerId="ADAL" clId="{57009F23-4FFA-4CAA-9B75-07F7D8F85A5E}" dt="2020-12-13T23:52:28.055" v="569" actId="20577"/>
        <pc:sldMkLst>
          <pc:docMk/>
          <pc:sldMk cId="422585073" sldId="310"/>
        </pc:sldMkLst>
        <pc:spChg chg="mod">
          <ac:chgData name="Heitor Mocelin Ferreira" userId="54ef05dc-1340-4170-a63f-545857d95f3e" providerId="ADAL" clId="{57009F23-4FFA-4CAA-9B75-07F7D8F85A5E}" dt="2020-12-13T23:52:28.055" v="569" actId="20577"/>
          <ac:spMkLst>
            <pc:docMk/>
            <pc:sldMk cId="422585073" sldId="310"/>
            <ac:spMk id="4" creationId="{056A41C7-5B10-4F00-BC62-0C958C413F9B}"/>
          </ac:spMkLst>
        </pc:spChg>
      </pc:sldChg>
      <pc:sldChg chg="addSp delSp modSp new mod">
        <pc:chgData name="Heitor Mocelin Ferreira" userId="54ef05dc-1340-4170-a63f-545857d95f3e" providerId="ADAL" clId="{57009F23-4FFA-4CAA-9B75-07F7D8F85A5E}" dt="2020-12-13T23:38:42.451" v="531" actId="207"/>
        <pc:sldMkLst>
          <pc:docMk/>
          <pc:sldMk cId="3159843415" sldId="311"/>
        </pc:sldMkLst>
        <pc:spChg chg="del">
          <ac:chgData name="Heitor Mocelin Ferreira" userId="54ef05dc-1340-4170-a63f-545857d95f3e" providerId="ADAL" clId="{57009F23-4FFA-4CAA-9B75-07F7D8F85A5E}" dt="2020-12-13T23:29:06.019" v="26" actId="478"/>
          <ac:spMkLst>
            <pc:docMk/>
            <pc:sldMk cId="3159843415" sldId="311"/>
            <ac:spMk id="2" creationId="{49404825-AF03-4BB4-9153-EA04421C4993}"/>
          </ac:spMkLst>
        </pc:spChg>
        <pc:spChg chg="mod">
          <ac:chgData name="Heitor Mocelin Ferreira" userId="54ef05dc-1340-4170-a63f-545857d95f3e" providerId="ADAL" clId="{57009F23-4FFA-4CAA-9B75-07F7D8F85A5E}" dt="2020-12-13T23:29:02.046" v="25" actId="20577"/>
          <ac:spMkLst>
            <pc:docMk/>
            <pc:sldMk cId="3159843415" sldId="311"/>
            <ac:spMk id="3" creationId="{80116748-167D-430F-9C09-B6D17F0F6FB7}"/>
          </ac:spMkLst>
        </pc:spChg>
        <pc:spChg chg="add del">
          <ac:chgData name="Heitor Mocelin Ferreira" userId="54ef05dc-1340-4170-a63f-545857d95f3e" providerId="ADAL" clId="{57009F23-4FFA-4CAA-9B75-07F7D8F85A5E}" dt="2020-12-13T23:29:19.144" v="28" actId="478"/>
          <ac:spMkLst>
            <pc:docMk/>
            <pc:sldMk cId="3159843415" sldId="311"/>
            <ac:spMk id="4" creationId="{64CB58AD-4088-417F-8E7C-335A7B37AA6F}"/>
          </ac:spMkLst>
        </pc:spChg>
        <pc:spChg chg="add mod">
          <ac:chgData name="Heitor Mocelin Ferreira" userId="54ef05dc-1340-4170-a63f-545857d95f3e" providerId="ADAL" clId="{57009F23-4FFA-4CAA-9B75-07F7D8F85A5E}" dt="2020-12-13T23:35:19.780" v="388" actId="20577"/>
          <ac:spMkLst>
            <pc:docMk/>
            <pc:sldMk cId="3159843415" sldId="311"/>
            <ac:spMk id="6" creationId="{D46E97B0-BFC0-439F-BF53-6A4A2C235483}"/>
          </ac:spMkLst>
        </pc:spChg>
        <pc:graphicFrameChg chg="add mod modGraphic">
          <ac:chgData name="Heitor Mocelin Ferreira" userId="54ef05dc-1340-4170-a63f-545857d95f3e" providerId="ADAL" clId="{57009F23-4FFA-4CAA-9B75-07F7D8F85A5E}" dt="2020-12-13T23:38:42.451" v="531" actId="207"/>
          <ac:graphicFrameMkLst>
            <pc:docMk/>
            <pc:sldMk cId="3159843415" sldId="311"/>
            <ac:graphicFrameMk id="5" creationId="{E6DC1884-2664-4E50-B34B-6E5871A21306}"/>
          </ac:graphicFrameMkLst>
        </pc:graphicFrameChg>
      </pc:sldChg>
      <pc:sldMasterChg chg="addSldLayout modSldLayout">
        <pc:chgData name="Heitor Mocelin Ferreira" userId="54ef05dc-1340-4170-a63f-545857d95f3e" providerId="ADAL" clId="{57009F23-4FFA-4CAA-9B75-07F7D8F85A5E}" dt="2020-12-13T23:28:21.831" v="6" actId="22"/>
        <pc:sldMasterMkLst>
          <pc:docMk/>
          <pc:sldMasterMk cId="645284692" sldId="2147483648"/>
        </pc:sldMasterMkLst>
        <pc:sldLayoutChg chg="add mod">
          <pc:chgData name="Heitor Mocelin Ferreira" userId="54ef05dc-1340-4170-a63f-545857d95f3e" providerId="ADAL" clId="{57009F23-4FFA-4CAA-9B75-07F7D8F85A5E}" dt="2020-12-13T23:28:21.831" v="6" actId="22"/>
          <pc:sldLayoutMkLst>
            <pc:docMk/>
            <pc:sldMasterMk cId="645284692" sldId="2147483648"/>
            <pc:sldLayoutMk cId="3870778783" sldId="2147483705"/>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EB66DC-DE7A-490F-B3FC-DEF56BBA8127}"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en-US"/>
        </a:p>
      </dgm:t>
    </dgm:pt>
    <dgm:pt modelId="{CEACFF30-F0B7-4795-AD13-B038E782AF5B}">
      <dgm:prSet phldrT="[Text]"/>
      <dgm:spPr/>
      <dgm:t>
        <a:bodyPr/>
        <a:lstStyle/>
        <a:p>
          <a:r>
            <a:rPr lang="en-US" dirty="0"/>
            <a:t>Day 1</a:t>
          </a:r>
        </a:p>
      </dgm:t>
    </dgm:pt>
    <dgm:pt modelId="{1EEB9F62-7F70-4884-BFEB-E0D03F7569AC}" type="parTrans" cxnId="{9E336B05-6C78-49F8-9F86-CAD9D6C5CBF0}">
      <dgm:prSet/>
      <dgm:spPr/>
      <dgm:t>
        <a:bodyPr/>
        <a:lstStyle/>
        <a:p>
          <a:endParaRPr lang="en-US"/>
        </a:p>
      </dgm:t>
    </dgm:pt>
    <dgm:pt modelId="{17667B13-8F5D-40FD-B8B2-192119A3BEEE}" type="sibTrans" cxnId="{9E336B05-6C78-49F8-9F86-CAD9D6C5CBF0}">
      <dgm:prSet/>
      <dgm:spPr/>
      <dgm:t>
        <a:bodyPr/>
        <a:lstStyle/>
        <a:p>
          <a:endParaRPr lang="en-US"/>
        </a:p>
      </dgm:t>
    </dgm:pt>
    <dgm:pt modelId="{136D9234-FFD3-4D3D-9BBE-10AD09FF2F6F}">
      <dgm:prSet phldrT="[Text]"/>
      <dgm:spPr/>
      <dgm:t>
        <a:bodyPr/>
        <a:lstStyle/>
        <a:p>
          <a:r>
            <a:rPr lang="en-US" b="1" dirty="0"/>
            <a:t>1.Introduction</a:t>
          </a:r>
        </a:p>
      </dgm:t>
    </dgm:pt>
    <dgm:pt modelId="{98679387-20F0-4D64-950E-BB0716461773}" type="parTrans" cxnId="{80E2F784-ABC6-491C-858B-F47C701F7E0A}">
      <dgm:prSet/>
      <dgm:spPr/>
      <dgm:t>
        <a:bodyPr/>
        <a:lstStyle/>
        <a:p>
          <a:endParaRPr lang="en-US"/>
        </a:p>
      </dgm:t>
    </dgm:pt>
    <dgm:pt modelId="{C1A6C7EC-5723-4D5F-BD6C-9A95FB6D9D80}" type="sibTrans" cxnId="{80E2F784-ABC6-491C-858B-F47C701F7E0A}">
      <dgm:prSet/>
      <dgm:spPr/>
      <dgm:t>
        <a:bodyPr/>
        <a:lstStyle/>
        <a:p>
          <a:endParaRPr lang="en-US"/>
        </a:p>
      </dgm:t>
    </dgm:pt>
    <dgm:pt modelId="{608F5101-B601-4F5A-9B01-F4A66AFE902F}">
      <dgm:prSet phldrT="[Text]"/>
      <dgm:spPr>
        <a:solidFill>
          <a:schemeClr val="accent1">
            <a:lumMod val="75000"/>
          </a:schemeClr>
        </a:solidFill>
      </dgm:spPr>
      <dgm:t>
        <a:bodyPr/>
        <a:lstStyle/>
        <a:p>
          <a:r>
            <a:rPr lang="en-US" dirty="0"/>
            <a:t>Day 2</a:t>
          </a:r>
        </a:p>
      </dgm:t>
    </dgm:pt>
    <dgm:pt modelId="{3583EB02-FECB-4763-8966-883340597FD8}" type="parTrans" cxnId="{2FECEC88-2D1C-4654-826C-B34AC7DC83B3}">
      <dgm:prSet/>
      <dgm:spPr/>
      <dgm:t>
        <a:bodyPr/>
        <a:lstStyle/>
        <a:p>
          <a:endParaRPr lang="en-US"/>
        </a:p>
      </dgm:t>
    </dgm:pt>
    <dgm:pt modelId="{B6F56952-5DBF-4D7C-827F-C0FBFFD18428}" type="sibTrans" cxnId="{2FECEC88-2D1C-4654-826C-B34AC7DC83B3}">
      <dgm:prSet/>
      <dgm:spPr/>
      <dgm:t>
        <a:bodyPr/>
        <a:lstStyle/>
        <a:p>
          <a:endParaRPr lang="en-US"/>
        </a:p>
      </dgm:t>
    </dgm:pt>
    <dgm:pt modelId="{C8A06490-82C2-49CE-9EEF-A78CC1EB727A}">
      <dgm:prSet phldrT="[Text]"/>
      <dgm:spPr/>
      <dgm:t>
        <a:bodyPr/>
        <a:lstStyle/>
        <a:p>
          <a:r>
            <a:rPr lang="en-US" sz="2100" b="1" dirty="0"/>
            <a:t>4. Azure AD Devs</a:t>
          </a:r>
        </a:p>
      </dgm:t>
    </dgm:pt>
    <dgm:pt modelId="{5B961A81-82C2-49A8-BD7B-59D5C9F0EAD4}" type="parTrans" cxnId="{5B3D1409-51B3-4602-B8A5-2F5A05505A4E}">
      <dgm:prSet/>
      <dgm:spPr/>
      <dgm:t>
        <a:bodyPr/>
        <a:lstStyle/>
        <a:p>
          <a:endParaRPr lang="en-US"/>
        </a:p>
      </dgm:t>
    </dgm:pt>
    <dgm:pt modelId="{6C6A7683-DA40-4180-BBF8-9D8DCC449327}" type="sibTrans" cxnId="{5B3D1409-51B3-4602-B8A5-2F5A05505A4E}">
      <dgm:prSet/>
      <dgm:spPr/>
      <dgm:t>
        <a:bodyPr/>
        <a:lstStyle/>
        <a:p>
          <a:endParaRPr lang="en-US"/>
        </a:p>
      </dgm:t>
    </dgm:pt>
    <dgm:pt modelId="{F161BCE8-13E6-4231-AE2D-E7241F8E036D}">
      <dgm:prSet phldrT="[Text]"/>
      <dgm:spPr>
        <a:solidFill>
          <a:schemeClr val="accent1">
            <a:lumMod val="50000"/>
          </a:schemeClr>
        </a:solidFill>
      </dgm:spPr>
      <dgm:t>
        <a:bodyPr/>
        <a:lstStyle/>
        <a:p>
          <a:r>
            <a:rPr lang="en-US" dirty="0"/>
            <a:t>Day 3</a:t>
          </a:r>
        </a:p>
      </dgm:t>
    </dgm:pt>
    <dgm:pt modelId="{666781A0-221A-4387-90E9-DBA24422D59E}" type="parTrans" cxnId="{B7A3FD4F-5247-4D58-83A8-9512AD496C16}">
      <dgm:prSet/>
      <dgm:spPr/>
      <dgm:t>
        <a:bodyPr/>
        <a:lstStyle/>
        <a:p>
          <a:endParaRPr lang="en-US"/>
        </a:p>
      </dgm:t>
    </dgm:pt>
    <dgm:pt modelId="{F2994050-429F-4499-A265-975912839F5C}" type="sibTrans" cxnId="{B7A3FD4F-5247-4D58-83A8-9512AD496C16}">
      <dgm:prSet/>
      <dgm:spPr/>
      <dgm:t>
        <a:bodyPr/>
        <a:lstStyle/>
        <a:p>
          <a:endParaRPr lang="en-US"/>
        </a:p>
      </dgm:t>
    </dgm:pt>
    <dgm:pt modelId="{BBEA41DC-6F5B-4691-A407-415EEE14D7C2}">
      <dgm:prSet phldrT="[Text]"/>
      <dgm:spPr/>
      <dgm:t>
        <a:bodyPr/>
        <a:lstStyle/>
        <a:p>
          <a:r>
            <a:rPr lang="en-US" b="1" dirty="0"/>
            <a:t>6.App development</a:t>
          </a:r>
        </a:p>
      </dgm:t>
    </dgm:pt>
    <dgm:pt modelId="{C7F4C2D2-E56A-4D84-BD09-13F48A144BA1}" type="parTrans" cxnId="{8DAEC690-D555-4EE3-A12D-59B9D83C4FBE}">
      <dgm:prSet/>
      <dgm:spPr/>
      <dgm:t>
        <a:bodyPr/>
        <a:lstStyle/>
        <a:p>
          <a:endParaRPr lang="en-US"/>
        </a:p>
      </dgm:t>
    </dgm:pt>
    <dgm:pt modelId="{6742174E-1CA7-4745-9210-5FF2777B1378}" type="sibTrans" cxnId="{8DAEC690-D555-4EE3-A12D-59B9D83C4FBE}">
      <dgm:prSet/>
      <dgm:spPr/>
      <dgm:t>
        <a:bodyPr/>
        <a:lstStyle/>
        <a:p>
          <a:endParaRPr lang="en-US"/>
        </a:p>
      </dgm:t>
    </dgm:pt>
    <dgm:pt modelId="{80C8BFD3-4A6A-4291-A687-890CFC808F1C}">
      <dgm:prSet phldrT="[Text]"/>
      <dgm:spPr/>
      <dgm:t>
        <a:bodyPr/>
        <a:lstStyle/>
        <a:p>
          <a:r>
            <a:rPr lang="en-US" b="1" dirty="0"/>
            <a:t>2.OAuth2 and OIDC</a:t>
          </a:r>
        </a:p>
        <a:p>
          <a:r>
            <a:rPr lang="en-US" strike="sngStrike" dirty="0"/>
            <a:t>3.ADFS*</a:t>
          </a:r>
        </a:p>
      </dgm:t>
    </dgm:pt>
    <dgm:pt modelId="{193AD652-3358-4DC6-9E11-8AA3D415E3B4}" type="parTrans" cxnId="{F0FE5482-C3B4-4CF4-9822-0B6EA1912F4B}">
      <dgm:prSet/>
      <dgm:spPr/>
      <dgm:t>
        <a:bodyPr/>
        <a:lstStyle/>
        <a:p>
          <a:endParaRPr lang="en-US"/>
        </a:p>
      </dgm:t>
    </dgm:pt>
    <dgm:pt modelId="{7E66E141-714A-456A-9B7F-A052A7004483}" type="sibTrans" cxnId="{F0FE5482-C3B4-4CF4-9822-0B6EA1912F4B}">
      <dgm:prSet/>
      <dgm:spPr/>
      <dgm:t>
        <a:bodyPr/>
        <a:lstStyle/>
        <a:p>
          <a:endParaRPr lang="en-US"/>
        </a:p>
      </dgm:t>
    </dgm:pt>
    <dgm:pt modelId="{CF3339EA-55DE-424B-9DCA-D6EB5261F15A}">
      <dgm:prSet phldrT="[Text]" custT="1"/>
      <dgm:spPr/>
      <dgm:t>
        <a:bodyPr/>
        <a:lstStyle/>
        <a:p>
          <a:r>
            <a:rPr lang="en-US" sz="2100" b="1" dirty="0"/>
            <a:t>5. Azure AD B2C</a:t>
          </a:r>
        </a:p>
        <a:p>
          <a:r>
            <a:rPr lang="en-US" sz="2100" dirty="0"/>
            <a:t>    </a:t>
          </a:r>
          <a:r>
            <a:rPr lang="en-US" sz="1600" dirty="0"/>
            <a:t>5.1. I E F**</a:t>
          </a:r>
        </a:p>
        <a:p>
          <a:r>
            <a:rPr lang="en-US" sz="1600" dirty="0"/>
            <a:t>     5.2 Custom UI**</a:t>
          </a:r>
        </a:p>
      </dgm:t>
    </dgm:pt>
    <dgm:pt modelId="{3107C7D2-2D01-4BFE-89AF-933510604964}" type="parTrans" cxnId="{4C80F34B-23DB-4D37-96D6-9972857B0DCB}">
      <dgm:prSet/>
      <dgm:spPr/>
      <dgm:t>
        <a:bodyPr/>
        <a:lstStyle/>
        <a:p>
          <a:endParaRPr lang="en-US"/>
        </a:p>
      </dgm:t>
    </dgm:pt>
    <dgm:pt modelId="{69D422EB-E866-4904-A617-F9C183CF2813}" type="sibTrans" cxnId="{4C80F34B-23DB-4D37-96D6-9972857B0DCB}">
      <dgm:prSet/>
      <dgm:spPr/>
      <dgm:t>
        <a:bodyPr/>
        <a:lstStyle/>
        <a:p>
          <a:endParaRPr lang="en-US"/>
        </a:p>
      </dgm:t>
    </dgm:pt>
    <dgm:pt modelId="{A8B71287-D312-40B6-9063-D654160B4082}">
      <dgm:prSet phldrT="[Text]"/>
      <dgm:spPr/>
      <dgm:t>
        <a:bodyPr/>
        <a:lstStyle/>
        <a:p>
          <a:r>
            <a:rPr lang="en-US" b="1" dirty="0"/>
            <a:t>7.ADAL &amp; MSAL</a:t>
          </a:r>
        </a:p>
        <a:p>
          <a:r>
            <a:rPr lang="en-US" strike="sngStrike" dirty="0"/>
            <a:t>8.OWIN*</a:t>
          </a:r>
        </a:p>
        <a:p>
          <a:r>
            <a:rPr lang="en-US" strike="noStrike" dirty="0"/>
            <a:t>9.APIM**</a:t>
          </a:r>
          <a:endParaRPr lang="en-US" strike="sngStrike" dirty="0"/>
        </a:p>
        <a:p>
          <a:endParaRPr lang="en-US" dirty="0"/>
        </a:p>
      </dgm:t>
    </dgm:pt>
    <dgm:pt modelId="{2CBE25DA-E2E8-4587-ABDB-379C735AE6D9}" type="parTrans" cxnId="{C43B70A4-C0A9-45F7-A896-1FDDE5FD507A}">
      <dgm:prSet/>
      <dgm:spPr/>
      <dgm:t>
        <a:bodyPr/>
        <a:lstStyle/>
        <a:p>
          <a:endParaRPr lang="en-US"/>
        </a:p>
      </dgm:t>
    </dgm:pt>
    <dgm:pt modelId="{E777D214-A3CB-481C-9803-78101D40C131}" type="sibTrans" cxnId="{C43B70A4-C0A9-45F7-A896-1FDDE5FD507A}">
      <dgm:prSet/>
      <dgm:spPr/>
      <dgm:t>
        <a:bodyPr/>
        <a:lstStyle/>
        <a:p>
          <a:endParaRPr lang="en-US"/>
        </a:p>
      </dgm:t>
    </dgm:pt>
    <dgm:pt modelId="{F7F245A3-B3DE-4228-A1C7-58BC9ADE9440}" type="pres">
      <dgm:prSet presAssocID="{A8EB66DC-DE7A-490F-B3FC-DEF56BBA8127}" presName="Name0" presStyleCnt="0">
        <dgm:presLayoutVars>
          <dgm:chMax val="5"/>
          <dgm:chPref val="5"/>
          <dgm:dir/>
          <dgm:animLvl val="lvl"/>
        </dgm:presLayoutVars>
      </dgm:prSet>
      <dgm:spPr/>
    </dgm:pt>
    <dgm:pt modelId="{D3599A4F-2098-41C8-9B3C-0FE3E150D869}" type="pres">
      <dgm:prSet presAssocID="{CEACFF30-F0B7-4795-AD13-B038E782AF5B}" presName="parentText1" presStyleLbl="node1" presStyleIdx="0" presStyleCnt="3">
        <dgm:presLayoutVars>
          <dgm:chMax/>
          <dgm:chPref val="3"/>
          <dgm:bulletEnabled val="1"/>
        </dgm:presLayoutVars>
      </dgm:prSet>
      <dgm:spPr/>
    </dgm:pt>
    <dgm:pt modelId="{569A595A-BFCD-4785-8352-9ED264BAE826}" type="pres">
      <dgm:prSet presAssocID="{CEACFF30-F0B7-4795-AD13-B038E782AF5B}" presName="childText1" presStyleLbl="solidAlignAcc1" presStyleIdx="0" presStyleCnt="3">
        <dgm:presLayoutVars>
          <dgm:chMax val="0"/>
          <dgm:chPref val="0"/>
          <dgm:bulletEnabled val="1"/>
        </dgm:presLayoutVars>
      </dgm:prSet>
      <dgm:spPr/>
    </dgm:pt>
    <dgm:pt modelId="{D73937D7-6E3D-4B02-9874-8105159741CA}" type="pres">
      <dgm:prSet presAssocID="{608F5101-B601-4F5A-9B01-F4A66AFE902F}" presName="parentText2" presStyleLbl="node1" presStyleIdx="1" presStyleCnt="3">
        <dgm:presLayoutVars>
          <dgm:chMax/>
          <dgm:chPref val="3"/>
          <dgm:bulletEnabled val="1"/>
        </dgm:presLayoutVars>
      </dgm:prSet>
      <dgm:spPr/>
    </dgm:pt>
    <dgm:pt modelId="{4A452D51-1614-4525-9414-7368325D5FE2}" type="pres">
      <dgm:prSet presAssocID="{608F5101-B601-4F5A-9B01-F4A66AFE902F}" presName="childText2" presStyleLbl="solidAlignAcc1" presStyleIdx="1" presStyleCnt="3">
        <dgm:presLayoutVars>
          <dgm:chMax val="0"/>
          <dgm:chPref val="0"/>
          <dgm:bulletEnabled val="1"/>
        </dgm:presLayoutVars>
      </dgm:prSet>
      <dgm:spPr/>
    </dgm:pt>
    <dgm:pt modelId="{F4F2850F-0C7E-45C9-BE69-26388FFFB34B}" type="pres">
      <dgm:prSet presAssocID="{F161BCE8-13E6-4231-AE2D-E7241F8E036D}" presName="parentText3" presStyleLbl="node1" presStyleIdx="2" presStyleCnt="3">
        <dgm:presLayoutVars>
          <dgm:chMax/>
          <dgm:chPref val="3"/>
          <dgm:bulletEnabled val="1"/>
        </dgm:presLayoutVars>
      </dgm:prSet>
      <dgm:spPr/>
    </dgm:pt>
    <dgm:pt modelId="{B63F4EFD-18C0-4DE7-B48A-BA1266C114A0}" type="pres">
      <dgm:prSet presAssocID="{F161BCE8-13E6-4231-AE2D-E7241F8E036D}" presName="childText3" presStyleLbl="solidAlignAcc1" presStyleIdx="2" presStyleCnt="3">
        <dgm:presLayoutVars>
          <dgm:chMax val="0"/>
          <dgm:chPref val="0"/>
          <dgm:bulletEnabled val="1"/>
        </dgm:presLayoutVars>
      </dgm:prSet>
      <dgm:spPr/>
    </dgm:pt>
  </dgm:ptLst>
  <dgm:cxnLst>
    <dgm:cxn modelId="{9E336B05-6C78-49F8-9F86-CAD9D6C5CBF0}" srcId="{A8EB66DC-DE7A-490F-B3FC-DEF56BBA8127}" destId="{CEACFF30-F0B7-4795-AD13-B038E782AF5B}" srcOrd="0" destOrd="0" parTransId="{1EEB9F62-7F70-4884-BFEB-E0D03F7569AC}" sibTransId="{17667B13-8F5D-40FD-B8B2-192119A3BEEE}"/>
    <dgm:cxn modelId="{5B3D1409-51B3-4602-B8A5-2F5A05505A4E}" srcId="{608F5101-B601-4F5A-9B01-F4A66AFE902F}" destId="{C8A06490-82C2-49CE-9EEF-A78CC1EB727A}" srcOrd="0" destOrd="0" parTransId="{5B961A81-82C2-49A8-BD7B-59D5C9F0EAD4}" sibTransId="{6C6A7683-DA40-4180-BBF8-9D8DCC449327}"/>
    <dgm:cxn modelId="{B5318F18-677E-4A72-8B71-20DFB99A5D34}" type="presOf" srcId="{CF3339EA-55DE-424B-9DCA-D6EB5261F15A}" destId="{4A452D51-1614-4525-9414-7368325D5FE2}" srcOrd="0" destOrd="1" presId="urn:microsoft.com/office/officeart/2009/3/layout/IncreasingArrowsProcess"/>
    <dgm:cxn modelId="{98DA095B-AFAA-49E5-9FF3-91BDE94E1E4B}" type="presOf" srcId="{608F5101-B601-4F5A-9B01-F4A66AFE902F}" destId="{D73937D7-6E3D-4B02-9874-8105159741CA}" srcOrd="0" destOrd="0" presId="urn:microsoft.com/office/officeart/2009/3/layout/IncreasingArrowsProcess"/>
    <dgm:cxn modelId="{1AD9335D-BF64-4163-8303-BBC8163643F7}" type="presOf" srcId="{A8B71287-D312-40B6-9063-D654160B4082}" destId="{B63F4EFD-18C0-4DE7-B48A-BA1266C114A0}" srcOrd="0" destOrd="1" presId="urn:microsoft.com/office/officeart/2009/3/layout/IncreasingArrowsProcess"/>
    <dgm:cxn modelId="{B578B542-1626-4E8F-B7B2-DC8F9E01B74B}" type="presOf" srcId="{F161BCE8-13E6-4231-AE2D-E7241F8E036D}" destId="{F4F2850F-0C7E-45C9-BE69-26388FFFB34B}" srcOrd="0" destOrd="0" presId="urn:microsoft.com/office/officeart/2009/3/layout/IncreasingArrowsProcess"/>
    <dgm:cxn modelId="{4C80F34B-23DB-4D37-96D6-9972857B0DCB}" srcId="{608F5101-B601-4F5A-9B01-F4A66AFE902F}" destId="{CF3339EA-55DE-424B-9DCA-D6EB5261F15A}" srcOrd="1" destOrd="0" parTransId="{3107C7D2-2D01-4BFE-89AF-933510604964}" sibTransId="{69D422EB-E866-4904-A617-F9C183CF2813}"/>
    <dgm:cxn modelId="{B7A3FD4F-5247-4D58-83A8-9512AD496C16}" srcId="{A8EB66DC-DE7A-490F-B3FC-DEF56BBA8127}" destId="{F161BCE8-13E6-4231-AE2D-E7241F8E036D}" srcOrd="2" destOrd="0" parTransId="{666781A0-221A-4387-90E9-DBA24422D59E}" sibTransId="{F2994050-429F-4499-A265-975912839F5C}"/>
    <dgm:cxn modelId="{B95DD051-35E6-4708-8FD5-7214B2336CBE}" type="presOf" srcId="{A8EB66DC-DE7A-490F-B3FC-DEF56BBA8127}" destId="{F7F245A3-B3DE-4228-A1C7-58BC9ADE9440}" srcOrd="0" destOrd="0" presId="urn:microsoft.com/office/officeart/2009/3/layout/IncreasingArrowsProcess"/>
    <dgm:cxn modelId="{F0FE5482-C3B4-4CF4-9822-0B6EA1912F4B}" srcId="{CEACFF30-F0B7-4795-AD13-B038E782AF5B}" destId="{80C8BFD3-4A6A-4291-A687-890CFC808F1C}" srcOrd="1" destOrd="0" parTransId="{193AD652-3358-4DC6-9E11-8AA3D415E3B4}" sibTransId="{7E66E141-714A-456A-9B7F-A052A7004483}"/>
    <dgm:cxn modelId="{80E2F784-ABC6-491C-858B-F47C701F7E0A}" srcId="{CEACFF30-F0B7-4795-AD13-B038E782AF5B}" destId="{136D9234-FFD3-4D3D-9BBE-10AD09FF2F6F}" srcOrd="0" destOrd="0" parTransId="{98679387-20F0-4D64-950E-BB0716461773}" sibTransId="{C1A6C7EC-5723-4D5F-BD6C-9A95FB6D9D80}"/>
    <dgm:cxn modelId="{A1B20085-CE49-42DA-8394-CE41027E9BE1}" type="presOf" srcId="{C8A06490-82C2-49CE-9EEF-A78CC1EB727A}" destId="{4A452D51-1614-4525-9414-7368325D5FE2}" srcOrd="0" destOrd="0" presId="urn:microsoft.com/office/officeart/2009/3/layout/IncreasingArrowsProcess"/>
    <dgm:cxn modelId="{2FECEC88-2D1C-4654-826C-B34AC7DC83B3}" srcId="{A8EB66DC-DE7A-490F-B3FC-DEF56BBA8127}" destId="{608F5101-B601-4F5A-9B01-F4A66AFE902F}" srcOrd="1" destOrd="0" parTransId="{3583EB02-FECB-4763-8966-883340597FD8}" sibTransId="{B6F56952-5DBF-4D7C-827F-C0FBFFD18428}"/>
    <dgm:cxn modelId="{8DAEC690-D555-4EE3-A12D-59B9D83C4FBE}" srcId="{F161BCE8-13E6-4231-AE2D-E7241F8E036D}" destId="{BBEA41DC-6F5B-4691-A407-415EEE14D7C2}" srcOrd="0" destOrd="0" parTransId="{C7F4C2D2-E56A-4D84-BD09-13F48A144BA1}" sibTransId="{6742174E-1CA7-4745-9210-5FF2777B1378}"/>
    <dgm:cxn modelId="{C43B70A4-C0A9-45F7-A896-1FDDE5FD507A}" srcId="{F161BCE8-13E6-4231-AE2D-E7241F8E036D}" destId="{A8B71287-D312-40B6-9063-D654160B4082}" srcOrd="1" destOrd="0" parTransId="{2CBE25DA-E2E8-4587-ABDB-379C735AE6D9}" sibTransId="{E777D214-A3CB-481C-9803-78101D40C131}"/>
    <dgm:cxn modelId="{5DB85BAB-72E5-48AC-AE43-850D1B8DF4BC}" type="presOf" srcId="{136D9234-FFD3-4D3D-9BBE-10AD09FF2F6F}" destId="{569A595A-BFCD-4785-8352-9ED264BAE826}" srcOrd="0" destOrd="0" presId="urn:microsoft.com/office/officeart/2009/3/layout/IncreasingArrowsProcess"/>
    <dgm:cxn modelId="{648631BA-8EFD-4764-B34D-0BD52C8C35F9}" type="presOf" srcId="{BBEA41DC-6F5B-4691-A407-415EEE14D7C2}" destId="{B63F4EFD-18C0-4DE7-B48A-BA1266C114A0}" srcOrd="0" destOrd="0" presId="urn:microsoft.com/office/officeart/2009/3/layout/IncreasingArrowsProcess"/>
    <dgm:cxn modelId="{5BF477D8-7390-4E69-BFFD-352174CDAE16}" type="presOf" srcId="{80C8BFD3-4A6A-4291-A687-890CFC808F1C}" destId="{569A595A-BFCD-4785-8352-9ED264BAE826}" srcOrd="0" destOrd="1" presId="urn:microsoft.com/office/officeart/2009/3/layout/IncreasingArrowsProcess"/>
    <dgm:cxn modelId="{133C3AFC-D9E3-43A4-978B-363A6D3886E5}" type="presOf" srcId="{CEACFF30-F0B7-4795-AD13-B038E782AF5B}" destId="{D3599A4F-2098-41C8-9B3C-0FE3E150D869}" srcOrd="0" destOrd="0" presId="urn:microsoft.com/office/officeart/2009/3/layout/IncreasingArrowsProcess"/>
    <dgm:cxn modelId="{46FDBDDC-8AD3-4C97-9FDD-4954DAA946D8}" type="presParOf" srcId="{F7F245A3-B3DE-4228-A1C7-58BC9ADE9440}" destId="{D3599A4F-2098-41C8-9B3C-0FE3E150D869}" srcOrd="0" destOrd="0" presId="urn:microsoft.com/office/officeart/2009/3/layout/IncreasingArrowsProcess"/>
    <dgm:cxn modelId="{4CF362D3-7864-4323-AB66-E0B05117EC11}" type="presParOf" srcId="{F7F245A3-B3DE-4228-A1C7-58BC9ADE9440}" destId="{569A595A-BFCD-4785-8352-9ED264BAE826}" srcOrd="1" destOrd="0" presId="urn:microsoft.com/office/officeart/2009/3/layout/IncreasingArrowsProcess"/>
    <dgm:cxn modelId="{DC2EF69A-9AC3-44FF-8F95-9E6DCBD93709}" type="presParOf" srcId="{F7F245A3-B3DE-4228-A1C7-58BC9ADE9440}" destId="{D73937D7-6E3D-4B02-9874-8105159741CA}" srcOrd="2" destOrd="0" presId="urn:microsoft.com/office/officeart/2009/3/layout/IncreasingArrowsProcess"/>
    <dgm:cxn modelId="{23DB48FB-6E2E-4593-9F2E-56174D8F20E9}" type="presParOf" srcId="{F7F245A3-B3DE-4228-A1C7-58BC9ADE9440}" destId="{4A452D51-1614-4525-9414-7368325D5FE2}" srcOrd="3" destOrd="0" presId="urn:microsoft.com/office/officeart/2009/3/layout/IncreasingArrowsProcess"/>
    <dgm:cxn modelId="{F12E5D93-DB0F-4296-AA7B-3C2A97F489FE}" type="presParOf" srcId="{F7F245A3-B3DE-4228-A1C7-58BC9ADE9440}" destId="{F4F2850F-0C7E-45C9-BE69-26388FFFB34B}" srcOrd="4" destOrd="0" presId="urn:microsoft.com/office/officeart/2009/3/layout/IncreasingArrowsProcess"/>
    <dgm:cxn modelId="{F224C246-38DC-4128-8134-D55E55A4A76B}" type="presParOf" srcId="{F7F245A3-B3DE-4228-A1C7-58BC9ADE9440}" destId="{B63F4EFD-18C0-4DE7-B48A-BA1266C114A0}" srcOrd="5"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599A4F-2098-41C8-9B3C-0FE3E150D869}">
      <dsp:nvSpPr>
        <dsp:cNvPr id="0" name=""/>
        <dsp:cNvSpPr/>
      </dsp:nvSpPr>
      <dsp:spPr>
        <a:xfrm>
          <a:off x="0" y="734852"/>
          <a:ext cx="8128000" cy="1183746"/>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254000" bIns="187920" numCol="1" spcCol="1270" anchor="ctr" anchorCtr="0">
          <a:noAutofit/>
        </a:bodyPr>
        <a:lstStyle/>
        <a:p>
          <a:pPr marL="0" lvl="0" indent="0" algn="l" defTabSz="933450">
            <a:lnSpc>
              <a:spcPct val="90000"/>
            </a:lnSpc>
            <a:spcBef>
              <a:spcPct val="0"/>
            </a:spcBef>
            <a:spcAft>
              <a:spcPct val="35000"/>
            </a:spcAft>
            <a:buNone/>
          </a:pPr>
          <a:r>
            <a:rPr lang="en-US" sz="2100" kern="1200" dirty="0"/>
            <a:t>Day 1</a:t>
          </a:r>
        </a:p>
      </dsp:txBody>
      <dsp:txXfrm>
        <a:off x="0" y="1030789"/>
        <a:ext cx="7832064" cy="591873"/>
      </dsp:txXfrm>
    </dsp:sp>
    <dsp:sp modelId="{569A595A-BFCD-4785-8352-9ED264BAE826}">
      <dsp:nvSpPr>
        <dsp:cNvPr id="0" name=""/>
        <dsp:cNvSpPr/>
      </dsp:nvSpPr>
      <dsp:spPr>
        <a:xfrm>
          <a:off x="0" y="1647691"/>
          <a:ext cx="2503424" cy="228033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1.Introduction</a:t>
          </a:r>
        </a:p>
        <a:p>
          <a:pPr marL="0" lvl="0" indent="0" algn="l" defTabSz="889000">
            <a:lnSpc>
              <a:spcPct val="90000"/>
            </a:lnSpc>
            <a:spcBef>
              <a:spcPct val="0"/>
            </a:spcBef>
            <a:spcAft>
              <a:spcPct val="35000"/>
            </a:spcAft>
            <a:buNone/>
          </a:pPr>
          <a:r>
            <a:rPr lang="en-US" sz="2000" b="1" kern="1200" dirty="0"/>
            <a:t>2.OAuth2 and OIDC</a:t>
          </a:r>
        </a:p>
        <a:p>
          <a:pPr marL="0" lvl="0" indent="0" algn="l" defTabSz="889000">
            <a:lnSpc>
              <a:spcPct val="90000"/>
            </a:lnSpc>
            <a:spcBef>
              <a:spcPct val="0"/>
            </a:spcBef>
            <a:spcAft>
              <a:spcPct val="35000"/>
            </a:spcAft>
            <a:buNone/>
          </a:pPr>
          <a:r>
            <a:rPr lang="en-US" sz="2000" strike="sngStrike" kern="1200" dirty="0"/>
            <a:t>3.ADFS*</a:t>
          </a:r>
        </a:p>
      </dsp:txBody>
      <dsp:txXfrm>
        <a:off x="0" y="1647691"/>
        <a:ext cx="2503424" cy="2280331"/>
      </dsp:txXfrm>
    </dsp:sp>
    <dsp:sp modelId="{D73937D7-6E3D-4B02-9874-8105159741CA}">
      <dsp:nvSpPr>
        <dsp:cNvPr id="0" name=""/>
        <dsp:cNvSpPr/>
      </dsp:nvSpPr>
      <dsp:spPr>
        <a:xfrm>
          <a:off x="2503423" y="1129434"/>
          <a:ext cx="5624576" cy="1183746"/>
        </a:xfrm>
        <a:prstGeom prst="rightArrow">
          <a:avLst>
            <a:gd name="adj1" fmla="val 50000"/>
            <a:gd name="adj2" fmla="val 5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254000" bIns="187920" numCol="1" spcCol="1270" anchor="ctr" anchorCtr="0">
          <a:noAutofit/>
        </a:bodyPr>
        <a:lstStyle/>
        <a:p>
          <a:pPr marL="0" lvl="0" indent="0" algn="l" defTabSz="933450">
            <a:lnSpc>
              <a:spcPct val="90000"/>
            </a:lnSpc>
            <a:spcBef>
              <a:spcPct val="0"/>
            </a:spcBef>
            <a:spcAft>
              <a:spcPct val="35000"/>
            </a:spcAft>
            <a:buNone/>
          </a:pPr>
          <a:r>
            <a:rPr lang="en-US" sz="2100" kern="1200" dirty="0"/>
            <a:t>Day 2</a:t>
          </a:r>
        </a:p>
      </dsp:txBody>
      <dsp:txXfrm>
        <a:off x="2503423" y="1425371"/>
        <a:ext cx="5328640" cy="591873"/>
      </dsp:txXfrm>
    </dsp:sp>
    <dsp:sp modelId="{4A452D51-1614-4525-9414-7368325D5FE2}">
      <dsp:nvSpPr>
        <dsp:cNvPr id="0" name=""/>
        <dsp:cNvSpPr/>
      </dsp:nvSpPr>
      <dsp:spPr>
        <a:xfrm>
          <a:off x="2503423" y="2042273"/>
          <a:ext cx="2503424" cy="228033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t>4. Azure AD Devs</a:t>
          </a:r>
        </a:p>
        <a:p>
          <a:pPr marL="0" lvl="0" indent="0" algn="l" defTabSz="933450">
            <a:lnSpc>
              <a:spcPct val="90000"/>
            </a:lnSpc>
            <a:spcBef>
              <a:spcPct val="0"/>
            </a:spcBef>
            <a:spcAft>
              <a:spcPct val="35000"/>
            </a:spcAft>
            <a:buNone/>
          </a:pPr>
          <a:r>
            <a:rPr lang="en-US" sz="2100" b="1" kern="1200" dirty="0"/>
            <a:t>5. Azure AD B2C</a:t>
          </a:r>
        </a:p>
        <a:p>
          <a:pPr marL="0" lvl="0" indent="0" algn="l" defTabSz="933450">
            <a:lnSpc>
              <a:spcPct val="90000"/>
            </a:lnSpc>
            <a:spcBef>
              <a:spcPct val="0"/>
            </a:spcBef>
            <a:spcAft>
              <a:spcPct val="35000"/>
            </a:spcAft>
            <a:buNone/>
          </a:pPr>
          <a:r>
            <a:rPr lang="en-US" sz="2100" kern="1200" dirty="0"/>
            <a:t>    </a:t>
          </a:r>
          <a:r>
            <a:rPr lang="en-US" sz="1600" kern="1200" dirty="0"/>
            <a:t>5.1. I E F**</a:t>
          </a:r>
        </a:p>
        <a:p>
          <a:pPr marL="0" lvl="0" indent="0" algn="l" defTabSz="933450">
            <a:lnSpc>
              <a:spcPct val="90000"/>
            </a:lnSpc>
            <a:spcBef>
              <a:spcPct val="0"/>
            </a:spcBef>
            <a:spcAft>
              <a:spcPct val="35000"/>
            </a:spcAft>
            <a:buNone/>
          </a:pPr>
          <a:r>
            <a:rPr lang="en-US" sz="1600" kern="1200" dirty="0"/>
            <a:t>     5.2 Custom UI**</a:t>
          </a:r>
        </a:p>
      </dsp:txBody>
      <dsp:txXfrm>
        <a:off x="2503423" y="2042273"/>
        <a:ext cx="2503424" cy="2280331"/>
      </dsp:txXfrm>
    </dsp:sp>
    <dsp:sp modelId="{F4F2850F-0C7E-45C9-BE69-26388FFFB34B}">
      <dsp:nvSpPr>
        <dsp:cNvPr id="0" name=""/>
        <dsp:cNvSpPr/>
      </dsp:nvSpPr>
      <dsp:spPr>
        <a:xfrm>
          <a:off x="5006848" y="1524016"/>
          <a:ext cx="3121152" cy="1183746"/>
        </a:xfrm>
        <a:prstGeom prst="rightArrow">
          <a:avLst>
            <a:gd name="adj1" fmla="val 50000"/>
            <a:gd name="adj2" fmla="val 5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254000" bIns="187920" numCol="1" spcCol="1270" anchor="ctr" anchorCtr="0">
          <a:noAutofit/>
        </a:bodyPr>
        <a:lstStyle/>
        <a:p>
          <a:pPr marL="0" lvl="0" indent="0" algn="l" defTabSz="933450">
            <a:lnSpc>
              <a:spcPct val="90000"/>
            </a:lnSpc>
            <a:spcBef>
              <a:spcPct val="0"/>
            </a:spcBef>
            <a:spcAft>
              <a:spcPct val="35000"/>
            </a:spcAft>
            <a:buNone/>
          </a:pPr>
          <a:r>
            <a:rPr lang="en-US" sz="2100" kern="1200" dirty="0"/>
            <a:t>Day 3</a:t>
          </a:r>
        </a:p>
      </dsp:txBody>
      <dsp:txXfrm>
        <a:off x="5006848" y="1819953"/>
        <a:ext cx="2825216" cy="591873"/>
      </dsp:txXfrm>
    </dsp:sp>
    <dsp:sp modelId="{B63F4EFD-18C0-4DE7-B48A-BA1266C114A0}">
      <dsp:nvSpPr>
        <dsp:cNvPr id="0" name=""/>
        <dsp:cNvSpPr/>
      </dsp:nvSpPr>
      <dsp:spPr>
        <a:xfrm>
          <a:off x="5006848" y="2436855"/>
          <a:ext cx="2503424" cy="224695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6.App development</a:t>
          </a:r>
        </a:p>
        <a:p>
          <a:pPr marL="0" lvl="0" indent="0" algn="l" defTabSz="889000">
            <a:lnSpc>
              <a:spcPct val="90000"/>
            </a:lnSpc>
            <a:spcBef>
              <a:spcPct val="0"/>
            </a:spcBef>
            <a:spcAft>
              <a:spcPct val="35000"/>
            </a:spcAft>
            <a:buNone/>
          </a:pPr>
          <a:r>
            <a:rPr lang="en-US" sz="2000" b="1" kern="1200" dirty="0"/>
            <a:t>7.ADAL &amp; MSAL</a:t>
          </a:r>
        </a:p>
        <a:p>
          <a:pPr marL="0" lvl="0" indent="0" algn="l" defTabSz="889000">
            <a:lnSpc>
              <a:spcPct val="90000"/>
            </a:lnSpc>
            <a:spcBef>
              <a:spcPct val="0"/>
            </a:spcBef>
            <a:spcAft>
              <a:spcPct val="35000"/>
            </a:spcAft>
            <a:buNone/>
          </a:pPr>
          <a:r>
            <a:rPr lang="en-US" sz="2000" strike="sngStrike" kern="1200" dirty="0"/>
            <a:t>8.OWIN*</a:t>
          </a:r>
        </a:p>
        <a:p>
          <a:pPr marL="0" lvl="0" indent="0" algn="l" defTabSz="889000">
            <a:lnSpc>
              <a:spcPct val="90000"/>
            </a:lnSpc>
            <a:spcBef>
              <a:spcPct val="0"/>
            </a:spcBef>
            <a:spcAft>
              <a:spcPct val="35000"/>
            </a:spcAft>
            <a:buNone/>
          </a:pPr>
          <a:r>
            <a:rPr lang="en-US" sz="2000" strike="noStrike" kern="1200" dirty="0"/>
            <a:t>9.APIM**</a:t>
          </a:r>
          <a:endParaRPr lang="en-US" sz="2000" strike="sngStrike" kern="1200" dirty="0"/>
        </a:p>
        <a:p>
          <a:pPr marL="0" lvl="0" indent="0" algn="l" defTabSz="889000">
            <a:lnSpc>
              <a:spcPct val="90000"/>
            </a:lnSpc>
            <a:spcBef>
              <a:spcPct val="0"/>
            </a:spcBef>
            <a:spcAft>
              <a:spcPct val="35000"/>
            </a:spcAft>
            <a:buNone/>
          </a:pPr>
          <a:endParaRPr lang="en-US" sz="2000" kern="1200" dirty="0"/>
        </a:p>
      </dsp:txBody>
      <dsp:txXfrm>
        <a:off x="5006848" y="2436855"/>
        <a:ext cx="2503424" cy="2246958"/>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D1DF547-5AF8-4DC9-B08A-2C1ACD3B430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864F545-75C4-4F41-AA49-E243A2A8A61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AB56EB-D545-4A62-AC7F-E50B0EC07010}" type="datetimeFigureOut">
              <a:rPr lang="en-US" smtClean="0"/>
              <a:t>12/13/2020</a:t>
            </a:fld>
            <a:endParaRPr lang="en-US"/>
          </a:p>
        </p:txBody>
      </p:sp>
      <p:sp>
        <p:nvSpPr>
          <p:cNvPr id="4" name="Footer Placeholder 3">
            <a:extLst>
              <a:ext uri="{FF2B5EF4-FFF2-40B4-BE49-F238E27FC236}">
                <a16:creationId xmlns:a16="http://schemas.microsoft.com/office/drawing/2014/main" id="{1C1375A2-D86B-4F2F-A716-272BEF85F4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379DD11-3E2F-4F67-87AB-9CBCB23DF4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43A465-C2CB-47C9-AF1B-B4F5BE022461}" type="slidenum">
              <a:rPr lang="en-US" smtClean="0"/>
              <a:t>‹#›</a:t>
            </a:fld>
            <a:endParaRPr lang="en-US"/>
          </a:p>
        </p:txBody>
      </p:sp>
    </p:spTree>
    <p:extLst>
      <p:ext uri="{BB962C8B-B14F-4D97-AF65-F5344CB8AC3E}">
        <p14:creationId xmlns:p14="http://schemas.microsoft.com/office/powerpoint/2010/main" val="249870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8585F7-002B-4DC5-81E8-4F48BEC86F34}" type="datetimeFigureOut">
              <a:rPr lang="en-US" smtClean="0"/>
              <a:t>12/13/2020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6473D1-81DB-4D0C-A0D0-E070F2616F62}" type="slidenum">
              <a:rPr lang="en-US" smtClean="0"/>
              <a:t>‹#›</a:t>
            </a:fld>
            <a:endParaRPr lang="en-US"/>
          </a:p>
        </p:txBody>
      </p:sp>
    </p:spTree>
    <p:extLst>
      <p:ext uri="{BB962C8B-B14F-4D97-AF65-F5344CB8AC3E}">
        <p14:creationId xmlns:p14="http://schemas.microsoft.com/office/powerpoint/2010/main" val="3932520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8D6473D1-81DB-4D0C-A0D0-E070F2616F62}" type="slidenum">
              <a:rPr lang="en-US" smtClean="0"/>
              <a:t>1</a:t>
            </a:fld>
            <a:endParaRPr lang="en-US"/>
          </a:p>
        </p:txBody>
      </p:sp>
    </p:spTree>
    <p:extLst>
      <p:ext uri="{BB962C8B-B14F-4D97-AF65-F5344CB8AC3E}">
        <p14:creationId xmlns:p14="http://schemas.microsoft.com/office/powerpoint/2010/main" val="2622741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12/13/2020 8:27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479527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12/13/2020 8:27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616676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1489DB6A-E92B-415B-AFB4-9C72D4A9006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75697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UX – User Experience (UI)</a:t>
            </a:r>
          </a:p>
          <a:p>
            <a:r>
              <a:rPr lang="en-US" dirty="0"/>
              <a:t>2FA – 2</a:t>
            </a:r>
            <a:r>
              <a:rPr lang="en-US" baseline="30000" dirty="0"/>
              <a:t>nd</a:t>
            </a:r>
            <a:r>
              <a:rPr lang="en-US" dirty="0"/>
              <a:t> Factor (as in multi-factor authentication), e.g. secret, one-use code sent to mobile phone.</a:t>
            </a:r>
          </a:p>
          <a:p>
            <a:r>
              <a:rPr lang="en-US" dirty="0"/>
              <a:t>UI – user interface</a:t>
            </a:r>
          </a:p>
          <a:p>
            <a:r>
              <a:rPr lang="en-US" dirty="0" err="1"/>
              <a:t>DoS</a:t>
            </a:r>
            <a:r>
              <a:rPr lang="en-US" dirty="0"/>
              <a:t> – Denial of Service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12/13/2020 8:27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654087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 – Service Provider (Application) as opposed to </a:t>
            </a:r>
            <a:r>
              <a:rPr lang="en-US" dirty="0" err="1"/>
              <a:t>IdP</a:t>
            </a:r>
            <a:r>
              <a:rPr lang="en-US" dirty="0"/>
              <a:t> – Identity Provider/Authority</a:t>
            </a:r>
          </a:p>
          <a:p>
            <a:r>
              <a:rPr lang="en-US" dirty="0"/>
              <a:t>STS – Security Token Server</a:t>
            </a:r>
          </a:p>
          <a:p>
            <a:endParaRPr lang="en-US" dirty="0"/>
          </a:p>
          <a:p>
            <a:r>
              <a:rPr lang="en-US" dirty="0"/>
              <a:t>This is an example of a</a:t>
            </a:r>
            <a:r>
              <a:rPr lang="en-US" baseline="0" dirty="0"/>
              <a:t> passive client authentication flow, implemented by WS-Fed and SAML-P (there are some differences between these two that are not relevant here, e.g. format of the request/response messages):</a:t>
            </a:r>
          </a:p>
          <a:p>
            <a:pPr marL="0" indent="0">
              <a:buNone/>
            </a:pPr>
            <a:r>
              <a:rPr lang="en-US" baseline="0" dirty="0"/>
              <a:t>0.    Before first use, application is given the public key component of a certificate the STS will use to sign its tokens. (With ADD the public key is obtained by the application at application start using the WS-Federation metadata endpoint. The certificate changes +-1/month).</a:t>
            </a:r>
          </a:p>
          <a:p>
            <a:pPr marL="228600" indent="-228600">
              <a:buAutoNum type="arabicPeriod"/>
            </a:pPr>
            <a:r>
              <a:rPr lang="en-US" baseline="0" dirty="0"/>
              <a:t>User navigates to an application</a:t>
            </a:r>
          </a:p>
          <a:p>
            <a:pPr marL="228600" indent="-228600">
              <a:buAutoNum type="arabicPeriod"/>
            </a:pPr>
            <a:r>
              <a:rPr lang="en-US" baseline="0" dirty="0"/>
              <a:t>Application detects (no </a:t>
            </a:r>
            <a:r>
              <a:rPr lang="en-US" baseline="0" dirty="0" err="1"/>
              <a:t>authn</a:t>
            </a:r>
            <a:r>
              <a:rPr lang="en-US" baseline="0" dirty="0"/>
              <a:t> cookie) that the user is un-authenticated and returns a redirect (http 302) to the STS</a:t>
            </a:r>
          </a:p>
          <a:p>
            <a:pPr marL="228600" indent="-228600">
              <a:buAutoNum type="arabicPeriod"/>
            </a:pPr>
            <a:r>
              <a:rPr lang="en-US" baseline="0" dirty="0"/>
              <a:t>The STS challenges the user for credentials, or if the user has already authenticated with this STS, retrieves user identity from a cookie (silent authentication)</a:t>
            </a:r>
          </a:p>
          <a:p>
            <a:pPr marL="228600" indent="-228600">
              <a:buAutoNum type="arabicPeriod"/>
            </a:pPr>
            <a:r>
              <a:rPr lang="en-US" baseline="0" dirty="0"/>
              <a:t>The STS validates the user, constructs a token with claims it agreed to supply to the application, signs the token and issues a redirect (http 302) back to the application</a:t>
            </a:r>
          </a:p>
          <a:p>
            <a:pPr marL="228600" indent="-228600">
              <a:buAutoNum type="arabicPeriod"/>
            </a:pPr>
            <a:endParaRPr lang="en-US" baseline="0" dirty="0"/>
          </a:p>
          <a:p>
            <a:pPr marL="228600" indent="-228600">
              <a:buAutoNum type="arabicPeriod"/>
            </a:pPr>
            <a:r>
              <a:rPr lang="en-US" baseline="0" dirty="0"/>
              <a:t>Remember to mention what’s </a:t>
            </a:r>
            <a:r>
              <a:rPr lang="en-US" baseline="0" dirty="0" err="1"/>
              <a:t>IdP</a:t>
            </a:r>
            <a:r>
              <a:rPr lang="en-US" baseline="0" dirty="0"/>
              <a:t>-initiated flow.</a:t>
            </a:r>
            <a:endParaRPr lang="en-US" dirty="0"/>
          </a:p>
        </p:txBody>
      </p:sp>
      <p:sp>
        <p:nvSpPr>
          <p:cNvPr id="4" name="Slide Number Placeholder 3"/>
          <p:cNvSpPr>
            <a:spLocks noGrp="1"/>
          </p:cNvSpPr>
          <p:nvPr>
            <p:ph type="sldNum" sz="quarter" idx="10"/>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7CAF3BF5-CEFC-4357-A9AC-69BF0CE6AE1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58131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a:t>There is no need for direct connectivity between the STS and the Application.</a:t>
            </a:r>
          </a:p>
          <a:p>
            <a:r>
              <a:rPr lang="en-US" sz="900"/>
              <a:t>User needs to authenticate to the STS once only. After that, the STS can use a cookie to keep track of who the user is (SSO support).</a:t>
            </a:r>
          </a:p>
          <a:p>
            <a:r>
              <a:rPr lang="en-US" sz="900"/>
              <a:t>The application has no access and does not deal with user credentials. It is not even aware of how the STS determined users identity (password, certificate, Multi-Factor Authentication; this info may be communicated back to the application as a claim).</a:t>
            </a:r>
          </a:p>
          <a:p>
            <a:r>
              <a:rPr lang="en-US" sz="900"/>
              <a:t>Composability – you can chain multiple </a:t>
            </a:r>
            <a:r>
              <a:rPr lang="en-US" sz="900" err="1"/>
              <a:t>STS’es</a:t>
            </a:r>
            <a:r>
              <a:rPr lang="en-US" sz="900"/>
              <a:t> using the same (or different) passive protocol</a:t>
            </a:r>
          </a:p>
          <a:p>
            <a:r>
              <a:rPr lang="en-US" sz="900"/>
              <a:t>Side benefit: un-authenticated Denial of Service attacks handled by external STS, not the application</a:t>
            </a:r>
          </a:p>
        </p:txBody>
      </p:sp>
      <p:sp>
        <p:nvSpPr>
          <p:cNvPr id="4" name="Slide Number Placeholder 3"/>
          <p:cNvSpPr>
            <a:spLocks noGrp="1"/>
          </p:cNvSpPr>
          <p:nvPr>
            <p:ph type="sldNum" sz="quarter" idx="10"/>
          </p:nvPr>
        </p:nvSpPr>
        <p:spPr/>
        <p:txBody>
          <a:bodyPr/>
          <a:lstStyle/>
          <a:p>
            <a:fld id="{1489DB6A-E92B-415B-AFB4-9C72D4A9006D}" type="slidenum">
              <a:rPr lang="en-US" smtClean="0"/>
              <a:t>16</a:t>
            </a:fld>
            <a:endParaRPr lang="en-US"/>
          </a:p>
        </p:txBody>
      </p:sp>
    </p:spTree>
    <p:extLst>
      <p:ext uri="{BB962C8B-B14F-4D97-AF65-F5344CB8AC3E}">
        <p14:creationId xmlns:p14="http://schemas.microsoft.com/office/powerpoint/2010/main" val="7251851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6473D1-81DB-4D0C-A0D0-E070F2616F62}" type="slidenum">
              <a:rPr lang="en-US" smtClean="0"/>
              <a:t>17</a:t>
            </a:fld>
            <a:endParaRPr lang="en-US"/>
          </a:p>
        </p:txBody>
      </p:sp>
    </p:spTree>
    <p:extLst>
      <p:ext uri="{BB962C8B-B14F-4D97-AF65-F5344CB8AC3E}">
        <p14:creationId xmlns:p14="http://schemas.microsoft.com/office/powerpoint/2010/main" val="2076410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WS – Web Services, prefix used for a series of standards for SOAP message headers</a:t>
            </a:r>
          </a:p>
          <a:p>
            <a:r>
              <a:rPr lang="en-US" dirty="0"/>
              <a:t>SAML – Security Application Markup Language</a:t>
            </a:r>
          </a:p>
        </p:txBody>
      </p:sp>
      <p:sp>
        <p:nvSpPr>
          <p:cNvPr id="4" name="Slide Number Placeholder 3"/>
          <p:cNvSpPr>
            <a:spLocks noGrp="1"/>
          </p:cNvSpPr>
          <p:nvPr>
            <p:ph type="sldNum" sz="quarter" idx="10"/>
          </p:nvPr>
        </p:nvSpPr>
        <p:spPr/>
        <p:txBody>
          <a:bodyPr/>
          <a:lstStyle/>
          <a:p>
            <a:fld id="{8D6473D1-81DB-4D0C-A0D0-E070F2616F62}" type="slidenum">
              <a:rPr lang="en-US" smtClean="0"/>
              <a:t>19</a:t>
            </a:fld>
            <a:endParaRPr lang="en-US"/>
          </a:p>
        </p:txBody>
      </p:sp>
    </p:spTree>
    <p:extLst>
      <p:ext uri="{BB962C8B-B14F-4D97-AF65-F5344CB8AC3E}">
        <p14:creationId xmlns:p14="http://schemas.microsoft.com/office/powerpoint/2010/main" val="41398659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This and the following two slides may be skipped if the attendees are familiar with general authentication concepts.</a:t>
            </a:r>
          </a:p>
          <a:p>
            <a:pPr marL="0" indent="0">
              <a:buNone/>
            </a:pPr>
            <a:endParaRPr lang="en-US" dirty="0"/>
          </a:p>
          <a:p>
            <a:pPr marL="0" indent="0">
              <a:buNone/>
            </a:pPr>
            <a:r>
              <a:rPr lang="en-US" dirty="0"/>
              <a:t>JSON – JavaScript Object Notation</a:t>
            </a:r>
          </a:p>
          <a:p>
            <a:pPr marL="0" indent="0">
              <a:buNone/>
            </a:pPr>
            <a:r>
              <a:rPr lang="en-US" dirty="0"/>
              <a:t>JWT – JSON Web Token</a:t>
            </a:r>
          </a:p>
          <a:p>
            <a:pPr marL="0" indent="0">
              <a:buNone/>
            </a:pPr>
            <a:endParaRPr lang="en-US" dirty="0"/>
          </a:p>
        </p:txBody>
      </p:sp>
      <p:sp>
        <p:nvSpPr>
          <p:cNvPr id="4" name="Slide Number Placeholder 3"/>
          <p:cNvSpPr>
            <a:spLocks noGrp="1"/>
          </p:cNvSpPr>
          <p:nvPr>
            <p:ph type="sldNum" sz="quarter" idx="10"/>
          </p:nvPr>
        </p:nvSpPr>
        <p:spPr/>
        <p:txBody>
          <a:bodyPr/>
          <a:lstStyle/>
          <a:p>
            <a:fld id="{7CAF3BF5-CEFC-4357-A9AC-69BF0CE6AE1C}" type="slidenum">
              <a:rPr lang="en-US" smtClean="0"/>
              <a:t>20</a:t>
            </a:fld>
            <a:endParaRPr lang="en-US"/>
          </a:p>
        </p:txBody>
      </p:sp>
    </p:spTree>
    <p:extLst>
      <p:ext uri="{BB962C8B-B14F-4D97-AF65-F5344CB8AC3E}">
        <p14:creationId xmlns:p14="http://schemas.microsoft.com/office/powerpoint/2010/main" val="4237724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12/13/2020 8:27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181728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2</a:t>
            </a:fld>
            <a:endParaRPr lang="en-US"/>
          </a:p>
        </p:txBody>
      </p:sp>
    </p:spTree>
    <p:extLst>
      <p:ext uri="{BB962C8B-B14F-4D97-AF65-F5344CB8AC3E}">
        <p14:creationId xmlns:p14="http://schemas.microsoft.com/office/powerpoint/2010/main" val="36614823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Also:</a:t>
            </a:r>
            <a:r>
              <a:rPr lang="en-US" baseline="0"/>
              <a:t> see www.calebb.net</a:t>
            </a:r>
            <a:endParaRPr lang="en-US"/>
          </a:p>
        </p:txBody>
      </p:sp>
      <p:sp>
        <p:nvSpPr>
          <p:cNvPr id="4" name="Slide Number Placeholder 3"/>
          <p:cNvSpPr>
            <a:spLocks noGrp="1"/>
          </p:cNvSpPr>
          <p:nvPr>
            <p:ph type="sldNum" sz="quarter" idx="10"/>
          </p:nvPr>
        </p:nvSpPr>
        <p:spPr/>
        <p:txBody>
          <a:bodyPr/>
          <a:lstStyle/>
          <a:p>
            <a:fld id="{1489DB6A-E92B-415B-AFB4-9C72D4A9006D}" type="slidenum">
              <a:rPr lang="en-US" smtClean="0"/>
              <a:t>22</a:t>
            </a:fld>
            <a:endParaRPr lang="en-US"/>
          </a:p>
        </p:txBody>
      </p:sp>
    </p:spTree>
    <p:extLst>
      <p:ext uri="{BB962C8B-B14F-4D97-AF65-F5344CB8AC3E}">
        <p14:creationId xmlns:p14="http://schemas.microsoft.com/office/powerpoint/2010/main" val="1497205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12/13/2020 8:27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2486992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OIDC – </a:t>
            </a:r>
            <a:r>
              <a:rPr lang="en-US" dirty="0" err="1"/>
              <a:t>OpenIDConnect</a:t>
            </a:r>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12/13/2020 8:27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3168665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12/13/2020 8:27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32511318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SPA – Single Page App</a:t>
            </a:r>
          </a:p>
          <a:p>
            <a:pPr marL="0" indent="0">
              <a:buNone/>
            </a:pPr>
            <a:endParaRPr lang="en-US" dirty="0"/>
          </a:p>
          <a:p>
            <a:pPr marL="0" indent="0">
              <a:buNone/>
            </a:pPr>
            <a:r>
              <a:rPr lang="en-US" dirty="0"/>
              <a:t>Passive authentication,</a:t>
            </a:r>
            <a:r>
              <a:rPr lang="en-US" baseline="0" dirty="0"/>
              <a:t> while very common has its limits. Mobile apps in particular, where the code runs on the client platform requires more advanced capabilities (e.g. ability to silently refresh authentication) without having a browser surface to have the server and STS talk to each other via a redirection. Same applies to a server side application needing to authenticate itself to another server. </a:t>
            </a:r>
            <a:r>
              <a:rPr lang="en-US" baseline="0" dirty="0" err="1"/>
              <a:t>Javascript</a:t>
            </a:r>
            <a:r>
              <a:rPr lang="en-US" baseline="0" dirty="0"/>
              <a:t> Single Page Applications (SPA), while running in the browser do not allow the server to suddenly displace them (and their state) with a redirection to the STS or back to the server.</a:t>
            </a:r>
          </a:p>
          <a:p>
            <a:pPr marL="0" indent="0">
              <a:buNone/>
            </a:pPr>
            <a:endParaRPr lang="en-US" baseline="0" dirty="0"/>
          </a:p>
          <a:p>
            <a:pPr marL="0" indent="0">
              <a:buNone/>
            </a:pPr>
            <a:r>
              <a:rPr lang="en-US" baseline="0" dirty="0"/>
              <a:t>For this reason another way of authentication users and authorizing their applications to access other resources has been proposed: </a:t>
            </a:r>
            <a:r>
              <a:rPr lang="en-US" baseline="0" dirty="0" err="1"/>
              <a:t>Oauth</a:t>
            </a:r>
            <a:r>
              <a:rPr lang="en-US" baseline="0" dirty="0"/>
              <a:t>, now at version 2. It is owned by the IETF.</a:t>
            </a: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26</a:t>
            </a:fld>
            <a:endParaRPr lang="en-US"/>
          </a:p>
        </p:txBody>
      </p:sp>
    </p:spTree>
    <p:extLst>
      <p:ext uri="{BB962C8B-B14F-4D97-AF65-F5344CB8AC3E}">
        <p14:creationId xmlns:p14="http://schemas.microsoft.com/office/powerpoint/2010/main" val="26080771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27</a:t>
            </a:fld>
            <a:endParaRPr lang="en-US"/>
          </a:p>
        </p:txBody>
      </p:sp>
    </p:spTree>
    <p:extLst>
      <p:ext uri="{BB962C8B-B14F-4D97-AF65-F5344CB8AC3E}">
        <p14:creationId xmlns:p14="http://schemas.microsoft.com/office/powerpoint/2010/main" val="3702063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28</a:t>
            </a:fld>
            <a:endParaRPr lang="en-US"/>
          </a:p>
        </p:txBody>
      </p:sp>
    </p:spTree>
    <p:extLst>
      <p:ext uri="{BB962C8B-B14F-4D97-AF65-F5344CB8AC3E}">
        <p14:creationId xmlns:p14="http://schemas.microsoft.com/office/powerpoint/2010/main" val="32585380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slides uses animation to build the picture of major cloud identity components:</a:t>
            </a:r>
          </a:p>
          <a:p>
            <a:pPr marL="228600" indent="-228600">
              <a:buAutoNum type="arabicPeriod"/>
            </a:pPr>
            <a:r>
              <a:rPr lang="en-US" dirty="0"/>
              <a:t>Starts with on-premises AD</a:t>
            </a:r>
          </a:p>
          <a:p>
            <a:pPr marL="228600" indent="-228600">
              <a:buAutoNum type="arabicPeriod"/>
            </a:pPr>
            <a:r>
              <a:rPr lang="en-US" dirty="0"/>
              <a:t>Which uses ADFS (Active Directory Federation Service)  to expose the AD as an STS (AD</a:t>
            </a:r>
            <a:r>
              <a:rPr lang="en-US" baseline="0" dirty="0"/>
              <a:t> by itself is not an STS in internet terms).</a:t>
            </a:r>
            <a:endParaRPr lang="en-US" dirty="0"/>
          </a:p>
          <a:p>
            <a:pPr marL="228600" indent="-228600">
              <a:buAutoNum type="arabicPeriod"/>
            </a:pPr>
            <a:r>
              <a:rPr lang="en-US" dirty="0"/>
              <a:t>To expose the STS to the public internet we may use Web Application Proxy (WAP), a reverse server proxy for crossing the firewall.</a:t>
            </a:r>
          </a:p>
          <a:p>
            <a:pPr marL="228600" indent="-228600">
              <a:buAutoNum type="arabicPeriod"/>
            </a:pPr>
            <a:r>
              <a:rPr lang="en-US" dirty="0"/>
              <a:t>Azure AD is like AD/ADFS.</a:t>
            </a:r>
            <a:r>
              <a:rPr lang="en-US" baseline="0" dirty="0"/>
              <a:t> It is a multi-tenant cloud service, exposing most of the same protocol endpoints. It uses REST </a:t>
            </a:r>
            <a:r>
              <a:rPr lang="en-US" baseline="0" dirty="0" err="1"/>
              <a:t>GraphAPI</a:t>
            </a:r>
            <a:r>
              <a:rPr lang="en-US" baseline="0" dirty="0"/>
              <a:t> where on-premises AD would use LDAP.</a:t>
            </a:r>
          </a:p>
          <a:p>
            <a:pPr marL="228600" indent="-228600">
              <a:buAutoNum type="arabicPeriod"/>
            </a:pPr>
            <a:r>
              <a:rPr lang="en-US" baseline="0" dirty="0"/>
              <a:t>Applications use various .NET classes or separate SDKs to interact with the authentication protocols. The three noted here represent commonly used names for these collections of classes, these are not necessarily product names:</a:t>
            </a:r>
          </a:p>
          <a:p>
            <a:pPr marL="685800" lvl="1" indent="-228600">
              <a:buAutoNum type="arabicPeriod"/>
            </a:pPr>
            <a:r>
              <a:rPr lang="en-US" baseline="0" dirty="0"/>
              <a:t>WIF – Windows Identity Foundation was a separate .NET SDK, which since 4.0 is part of .NET as </a:t>
            </a:r>
            <a:r>
              <a:rPr lang="en-US" baseline="0" dirty="0" err="1"/>
              <a:t>System.IdetityModel</a:t>
            </a:r>
            <a:r>
              <a:rPr lang="en-US" baseline="0" dirty="0"/>
              <a:t> namespace. It is used for Security Token processing.</a:t>
            </a:r>
          </a:p>
          <a:p>
            <a:pPr marL="685800" lvl="1" indent="-228600">
              <a:buAutoNum type="arabicPeriod"/>
            </a:pPr>
            <a:r>
              <a:rPr lang="en-US" baseline="0" dirty="0" err="1"/>
              <a:t>Owin</a:t>
            </a:r>
            <a:r>
              <a:rPr lang="en-US" baseline="0" dirty="0"/>
              <a:t> – is a namespace in .NET with classes used by ASP.NET applications to configure authentication protocols used by the application</a:t>
            </a:r>
          </a:p>
          <a:p>
            <a:pPr marL="685800" lvl="1" indent="-228600">
              <a:buAutoNum type="arabicPeriod"/>
            </a:pPr>
            <a:r>
              <a:rPr lang="en-US" baseline="0" dirty="0"/>
              <a:t>ADAL – is a collection of toolkits for different platforms (.NET, iPhone, Android, JS) used to manage client side of OAuth2 protocol.</a:t>
            </a:r>
          </a:p>
          <a:p>
            <a:pPr marL="457200" lvl="1" indent="0">
              <a:buNone/>
            </a:pPr>
            <a:endParaRPr lang="en-US" dirty="0"/>
          </a:p>
          <a:p>
            <a:r>
              <a:rPr lang="en-US" b="1" dirty="0"/>
              <a:t>AAD DS adds Kerberos domain control management features to AAD</a:t>
            </a:r>
            <a:endParaRPr lang="en-US" dirty="0"/>
          </a:p>
        </p:txBody>
      </p:sp>
      <p:sp>
        <p:nvSpPr>
          <p:cNvPr id="4" name="Slide Number Placeholder 3"/>
          <p:cNvSpPr>
            <a:spLocks noGrp="1"/>
          </p:cNvSpPr>
          <p:nvPr>
            <p:ph type="sldNum" sz="quarter" idx="10"/>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7CAF3BF5-CEFC-4357-A9AC-69BF0CE6AE1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633554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https://docs.microsoft.com/en-us/azure/security/azure-ad-choose-authn</a:t>
            </a:r>
          </a:p>
          <a:p>
            <a:endParaRPr lang="nl-NL" dirty="0"/>
          </a:p>
        </p:txBody>
      </p:sp>
      <p:sp>
        <p:nvSpPr>
          <p:cNvPr id="4" name="Slide Number Placeholder 3"/>
          <p:cNvSpPr>
            <a:spLocks noGrp="1"/>
          </p:cNvSpPr>
          <p:nvPr>
            <p:ph type="sldNum" sz="quarter" idx="10"/>
          </p:nvPr>
        </p:nvSpPr>
        <p:spPr/>
        <p:txBody>
          <a:bodyPr/>
          <a:lstStyle/>
          <a:p>
            <a:fld id="{8D6473D1-81DB-4D0C-A0D0-E070F2616F62}" type="slidenum">
              <a:rPr lang="en-US" smtClean="0"/>
              <a:t>30</a:t>
            </a:fld>
            <a:endParaRPr lang="en-US"/>
          </a:p>
        </p:txBody>
      </p:sp>
    </p:spTree>
    <p:extLst>
      <p:ext uri="{BB962C8B-B14F-4D97-AF65-F5344CB8AC3E}">
        <p14:creationId xmlns:p14="http://schemas.microsoft.com/office/powerpoint/2010/main" val="6430704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12/13/2020 8:27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2838295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6473D1-81DB-4D0C-A0D0-E070F2616F62}" type="slidenum">
              <a:rPr lang="en-US" smtClean="0"/>
              <a:t>3</a:t>
            </a:fld>
            <a:endParaRPr lang="en-US"/>
          </a:p>
        </p:txBody>
      </p:sp>
    </p:spTree>
    <p:extLst>
      <p:ext uri="{BB962C8B-B14F-4D97-AF65-F5344CB8AC3E}">
        <p14:creationId xmlns:p14="http://schemas.microsoft.com/office/powerpoint/2010/main" val="529701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377" rtl="0" eaLnBrk="1" fontAlgn="auto" latinLnBrk="0" hangingPunct="1">
              <a:lnSpc>
                <a:spcPct val="100000"/>
              </a:lnSpc>
              <a:spcBef>
                <a:spcPts val="300"/>
              </a:spcBef>
              <a:spcAft>
                <a:spcPts val="600"/>
              </a:spcAft>
              <a:buClrTx/>
              <a:buSzPct val="116000"/>
              <a:buFont typeface="Arial" panose="020B0604020202020204" pitchFamily="34" charset="0"/>
              <a:buAutoNum type="arabicPeriod"/>
              <a:tabLst/>
              <a:defRPr/>
            </a:pPr>
            <a:r>
              <a:rPr lang="en-US" baseline="0"/>
              <a:t>A) app does not need to handle credentials and related functionality b) credential validation may be amended without impact on app c) DOS handling is outsourced d) SSO e) federation</a:t>
            </a:r>
          </a:p>
          <a:p>
            <a:pPr marL="228600" marR="0" indent="-228600" algn="l" defTabSz="914377" rtl="0" eaLnBrk="1" fontAlgn="auto" latinLnBrk="0" hangingPunct="1">
              <a:lnSpc>
                <a:spcPct val="100000"/>
              </a:lnSpc>
              <a:spcBef>
                <a:spcPts val="300"/>
              </a:spcBef>
              <a:spcAft>
                <a:spcPts val="600"/>
              </a:spcAft>
              <a:buClrTx/>
              <a:buSzPct val="116000"/>
              <a:buFont typeface="Arial" panose="020B0604020202020204" pitchFamily="34" charset="0"/>
              <a:buAutoNum type="arabicPeriod"/>
              <a:tabLst/>
              <a:defRPr/>
            </a:pPr>
            <a:r>
              <a:rPr lang="en-US" baseline="0"/>
              <a:t>By validating that the token signature is valid and that it was signed by a key, whose public part the application knows.</a:t>
            </a:r>
          </a:p>
          <a:p>
            <a:pPr marL="228600" marR="0" indent="-228600" algn="l" defTabSz="914377" rtl="0" eaLnBrk="1" fontAlgn="auto" latinLnBrk="0" hangingPunct="1">
              <a:lnSpc>
                <a:spcPct val="100000"/>
              </a:lnSpc>
              <a:spcBef>
                <a:spcPts val="300"/>
              </a:spcBef>
              <a:spcAft>
                <a:spcPts val="600"/>
              </a:spcAft>
              <a:buClrTx/>
              <a:buSzPct val="116000"/>
              <a:buFont typeface="Arial" panose="020B0604020202020204" pitchFamily="34" charset="0"/>
              <a:buAutoNum type="arabicPeriod"/>
              <a:tabLst/>
              <a:defRPr/>
            </a:pPr>
            <a:r>
              <a:rPr lang="en-US" baseline="0"/>
              <a:t>STS checks whether the application submitted an id known to it and whether the reply </a:t>
            </a:r>
            <a:r>
              <a:rPr lang="en-US" baseline="0" err="1"/>
              <a:t>url</a:t>
            </a:r>
            <a:r>
              <a:rPr lang="en-US" baseline="0"/>
              <a:t> matches what the STS has</a:t>
            </a:r>
          </a:p>
          <a:p>
            <a:pPr marL="228600" indent="-228600">
              <a:buAutoNum type="arabicPeriod"/>
            </a:pPr>
            <a:r>
              <a:rPr lang="en-US"/>
              <a:t>False</a:t>
            </a:r>
          </a:p>
          <a:p>
            <a:pPr marL="228600" indent="-228600">
              <a:buAutoNum type="arabicPeriod"/>
            </a:pPr>
            <a:r>
              <a:rPr lang="en-US"/>
              <a:t>WS-federation, SAML-P, OAuth2 and Graph API</a:t>
            </a:r>
          </a:p>
          <a:p>
            <a:pPr marL="228600" indent="-228600">
              <a:buAutoNum type="arabicPeriod"/>
            </a:pPr>
            <a:r>
              <a:rPr lang="en-US"/>
              <a:t>False</a:t>
            </a:r>
          </a:p>
          <a:p>
            <a:pPr marL="228600" indent="-228600">
              <a:buAutoNum type="arabicPeriod"/>
            </a:pPr>
            <a:r>
              <a:rPr lang="en-US"/>
              <a:t>Client-side</a:t>
            </a:r>
            <a:r>
              <a:rPr lang="en-US" baseline="0"/>
              <a:t> </a:t>
            </a:r>
            <a:r>
              <a:rPr lang="en-US" baseline="0" err="1"/>
              <a:t>Oauth</a:t>
            </a:r>
            <a:r>
              <a:rPr lang="en-US" baseline="0"/>
              <a:t> protocol handling. Different versions for different client </a:t>
            </a:r>
            <a:r>
              <a:rPr lang="en-US" baseline="0" err="1"/>
              <a:t>platfoms</a:t>
            </a:r>
            <a:r>
              <a:rPr lang="en-US" baseline="0"/>
              <a:t> (.NET, iOS, Android, etc.)</a:t>
            </a:r>
          </a:p>
          <a:p>
            <a:pPr marL="228600" indent="-228600">
              <a:buAutoNum type="arabicPeriod"/>
            </a:pPr>
            <a:r>
              <a:rPr lang="en-US" baseline="0"/>
              <a:t>REST-based programmatic access to Azure AD tenant data</a:t>
            </a:r>
          </a:p>
          <a:p>
            <a:pPr marL="228600" indent="-228600">
              <a:buAutoNum type="arabicPeriod"/>
            </a:pPr>
            <a:endParaRPr lang="en-US"/>
          </a:p>
          <a:p>
            <a:pPr marL="228600" indent="-228600">
              <a:buAutoNum type="arabicPeriod"/>
            </a:pPr>
            <a:endParaRPr lang="en-US"/>
          </a:p>
        </p:txBody>
      </p:sp>
      <p:sp>
        <p:nvSpPr>
          <p:cNvPr id="4" name="Slide Number Placeholder 3"/>
          <p:cNvSpPr>
            <a:spLocks noGrp="1"/>
          </p:cNvSpPr>
          <p:nvPr>
            <p:ph type="sldNum" sz="quarter" idx="10"/>
          </p:nvPr>
        </p:nvSpPr>
        <p:spPr/>
        <p:txBody>
          <a:bodyPr/>
          <a:lstStyle/>
          <a:p>
            <a:fld id="{7CAF3BF5-CEFC-4357-A9AC-69BF0CE6AE1C}" type="slidenum">
              <a:rPr lang="en-US" smtClean="0"/>
              <a:t>32</a:t>
            </a:fld>
            <a:endParaRPr lang="en-US"/>
          </a:p>
        </p:txBody>
      </p:sp>
    </p:spTree>
    <p:extLst>
      <p:ext uri="{BB962C8B-B14F-4D97-AF65-F5344CB8AC3E}">
        <p14:creationId xmlns:p14="http://schemas.microsoft.com/office/powerpoint/2010/main" val="33962096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33</a:t>
            </a:fld>
            <a:endParaRPr lang="en-US"/>
          </a:p>
        </p:txBody>
      </p:sp>
    </p:spTree>
    <p:extLst>
      <p:ext uri="{BB962C8B-B14F-4D97-AF65-F5344CB8AC3E}">
        <p14:creationId xmlns:p14="http://schemas.microsoft.com/office/powerpoint/2010/main" val="4704214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34</a:t>
            </a:fld>
            <a:endParaRPr lang="en-US"/>
          </a:p>
        </p:txBody>
      </p:sp>
    </p:spTree>
    <p:extLst>
      <p:ext uri="{BB962C8B-B14F-4D97-AF65-F5344CB8AC3E}">
        <p14:creationId xmlns:p14="http://schemas.microsoft.com/office/powerpoint/2010/main" val="21646227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t>
            </a:r>
            <a:r>
              <a:rPr lang="en-US" dirty="0" err="1"/>
              <a:t>fuckdropdowns</a:t>
            </a:r>
            <a:endParaRPr lang="en-US" dirty="0"/>
          </a:p>
        </p:txBody>
      </p:sp>
      <p:sp>
        <p:nvSpPr>
          <p:cNvPr id="4" name="Slide Number Placeholder 3"/>
          <p:cNvSpPr>
            <a:spLocks noGrp="1"/>
          </p:cNvSpPr>
          <p:nvPr>
            <p:ph type="sldNum" sz="quarter" idx="5"/>
          </p:nvPr>
        </p:nvSpPr>
        <p:spPr/>
        <p:txBody>
          <a:bodyPr/>
          <a:lstStyle/>
          <a:p>
            <a:fld id="{8D6473D1-81DB-4D0C-A0D0-E070F2616F62}" type="slidenum">
              <a:rPr lang="en-US" smtClean="0"/>
              <a:t>35</a:t>
            </a:fld>
            <a:endParaRPr lang="en-US"/>
          </a:p>
        </p:txBody>
      </p:sp>
    </p:spTree>
    <p:extLst>
      <p:ext uri="{BB962C8B-B14F-4D97-AF65-F5344CB8AC3E}">
        <p14:creationId xmlns:p14="http://schemas.microsoft.com/office/powerpoint/2010/main" val="2146550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5</a:t>
            </a:fld>
            <a:endParaRPr lang="en-US"/>
          </a:p>
        </p:txBody>
      </p:sp>
    </p:spTree>
    <p:extLst>
      <p:ext uri="{BB962C8B-B14F-4D97-AF65-F5344CB8AC3E}">
        <p14:creationId xmlns:p14="http://schemas.microsoft.com/office/powerpoint/2010/main" val="44104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indent="0">
              <a:buNone/>
            </a:pPr>
            <a:r>
              <a:rPr lang="en-US" b="1"/>
              <a:t>Overview</a:t>
            </a:r>
          </a:p>
          <a:p>
            <a:pPr marL="0" indent="0">
              <a:buNone/>
            </a:pPr>
            <a:r>
              <a:rPr lang="en-US"/>
              <a:t>This module includes the following sections:</a:t>
            </a:r>
          </a:p>
          <a:p>
            <a:pPr marL="171450" indent="-171450"/>
            <a:r>
              <a:rPr lang="en-US"/>
              <a:t>Lesson 1: Why do we need</a:t>
            </a:r>
            <a:r>
              <a:rPr lang="en-US" baseline="0"/>
              <a:t> new infrastructure to manage identity in the cloud?</a:t>
            </a:r>
            <a:endParaRPr lang="en-US"/>
          </a:p>
          <a:p>
            <a:pPr marL="171450" indent="-171450"/>
            <a:r>
              <a:rPr lang="en-US"/>
              <a:t>Lesson 2: What does the infrastructure need to accomplish?</a:t>
            </a:r>
          </a:p>
          <a:p>
            <a:pPr marL="171450" indent="-171450"/>
            <a:r>
              <a:rPr lang="en-US"/>
              <a:t>Lesson 3: How does Microsoft’s infrastructure, particularly Azure AD support it?</a:t>
            </a:r>
          </a:p>
          <a:p>
            <a:pPr marL="0" indent="0">
              <a:buNone/>
            </a:pPr>
            <a:endParaRPr lang="en-US" b="1">
              <a:solidFill>
                <a:srgbClr val="FF0000"/>
              </a:solidFill>
            </a:endParaRPr>
          </a:p>
          <a:p>
            <a:pPr marL="0" indent="0">
              <a:buNone/>
            </a:pPr>
            <a:r>
              <a:rPr lang="en-US" b="0">
                <a:solidFill>
                  <a:srgbClr val="FF0000"/>
                </a:solidFill>
              </a:rPr>
              <a:t>Lesson</a:t>
            </a:r>
            <a:r>
              <a:rPr lang="en-US" b="0" baseline="0">
                <a:solidFill>
                  <a:srgbClr val="FF0000"/>
                </a:solidFill>
              </a:rPr>
              <a:t> 3 is the longest as it deals with several different technologies: Azure AD, </a:t>
            </a:r>
            <a:r>
              <a:rPr lang="en-US" b="0" baseline="0" err="1">
                <a:solidFill>
                  <a:srgbClr val="FF0000"/>
                </a:solidFill>
              </a:rPr>
              <a:t>Owin</a:t>
            </a:r>
            <a:r>
              <a:rPr lang="en-US" b="0" baseline="0">
                <a:solidFill>
                  <a:srgbClr val="FF0000"/>
                </a:solidFill>
              </a:rPr>
              <a:t>, ADAL, WIF.</a:t>
            </a:r>
            <a:endParaRPr lang="en-US" b="0">
              <a:solidFill>
                <a:srgbClr val="FF0000"/>
              </a:solidFill>
            </a:endParaRPr>
          </a:p>
          <a:p>
            <a:pPr marL="0" indent="0">
              <a:buNone/>
            </a:pPr>
            <a:endParaRPr lang="en-US" b="1"/>
          </a:p>
          <a:p>
            <a:pPr marL="0" indent="0">
              <a:buNone/>
            </a:pPr>
            <a:r>
              <a:rPr lang="en-US" b="1"/>
              <a:t>Speaker Notes</a:t>
            </a:r>
          </a:p>
          <a:p>
            <a:pPr marL="0" indent="0">
              <a:buNone/>
            </a:pPr>
            <a:r>
              <a:rPr lang="en-US"/>
              <a:t>Set expectations that the session is going to be about handling user and process identity and therefore also authorization in the semi- or low-trust environment of the cloud. Cloud here means any publicly accessible Internet endpoints, not just applications in Azure. This is NOT just about Azure AD and</a:t>
            </a:r>
            <a:r>
              <a:rPr lang="en-US" baseline="0"/>
              <a:t> NOT ALL of Azure AD is covered. The focus is on developers and therefore developer tools and those aspects of AAD developers typically interface with. For example Multi-Factor </a:t>
            </a:r>
            <a:r>
              <a:rPr lang="en-US" baseline="0" err="1"/>
              <a:t>Authn</a:t>
            </a:r>
            <a:r>
              <a:rPr lang="en-US" baseline="0"/>
              <a:t>, which is part of Azure is not covered here – it is a configuration option, not a developer concern.</a:t>
            </a:r>
            <a:endParaRPr lang="en-US" b="1"/>
          </a:p>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12/13/2020 8:27 PM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3424687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1489DB6A-E92B-415B-AFB4-9C72D4A9006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93302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1489DB6A-E92B-415B-AFB4-9C72D4A9006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91013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This</a:t>
            </a:r>
            <a:r>
              <a:rPr lang="en-US" baseline="0" dirty="0"/>
              <a:t> is another way to look at some of the issues introduced by ‘blowing the bubble’ of trusted domains. This slide looks at these issues from the perspective of the three actors.</a:t>
            </a:r>
          </a:p>
          <a:p>
            <a:pPr marL="0" indent="0">
              <a:buNone/>
            </a:pPr>
            <a:endParaRPr lang="en-US" baseline="0" dirty="0"/>
          </a:p>
          <a:p>
            <a:pPr marL="0" indent="0">
              <a:buNone/>
            </a:pPr>
            <a:r>
              <a:rPr lang="en-US" baseline="0" dirty="0"/>
              <a:t>Again, we are not going to answer these questions here. Rather they serve as an introduction to the next section where we will show the proposed industry solution(s), which attempts to answer/solve these issues. You may consider asking students whether they can see any other issues a semi-/un-trusted environment of the internet needs to address in terms of identity/authentication.</a:t>
            </a:r>
          </a:p>
          <a:p>
            <a:pPr marL="0" indent="0">
              <a:buNone/>
            </a:pPr>
            <a:r>
              <a:rPr lang="en-US" baseline="0" dirty="0"/>
              <a:t>BYOD – Bring Your Own Device</a:t>
            </a:r>
          </a:p>
          <a:p>
            <a:pPr marL="0" indent="0">
              <a:buNone/>
            </a:pPr>
            <a:r>
              <a:rPr lang="en-US" baseline="0" dirty="0"/>
              <a:t>SaaS – Software as a Service</a:t>
            </a:r>
          </a:p>
          <a:p>
            <a:pPr marL="0" indent="0">
              <a:buNone/>
            </a:pPr>
            <a:r>
              <a:rPr lang="en-US" baseline="0" dirty="0"/>
              <a:t>SSO – Single/Seamless </a:t>
            </a:r>
            <a:r>
              <a:rPr lang="en-US" baseline="0" dirty="0" err="1"/>
              <a:t>SignOn</a:t>
            </a:r>
            <a:endParaRPr lang="en-US" dirty="0"/>
          </a:p>
        </p:txBody>
      </p:sp>
      <p:sp>
        <p:nvSpPr>
          <p:cNvPr id="4" name="Slide Number Placeholder 3"/>
          <p:cNvSpPr>
            <a:spLocks noGrp="1"/>
          </p:cNvSpPr>
          <p:nvPr>
            <p:ph type="sldNum" sz="quarter" idx="10"/>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7CAF3BF5-CEFC-4357-A9AC-69BF0CE6AE1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20399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10</a:t>
            </a:fld>
            <a:endParaRPr lang="en-US"/>
          </a:p>
        </p:txBody>
      </p:sp>
    </p:spTree>
    <p:extLst>
      <p:ext uri="{BB962C8B-B14F-4D97-AF65-F5344CB8AC3E}">
        <p14:creationId xmlns:p14="http://schemas.microsoft.com/office/powerpoint/2010/main" val="29183020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odule Star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&lt;&lt;Module Title&gt;&gt;</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2597017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Bullets,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p>
        </p:txBody>
      </p:sp>
      <p:sp>
        <p:nvSpPr>
          <p:cNvPr id="4" name="Text Placeholder 8">
            <a:extLst>
              <a:ext uri="{FF2B5EF4-FFF2-40B4-BE49-F238E27FC236}">
                <a16:creationId xmlns:a16="http://schemas.microsoft.com/office/drawing/2014/main" id="{7355543C-E4FF-4582-A26B-ED5DB0EF6AFC}"/>
              </a:ext>
            </a:extLst>
          </p:cNvPr>
          <p:cNvSpPr>
            <a:spLocks noGrp="1"/>
          </p:cNvSpPr>
          <p:nvPr>
            <p:ph idx="1" hasCustomPrompt="1"/>
          </p:nvPr>
        </p:nvSpPr>
        <p:spPr>
          <a:xfrm>
            <a:off x="179998" y="1253330"/>
            <a:ext cx="5916002" cy="5455287"/>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vl1pPr>
            <a:lvl2pPr marL="742950" indent="-285750">
              <a:buFont typeface="Arial" panose="020B0604020202020204" pitchFamily="34" charset="0"/>
              <a:buChar char="•"/>
              <a:defRPr sz="2400"/>
            </a:lvl2pPr>
            <a:lvl3pPr marL="1200150" indent="-285750">
              <a:buFont typeface="Arial" panose="020B0604020202020204" pitchFamily="34" charset="0"/>
              <a:buChar char="•"/>
              <a:defRPr sz="20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a:extLst>
              <a:ext uri="{FF2B5EF4-FFF2-40B4-BE49-F238E27FC236}">
                <a16:creationId xmlns:a16="http://schemas.microsoft.com/office/drawing/2014/main" id="{A1F993C0-F5C1-46A3-80F0-6CED7C191A43}"/>
              </a:ext>
            </a:extLst>
          </p:cNvPr>
          <p:cNvSpPr>
            <a:spLocks noGrp="1"/>
          </p:cNvSpPr>
          <p:nvPr>
            <p:ph idx="10" hasCustomPrompt="1"/>
          </p:nvPr>
        </p:nvSpPr>
        <p:spPr>
          <a:xfrm>
            <a:off x="6143996" y="1253329"/>
            <a:ext cx="5916002" cy="5455287"/>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vl1pPr>
            <a:lvl2pPr marL="742950" indent="-285750">
              <a:buFont typeface="Arial" panose="020B0604020202020204" pitchFamily="34" charset="0"/>
              <a:buChar char="•"/>
              <a:defRPr sz="2400"/>
            </a:lvl2pPr>
            <a:lvl3pPr marL="1200150" indent="-285750">
              <a:buFont typeface="Arial" panose="020B0604020202020204" pitchFamily="34" charset="0"/>
              <a:buChar char="•"/>
              <a:defRPr sz="20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3722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nowledge Che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11F31-1C35-4486-A499-7B3FA55ABC05}"/>
              </a:ext>
            </a:extLst>
          </p:cNvPr>
          <p:cNvSpPr>
            <a:spLocks noGrp="1"/>
          </p:cNvSpPr>
          <p:nvPr>
            <p:ph type="title" hasCustomPrompt="1"/>
          </p:nvPr>
        </p:nvSpPr>
        <p:spPr/>
        <p:txBody>
          <a:bodyPr/>
          <a:lstStyle>
            <a:lvl1pPr>
              <a:defRPr/>
            </a:lvl1pPr>
          </a:lstStyle>
          <a:p>
            <a:r>
              <a:rPr lang="en-US"/>
              <a:t>Knowledge Check</a:t>
            </a:r>
          </a:p>
        </p:txBody>
      </p:sp>
      <p:sp>
        <p:nvSpPr>
          <p:cNvPr id="5" name="Text Placeholder 8">
            <a:extLst>
              <a:ext uri="{FF2B5EF4-FFF2-40B4-BE49-F238E27FC236}">
                <a16:creationId xmlns:a16="http://schemas.microsoft.com/office/drawing/2014/main" id="{01117EA8-9737-41CA-8759-8F799F7286A5}"/>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lvl1pPr marL="457200" indent="-457200">
              <a:buFont typeface="Arial" panose="020B0604020202020204" pitchFamily="34" charset="0"/>
              <a:buChar char="•"/>
              <a:defRPr/>
            </a:lvl1pPr>
          </a:lstStyle>
          <a:p>
            <a:pPr lvl="0"/>
            <a:r>
              <a:rPr lang="en-US"/>
              <a:t>Question #1</a:t>
            </a:r>
          </a:p>
          <a:p>
            <a:pPr lvl="0"/>
            <a:r>
              <a:rPr lang="en-US"/>
              <a:t>Question #2</a:t>
            </a:r>
          </a:p>
        </p:txBody>
      </p:sp>
    </p:spTree>
    <p:extLst>
      <p:ext uri="{BB962C8B-B14F-4D97-AF65-F5344CB8AC3E}">
        <p14:creationId xmlns:p14="http://schemas.microsoft.com/office/powerpoint/2010/main" val="2892107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11F31-1C35-4486-A499-7B3FA55ABC05}"/>
              </a:ext>
            </a:extLst>
          </p:cNvPr>
          <p:cNvSpPr>
            <a:spLocks noGrp="1"/>
          </p:cNvSpPr>
          <p:nvPr>
            <p:ph type="title" hasCustomPrompt="1"/>
          </p:nvPr>
        </p:nvSpPr>
        <p:spPr/>
        <p:txBody>
          <a:bodyPr/>
          <a:lstStyle>
            <a:lvl1pPr>
              <a:defRPr/>
            </a:lvl1pPr>
          </a:lstStyle>
          <a:p>
            <a:r>
              <a:rPr lang="en-US"/>
              <a:t>Slide for Developer Code</a:t>
            </a:r>
          </a:p>
        </p:txBody>
      </p:sp>
      <p:sp>
        <p:nvSpPr>
          <p:cNvPr id="5" name="Text Placeholder 8">
            <a:extLst>
              <a:ext uri="{FF2B5EF4-FFF2-40B4-BE49-F238E27FC236}">
                <a16:creationId xmlns:a16="http://schemas.microsoft.com/office/drawing/2014/main" id="{01117EA8-9737-41CA-8759-8F799F7286A5}"/>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lvl1pPr marL="0" indent="0">
              <a:buFont typeface="Arial" panose="020B0604020202020204" pitchFamily="34" charset="0"/>
              <a:buNone/>
              <a:defRPr sz="2400">
                <a:latin typeface="Consolas" panose="020B0609020204030204" pitchFamily="49" charset="0"/>
              </a:defRPr>
            </a:lvl1pPr>
          </a:lstStyle>
          <a:p>
            <a:pPr lvl="0"/>
            <a:r>
              <a:rPr lang="en-US"/>
              <a:t>Code is in Consolas</a:t>
            </a:r>
          </a:p>
          <a:p>
            <a:pPr lvl="0"/>
            <a:endParaRPr lang="en-US"/>
          </a:p>
        </p:txBody>
      </p:sp>
    </p:spTree>
    <p:extLst>
      <p:ext uri="{BB962C8B-B14F-4D97-AF65-F5344CB8AC3E}">
        <p14:creationId xmlns:p14="http://schemas.microsoft.com/office/powerpoint/2010/main" val="1890372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
        <p:nvSpPr>
          <p:cNvPr id="8" name="Text Placeholder 7">
            <a:extLst>
              <a:ext uri="{FF2B5EF4-FFF2-40B4-BE49-F238E27FC236}">
                <a16:creationId xmlns:a16="http://schemas.microsoft.com/office/drawing/2014/main" id="{0BFBE9C9-2103-4570-9A5B-D963B4644402}"/>
              </a:ext>
            </a:extLst>
          </p:cNvPr>
          <p:cNvSpPr>
            <a:spLocks noGrp="1"/>
          </p:cNvSpPr>
          <p:nvPr>
            <p:ph type="body" sz="quarter" idx="11" hasCustomPrompt="1"/>
          </p:nvPr>
        </p:nvSpPr>
        <p:spPr>
          <a:xfrm>
            <a:off x="180000" y="2443653"/>
            <a:ext cx="5655535" cy="4148340"/>
          </a:xfrm>
        </p:spPr>
        <p:txBody>
          <a:bodyPr/>
          <a:lstStyle>
            <a:lvl1pPr marL="0" indent="0">
              <a:buNone/>
              <a:defRPr/>
            </a:lvl1pPr>
          </a:lstStyle>
          <a:p>
            <a:pPr lvl="0"/>
            <a:r>
              <a:rPr lang="en-US"/>
              <a:t>&lt;&lt; Lab Description &gt;&gt;</a:t>
            </a:r>
          </a:p>
        </p:txBody>
      </p:sp>
      <p:sp>
        <p:nvSpPr>
          <p:cNvPr id="10" name="Text Placeholder 9">
            <a:extLst>
              <a:ext uri="{FF2B5EF4-FFF2-40B4-BE49-F238E27FC236}">
                <a16:creationId xmlns:a16="http://schemas.microsoft.com/office/drawing/2014/main" id="{451B763A-6192-434E-BFBE-78F807391806}"/>
              </a:ext>
            </a:extLst>
          </p:cNvPr>
          <p:cNvSpPr>
            <a:spLocks noGrp="1"/>
          </p:cNvSpPr>
          <p:nvPr>
            <p:ph type="body" sz="quarter" idx="12" hasCustomPrompt="1"/>
          </p:nvPr>
        </p:nvSpPr>
        <p:spPr>
          <a:xfrm>
            <a:off x="180001" y="1010997"/>
            <a:ext cx="5655274" cy="1432655"/>
          </a:xfrm>
        </p:spPr>
        <p:txBody>
          <a:bodyPr/>
          <a:lstStyle>
            <a:lvl1pPr marL="0" indent="0">
              <a:buNone/>
              <a:defRPr>
                <a:solidFill>
                  <a:schemeClr val="tx1"/>
                </a:solidFill>
              </a:defRPr>
            </a:lvl1pPr>
          </a:lstStyle>
          <a:p>
            <a:pPr lvl="0"/>
            <a:r>
              <a:rPr lang="en-US"/>
              <a:t>&lt;&lt; Lab Name &gt;&gt;</a:t>
            </a:r>
          </a:p>
        </p:txBody>
      </p:sp>
      <p:sp>
        <p:nvSpPr>
          <p:cNvPr id="11" name="TextBox 10">
            <a:extLst>
              <a:ext uri="{FF2B5EF4-FFF2-40B4-BE49-F238E27FC236}">
                <a16:creationId xmlns:a16="http://schemas.microsoft.com/office/drawing/2014/main" id="{ECEE7D5D-FB7B-4747-AA8E-A3AC38AE9081}"/>
              </a:ext>
            </a:extLst>
          </p:cNvPr>
          <p:cNvSpPr txBox="1"/>
          <p:nvPr userDrawn="1"/>
        </p:nvSpPr>
        <p:spPr>
          <a:xfrm>
            <a:off x="180000" y="180000"/>
            <a:ext cx="5655274" cy="830997"/>
          </a:xfrm>
          <a:prstGeom prst="rect">
            <a:avLst/>
          </a:prstGeom>
          <a:noFill/>
        </p:spPr>
        <p:txBody>
          <a:bodyPr wrap="square" rtlCol="0">
            <a:spAutoFit/>
          </a:bodyPr>
          <a:lstStyle/>
          <a:p>
            <a:r>
              <a:rPr lang="en-US" sz="4800">
                <a:solidFill>
                  <a:schemeClr val="accent5"/>
                </a:solidFill>
              </a:rPr>
              <a:t>Lab</a:t>
            </a:r>
          </a:p>
        </p:txBody>
      </p:sp>
    </p:spTree>
    <p:extLst>
      <p:ext uri="{BB962C8B-B14F-4D97-AF65-F5344CB8AC3E}">
        <p14:creationId xmlns:p14="http://schemas.microsoft.com/office/powerpoint/2010/main" val="65483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7" name="Picture Placeholder 3">
            <a:extLst>
              <a:ext uri="{FF2B5EF4-FFF2-40B4-BE49-F238E27FC236}">
                <a16:creationId xmlns:a16="http://schemas.microsoft.com/office/drawing/2014/main" id="{8DA79C36-E9C9-49C1-9296-896B00C2D893}"/>
              </a:ext>
            </a:extLst>
          </p:cNvPr>
          <p:cNvPicPr>
            <a:picLocks noChangeAspect="1"/>
          </p:cNvPicPr>
          <p:nvPr userDrawn="1"/>
        </p:nvPicPr>
        <p:blipFill>
          <a:blip r:embed="rId2"/>
          <a:srcRect l="20383" r="20383"/>
          <a:stretch>
            <a:fillRect/>
          </a:stretch>
        </p:blipFill>
        <p:spPr>
          <a:xfrm>
            <a:off x="6096000" y="1"/>
            <a:ext cx="6096000" cy="6858000"/>
          </a:xfrm>
          <a:prstGeom prst="rect">
            <a:avLst/>
          </a:prstGeom>
        </p:spPr>
      </p:pic>
      <p:sp>
        <p:nvSpPr>
          <p:cNvPr id="6" name="Text Placeholder 7">
            <a:extLst>
              <a:ext uri="{FF2B5EF4-FFF2-40B4-BE49-F238E27FC236}">
                <a16:creationId xmlns:a16="http://schemas.microsoft.com/office/drawing/2014/main" id="{CC5E50E7-FBDA-40A7-B44B-EF9920BBDB5C}"/>
              </a:ext>
            </a:extLst>
          </p:cNvPr>
          <p:cNvSpPr>
            <a:spLocks noGrp="1"/>
          </p:cNvSpPr>
          <p:nvPr>
            <p:ph type="body" sz="quarter" idx="11" hasCustomPrompt="1"/>
          </p:nvPr>
        </p:nvSpPr>
        <p:spPr>
          <a:xfrm>
            <a:off x="180000" y="2443653"/>
            <a:ext cx="5655535" cy="4148340"/>
          </a:xfrm>
        </p:spPr>
        <p:txBody>
          <a:bodyPr/>
          <a:lstStyle>
            <a:lvl1pPr marL="0" indent="0">
              <a:buNone/>
              <a:defRPr/>
            </a:lvl1pPr>
          </a:lstStyle>
          <a:p>
            <a:pPr lvl="0"/>
            <a:r>
              <a:rPr lang="en-US"/>
              <a:t>&lt;&lt; Demo Description &gt;&gt;</a:t>
            </a:r>
          </a:p>
        </p:txBody>
      </p:sp>
      <p:sp>
        <p:nvSpPr>
          <p:cNvPr id="10" name="Text Placeholder 9">
            <a:extLst>
              <a:ext uri="{FF2B5EF4-FFF2-40B4-BE49-F238E27FC236}">
                <a16:creationId xmlns:a16="http://schemas.microsoft.com/office/drawing/2014/main" id="{5DC304FE-940C-4250-B08C-097EC905D79D}"/>
              </a:ext>
            </a:extLst>
          </p:cNvPr>
          <p:cNvSpPr>
            <a:spLocks noGrp="1"/>
          </p:cNvSpPr>
          <p:nvPr>
            <p:ph type="body" sz="quarter" idx="12" hasCustomPrompt="1"/>
          </p:nvPr>
        </p:nvSpPr>
        <p:spPr>
          <a:xfrm>
            <a:off x="180001" y="1010997"/>
            <a:ext cx="5655274" cy="1432655"/>
          </a:xfrm>
        </p:spPr>
        <p:txBody>
          <a:bodyPr/>
          <a:lstStyle>
            <a:lvl1pPr marL="0" indent="0">
              <a:buNone/>
              <a:defRPr>
                <a:solidFill>
                  <a:schemeClr val="tx1"/>
                </a:solidFill>
              </a:defRPr>
            </a:lvl1pPr>
          </a:lstStyle>
          <a:p>
            <a:pPr lvl="0"/>
            <a:r>
              <a:rPr lang="en-US"/>
              <a:t>&lt;&lt; Demo Name &gt;&gt;</a:t>
            </a:r>
          </a:p>
        </p:txBody>
      </p:sp>
      <p:sp>
        <p:nvSpPr>
          <p:cNvPr id="11" name="TextBox 10">
            <a:extLst>
              <a:ext uri="{FF2B5EF4-FFF2-40B4-BE49-F238E27FC236}">
                <a16:creationId xmlns:a16="http://schemas.microsoft.com/office/drawing/2014/main" id="{5C234F71-90B3-4AEE-8CE2-1137C171CEAE}"/>
              </a:ext>
            </a:extLst>
          </p:cNvPr>
          <p:cNvSpPr txBox="1"/>
          <p:nvPr userDrawn="1"/>
        </p:nvSpPr>
        <p:spPr>
          <a:xfrm>
            <a:off x="180000" y="180000"/>
            <a:ext cx="5655274" cy="830997"/>
          </a:xfrm>
          <a:prstGeom prst="rect">
            <a:avLst/>
          </a:prstGeom>
          <a:noFill/>
        </p:spPr>
        <p:txBody>
          <a:bodyPr wrap="square" rtlCol="0">
            <a:spAutoFit/>
          </a:bodyPr>
          <a:lstStyle/>
          <a:p>
            <a:r>
              <a:rPr lang="en-US" sz="4800">
                <a:solidFill>
                  <a:schemeClr val="accent5"/>
                </a:solidFill>
              </a:rPr>
              <a:t>Demo</a:t>
            </a:r>
          </a:p>
        </p:txBody>
      </p:sp>
    </p:spTree>
    <p:extLst>
      <p:ext uri="{BB962C8B-B14F-4D97-AF65-F5344CB8AC3E}">
        <p14:creationId xmlns:p14="http://schemas.microsoft.com/office/powerpoint/2010/main" val="1301514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pic>
        <p:nvPicPr>
          <p:cNvPr id="5" name="Picture Placeholder 3">
            <a:extLst>
              <a:ext uri="{FF2B5EF4-FFF2-40B4-BE49-F238E27FC236}">
                <a16:creationId xmlns:a16="http://schemas.microsoft.com/office/drawing/2014/main" id="{6EE6514C-3C13-4A4D-A18C-71813A974185}"/>
              </a:ext>
            </a:extLst>
          </p:cNvPr>
          <p:cNvPicPr>
            <a:picLocks noChangeAspect="1"/>
          </p:cNvPicPr>
          <p:nvPr userDrawn="1"/>
        </p:nvPicPr>
        <p:blipFill>
          <a:blip r:embed="rId2"/>
          <a:srcRect l="20120" r="20120"/>
          <a:stretch>
            <a:fillRect/>
          </a:stretch>
        </p:blipFill>
        <p:spPr>
          <a:xfrm>
            <a:off x="6096000" y="1"/>
            <a:ext cx="6096000" cy="6858000"/>
          </a:xfrm>
          <a:prstGeom prst="rect">
            <a:avLst/>
          </a:prstGeom>
        </p:spPr>
      </p:pic>
      <p:sp>
        <p:nvSpPr>
          <p:cNvPr id="6" name="Text Placeholder 7">
            <a:extLst>
              <a:ext uri="{FF2B5EF4-FFF2-40B4-BE49-F238E27FC236}">
                <a16:creationId xmlns:a16="http://schemas.microsoft.com/office/drawing/2014/main" id="{187DCFB8-AEEF-411F-A993-99AA941303F9}"/>
              </a:ext>
            </a:extLst>
          </p:cNvPr>
          <p:cNvSpPr>
            <a:spLocks noGrp="1"/>
          </p:cNvSpPr>
          <p:nvPr>
            <p:ph type="body" sz="quarter" idx="11" hasCustomPrompt="1"/>
          </p:nvPr>
        </p:nvSpPr>
        <p:spPr>
          <a:xfrm>
            <a:off x="180000" y="2443653"/>
            <a:ext cx="5655535" cy="4148340"/>
          </a:xfrm>
        </p:spPr>
        <p:txBody>
          <a:bodyPr/>
          <a:lstStyle>
            <a:lvl1pPr marL="0" indent="0">
              <a:buNone/>
              <a:defRPr/>
            </a:lvl1pPr>
          </a:lstStyle>
          <a:p>
            <a:pPr lvl="0"/>
            <a:r>
              <a:rPr lang="en-US"/>
              <a:t>&lt;&lt; Activity Description &gt;&gt;</a:t>
            </a:r>
          </a:p>
        </p:txBody>
      </p:sp>
      <p:sp>
        <p:nvSpPr>
          <p:cNvPr id="10" name="Text Placeholder 9">
            <a:extLst>
              <a:ext uri="{FF2B5EF4-FFF2-40B4-BE49-F238E27FC236}">
                <a16:creationId xmlns:a16="http://schemas.microsoft.com/office/drawing/2014/main" id="{3D108680-F0C2-48B1-9252-C1A0B36FAA7C}"/>
              </a:ext>
            </a:extLst>
          </p:cNvPr>
          <p:cNvSpPr>
            <a:spLocks noGrp="1"/>
          </p:cNvSpPr>
          <p:nvPr>
            <p:ph type="body" sz="quarter" idx="12" hasCustomPrompt="1"/>
          </p:nvPr>
        </p:nvSpPr>
        <p:spPr>
          <a:xfrm>
            <a:off x="180001" y="1010997"/>
            <a:ext cx="5655274" cy="1432655"/>
          </a:xfrm>
        </p:spPr>
        <p:txBody>
          <a:bodyPr/>
          <a:lstStyle>
            <a:lvl1pPr marL="0" indent="0">
              <a:buNone/>
              <a:defRPr>
                <a:solidFill>
                  <a:schemeClr val="tx1"/>
                </a:solidFill>
              </a:defRPr>
            </a:lvl1pPr>
          </a:lstStyle>
          <a:p>
            <a:pPr lvl="0"/>
            <a:r>
              <a:rPr lang="en-US"/>
              <a:t>&lt;&lt; Activity Name &gt;&gt;</a:t>
            </a:r>
          </a:p>
        </p:txBody>
      </p:sp>
      <p:sp>
        <p:nvSpPr>
          <p:cNvPr id="11" name="TextBox 10">
            <a:extLst>
              <a:ext uri="{FF2B5EF4-FFF2-40B4-BE49-F238E27FC236}">
                <a16:creationId xmlns:a16="http://schemas.microsoft.com/office/drawing/2014/main" id="{AC7AADB6-8221-41ED-BC3C-2D4E1015EBF1}"/>
              </a:ext>
            </a:extLst>
          </p:cNvPr>
          <p:cNvSpPr txBox="1"/>
          <p:nvPr userDrawn="1"/>
        </p:nvSpPr>
        <p:spPr>
          <a:xfrm>
            <a:off x="180000" y="180000"/>
            <a:ext cx="5655274" cy="830997"/>
          </a:xfrm>
          <a:prstGeom prst="rect">
            <a:avLst/>
          </a:prstGeom>
          <a:noFill/>
        </p:spPr>
        <p:txBody>
          <a:bodyPr wrap="square" rtlCol="0">
            <a:spAutoFit/>
          </a:bodyPr>
          <a:lstStyle/>
          <a:p>
            <a:r>
              <a:rPr lang="en-US" sz="4800">
                <a:solidFill>
                  <a:schemeClr val="accent5"/>
                </a:solidFill>
              </a:rPr>
              <a:t>Activity</a:t>
            </a:r>
          </a:p>
        </p:txBody>
      </p:sp>
    </p:spTree>
    <p:extLst>
      <p:ext uri="{BB962C8B-B14F-4D97-AF65-F5344CB8AC3E}">
        <p14:creationId xmlns:p14="http://schemas.microsoft.com/office/powerpoint/2010/main" val="3117969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8E5AB2-5657-4A1A-ABFA-01BED303BA9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13138" y="3076778"/>
            <a:ext cx="3288506" cy="704444"/>
          </a:xfrm>
          <a:prstGeom prst="rect">
            <a:avLst/>
          </a:prstGeom>
        </p:spPr>
      </p:pic>
      <p:sp>
        <p:nvSpPr>
          <p:cNvPr id="4" name="Text Box 3">
            <a:extLst>
              <a:ext uri="{FF2B5EF4-FFF2-40B4-BE49-F238E27FC236}">
                <a16:creationId xmlns:a16="http://schemas.microsoft.com/office/drawing/2014/main" id="{BEE602C5-42F9-499C-9325-A76CBA114F7B}"/>
              </a:ext>
            </a:extLst>
          </p:cNvPr>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2017 Microsoft Corporation. All rights reserved. </a:t>
            </a:r>
          </a:p>
        </p:txBody>
      </p:sp>
    </p:spTree>
    <p:extLst>
      <p:ext uri="{BB962C8B-B14F-4D97-AF65-F5344CB8AC3E}">
        <p14:creationId xmlns:p14="http://schemas.microsoft.com/office/powerpoint/2010/main" val="2956179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00072"/>
          </a:xfrm>
        </p:spPr>
        <p:txBody>
          <a:bodyPr>
            <a:spAutoFit/>
          </a:bodyPr>
          <a:lstStyle>
            <a:lvl1pPr>
              <a:defRPr sz="28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Tree>
    <p:extLst>
      <p:ext uri="{BB962C8B-B14F-4D97-AF65-F5344CB8AC3E}">
        <p14:creationId xmlns:p14="http://schemas.microsoft.com/office/powerpoint/2010/main" val="387077878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sson Star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&lt;&lt;Module Title&gt;&gt;</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a:t>&lt;&lt;Lesson Name&gt;&gt;</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150406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82CCB7-A105-49F5-A106-4E8EE4E96995}"/>
              </a:ext>
            </a:extLst>
          </p:cNvPr>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a:solidFill>
                  <a:srgbClr val="000000"/>
                </a:solidFill>
              </a:rPr>
              <a:t>Conditions and Terms of Use</a:t>
            </a:r>
          </a:p>
          <a:p>
            <a:r>
              <a:rPr lang="en-US" sz="1530">
                <a:solidFill>
                  <a:srgbClr val="0A5BBA"/>
                </a:solidFill>
              </a:rPr>
              <a:t>Microsoft Confidential</a:t>
            </a:r>
          </a:p>
          <a:p>
            <a:r>
              <a:rPr lang="en-US" sz="1836">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a:solidFill>
                <a:srgbClr val="000000"/>
              </a:solidFill>
            </a:endParaRPr>
          </a:p>
          <a:p>
            <a:r>
              <a:rPr lang="en-US" sz="2346" b="1">
                <a:solidFill>
                  <a:srgbClr val="000000"/>
                </a:solidFill>
              </a:rPr>
              <a:t>Copyright and Trademarks </a:t>
            </a:r>
          </a:p>
          <a:p>
            <a:r>
              <a:rPr lang="en-US" sz="1530">
                <a:solidFill>
                  <a:srgbClr val="0A5BBA"/>
                </a:solidFill>
              </a:rPr>
              <a:t>© 2017 Microsoft Corporation. All rights reserved.</a:t>
            </a:r>
          </a:p>
          <a:p>
            <a:r>
              <a:rPr lang="en-US" sz="1836">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a:solidFill>
                  <a:srgbClr val="000000"/>
                </a:solidFill>
              </a:rPr>
              <a:t>For more information, see </a:t>
            </a:r>
            <a:r>
              <a:rPr lang="en-US" sz="1836" b="1">
                <a:solidFill>
                  <a:srgbClr val="000000"/>
                </a:solidFill>
              </a:rPr>
              <a:t>Use of Microsoft Copyrighted Content </a:t>
            </a:r>
            <a:r>
              <a:rPr lang="en-US" sz="1836">
                <a:solidFill>
                  <a:srgbClr val="000000"/>
                </a:solidFill>
              </a:rPr>
              <a:t>at</a:t>
            </a:r>
            <a:br>
              <a:rPr lang="en-US" sz="1836">
                <a:solidFill>
                  <a:srgbClr val="000000"/>
                </a:solidFill>
              </a:rPr>
            </a:br>
            <a:r>
              <a:rPr lang="en-US" sz="1836">
                <a:solidFill>
                  <a:srgbClr val="FF0000"/>
                </a:solidFill>
                <a:hlinkClick r:id="rId2"/>
              </a:rPr>
              <a:t>https://www.microsoft.com/en-us/legal/intellectualproperty/permissions/default.aspx</a:t>
            </a:r>
            <a:r>
              <a:rPr lang="en-US" sz="1836">
                <a:solidFill>
                  <a:srgbClr val="FF0000"/>
                </a:solidFill>
              </a:rPr>
              <a:t> </a:t>
            </a:r>
          </a:p>
          <a:p>
            <a:r>
              <a:rPr lang="en-US" sz="1836">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811518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14242111-C676-4903-A587-D0F9EDCE5CD7}"/>
              </a:ext>
            </a:extLst>
          </p:cNvPr>
          <p:cNvSpPr>
            <a:spLocks noGrp="1"/>
          </p:cNvSpPr>
          <p:nvPr>
            <p:ph idx="10" hasCustomPrompt="1"/>
          </p:nvPr>
        </p:nvSpPr>
        <p:spPr>
          <a:xfrm>
            <a:off x="179998" y="1819284"/>
            <a:ext cx="11880000" cy="4889333"/>
          </a:xfrm>
          <a:prstGeom prst="rect">
            <a:avLst/>
          </a:prstGeom>
        </p:spPr>
        <p:txBody>
          <a:bodyPr vert="horz" lIns="91440" tIns="45720" rIns="91440" bIns="45720" rtlCol="0">
            <a:normAutofit/>
          </a:bodyPr>
          <a:lstStyle>
            <a:lvl1pPr marL="342900" indent="-342900">
              <a:buFont typeface="Arial" panose="020B0604020202020204" pitchFamily="34" charset="0"/>
              <a:buChar char="•"/>
              <a:defRPr sz="2800"/>
            </a:lvl1pPr>
          </a:lstStyle>
          <a:p>
            <a:pPr lvl="0"/>
            <a:r>
              <a:rPr lang="en-US"/>
              <a:t>Objective 1</a:t>
            </a:r>
          </a:p>
          <a:p>
            <a:pPr lvl="0"/>
            <a:r>
              <a:rPr lang="en-US"/>
              <a:t>Objective 2</a:t>
            </a:r>
          </a:p>
        </p:txBody>
      </p:sp>
      <p:sp>
        <p:nvSpPr>
          <p:cNvPr id="3" name="TextBox 2">
            <a:extLst>
              <a:ext uri="{FF2B5EF4-FFF2-40B4-BE49-F238E27FC236}">
                <a16:creationId xmlns:a16="http://schemas.microsoft.com/office/drawing/2014/main" id="{61DC996A-0B64-4491-BEE2-DC6E9FD4390B}"/>
              </a:ext>
            </a:extLst>
          </p:cNvPr>
          <p:cNvSpPr txBox="1"/>
          <p:nvPr userDrawn="1"/>
        </p:nvSpPr>
        <p:spPr>
          <a:xfrm>
            <a:off x="179998" y="1197032"/>
            <a:ext cx="11880000" cy="523220"/>
          </a:xfrm>
          <a:prstGeom prst="rect">
            <a:avLst/>
          </a:prstGeom>
          <a:noFill/>
        </p:spPr>
        <p:txBody>
          <a:bodyPr wrap="square" rtlCol="0">
            <a:spAutoFit/>
          </a:bodyPr>
          <a:lstStyle/>
          <a:p>
            <a:pPr lvl="0"/>
            <a:r>
              <a:rPr lang="en-US" sz="2800"/>
              <a:t>After completing this lesson, you will:</a:t>
            </a:r>
          </a:p>
        </p:txBody>
      </p:sp>
      <p:sp>
        <p:nvSpPr>
          <p:cNvPr id="5" name="TextBox 4">
            <a:extLst>
              <a:ext uri="{FF2B5EF4-FFF2-40B4-BE49-F238E27FC236}">
                <a16:creationId xmlns:a16="http://schemas.microsoft.com/office/drawing/2014/main" id="{BEAF6D4D-4F7D-47C3-A4A5-F4E5C5F4122D}"/>
              </a:ext>
            </a:extLst>
          </p:cNvPr>
          <p:cNvSpPr txBox="1"/>
          <p:nvPr userDrawn="1"/>
        </p:nvSpPr>
        <p:spPr>
          <a:xfrm>
            <a:off x="180000" y="179999"/>
            <a:ext cx="11880000" cy="830997"/>
          </a:xfrm>
          <a:prstGeom prst="rect">
            <a:avLst/>
          </a:prstGeom>
          <a:noFill/>
        </p:spPr>
        <p:txBody>
          <a:bodyPr wrap="square" rtlCol="0">
            <a:spAutoFit/>
          </a:bodyPr>
          <a:lstStyle/>
          <a:p>
            <a:r>
              <a:rPr lang="en-US" sz="4800">
                <a:solidFill>
                  <a:schemeClr val="accent5"/>
                </a:solidFill>
              </a:rPr>
              <a:t>Objectives</a:t>
            </a:r>
          </a:p>
        </p:txBody>
      </p:sp>
    </p:spTree>
    <p:extLst>
      <p:ext uri="{BB962C8B-B14F-4D97-AF65-F5344CB8AC3E}">
        <p14:creationId xmlns:p14="http://schemas.microsoft.com/office/powerpoint/2010/main" val="4170800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14242111-C676-4903-A587-D0F9EDCE5CD7}"/>
              </a:ext>
            </a:extLst>
          </p:cNvPr>
          <p:cNvSpPr>
            <a:spLocks noGrp="1"/>
          </p:cNvSpPr>
          <p:nvPr>
            <p:ph idx="10" hasCustomPrompt="1"/>
          </p:nvPr>
        </p:nvSpPr>
        <p:spPr>
          <a:xfrm>
            <a:off x="179998" y="2209046"/>
            <a:ext cx="11880000" cy="4499571"/>
          </a:xfrm>
          <a:prstGeom prst="rect">
            <a:avLst/>
          </a:prstGeom>
        </p:spPr>
        <p:txBody>
          <a:bodyPr vert="horz" lIns="91440" tIns="45720" rIns="91440" bIns="45720" rtlCol="0">
            <a:normAutofit/>
          </a:bodyPr>
          <a:lstStyle>
            <a:lvl1pPr marL="342900" indent="-342900">
              <a:buFont typeface="Arial" panose="020B0604020202020204" pitchFamily="34" charset="0"/>
              <a:buChar char="•"/>
              <a:defRPr sz="2800"/>
            </a:lvl1pPr>
          </a:lstStyle>
          <a:p>
            <a:pPr lvl="0"/>
            <a:r>
              <a:rPr lang="en-US"/>
              <a:t>Objective 1</a:t>
            </a:r>
          </a:p>
          <a:p>
            <a:pPr lvl="0"/>
            <a:r>
              <a:rPr lang="en-US"/>
              <a:t>Objective 2</a:t>
            </a:r>
          </a:p>
        </p:txBody>
      </p:sp>
      <p:sp>
        <p:nvSpPr>
          <p:cNvPr id="5" name="TextBox 4">
            <a:extLst>
              <a:ext uri="{FF2B5EF4-FFF2-40B4-BE49-F238E27FC236}">
                <a16:creationId xmlns:a16="http://schemas.microsoft.com/office/drawing/2014/main" id="{6DA46040-213F-4CC6-94D3-2F9450739868}"/>
              </a:ext>
            </a:extLst>
          </p:cNvPr>
          <p:cNvSpPr txBox="1"/>
          <p:nvPr userDrawn="1"/>
        </p:nvSpPr>
        <p:spPr>
          <a:xfrm>
            <a:off x="179998" y="1197032"/>
            <a:ext cx="11880000" cy="523220"/>
          </a:xfrm>
          <a:prstGeom prst="rect">
            <a:avLst/>
          </a:prstGeom>
          <a:noFill/>
        </p:spPr>
        <p:txBody>
          <a:bodyPr wrap="square" rtlCol="0">
            <a:spAutoFit/>
          </a:bodyPr>
          <a:lstStyle/>
          <a:p>
            <a:pPr lvl="0"/>
            <a:r>
              <a:rPr lang="en-US" sz="2800"/>
              <a:t>In this module, we have covered:</a:t>
            </a:r>
          </a:p>
        </p:txBody>
      </p:sp>
      <p:sp>
        <p:nvSpPr>
          <p:cNvPr id="6" name="TextBox 5">
            <a:extLst>
              <a:ext uri="{FF2B5EF4-FFF2-40B4-BE49-F238E27FC236}">
                <a16:creationId xmlns:a16="http://schemas.microsoft.com/office/drawing/2014/main" id="{D0E0D15E-5B98-4A0F-930F-6E482B21D8D9}"/>
              </a:ext>
            </a:extLst>
          </p:cNvPr>
          <p:cNvSpPr txBox="1"/>
          <p:nvPr userDrawn="1"/>
        </p:nvSpPr>
        <p:spPr>
          <a:xfrm>
            <a:off x="180000" y="179999"/>
            <a:ext cx="11880000" cy="830997"/>
          </a:xfrm>
          <a:prstGeom prst="rect">
            <a:avLst/>
          </a:prstGeom>
          <a:noFill/>
        </p:spPr>
        <p:txBody>
          <a:bodyPr wrap="square" rtlCol="0">
            <a:spAutoFit/>
          </a:bodyPr>
          <a:lstStyle/>
          <a:p>
            <a:r>
              <a:rPr lang="en-US" sz="4800">
                <a:solidFill>
                  <a:schemeClr val="accent5"/>
                </a:solidFill>
              </a:rPr>
              <a:t>Module Summary</a:t>
            </a:r>
          </a:p>
        </p:txBody>
      </p:sp>
    </p:spTree>
    <p:extLst>
      <p:ext uri="{BB962C8B-B14F-4D97-AF65-F5344CB8AC3E}">
        <p14:creationId xmlns:p14="http://schemas.microsoft.com/office/powerpoint/2010/main" val="1441271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Image or Shap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5FCE5-1F51-4C2A-B818-B620268E83B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967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p>
        </p:txBody>
      </p:sp>
      <p:sp>
        <p:nvSpPr>
          <p:cNvPr id="3" name="Text Placeholder 8">
            <a:extLst>
              <a:ext uri="{FF2B5EF4-FFF2-40B4-BE49-F238E27FC236}">
                <a16:creationId xmlns:a16="http://schemas.microsoft.com/office/drawing/2014/main" id="{144D4093-7182-419A-8018-0762751FD2A2}"/>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0250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p>
        </p:txBody>
      </p:sp>
      <p:sp>
        <p:nvSpPr>
          <p:cNvPr id="3" name="Text Placeholder 8">
            <a:extLst>
              <a:ext uri="{FF2B5EF4-FFF2-40B4-BE49-F238E27FC236}">
                <a16:creationId xmlns:a16="http://schemas.microsoft.com/office/drawing/2014/main" id="{144D4093-7182-419A-8018-0762751FD2A2}"/>
              </a:ext>
            </a:extLst>
          </p:cNvPr>
          <p:cNvSpPr>
            <a:spLocks noGrp="1"/>
          </p:cNvSpPr>
          <p:nvPr>
            <p:ph idx="1" hasCustomPrompt="1"/>
          </p:nvPr>
        </p:nvSpPr>
        <p:spPr>
          <a:xfrm>
            <a:off x="179998" y="1253330"/>
            <a:ext cx="5916002" cy="5455287"/>
          </a:xfrm>
          <a:prstGeom prst="rect">
            <a:avLst/>
          </a:prstGeom>
        </p:spPr>
        <p:txBody>
          <a:bodyPr vert="horz" lIns="91440" tIns="45720" rIns="91440" bIns="45720" rtlCol="0">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8">
            <a:extLst>
              <a:ext uri="{FF2B5EF4-FFF2-40B4-BE49-F238E27FC236}">
                <a16:creationId xmlns:a16="http://schemas.microsoft.com/office/drawing/2014/main" id="{A4028C1A-8DE6-441B-83C5-4C6402080877}"/>
              </a:ext>
            </a:extLst>
          </p:cNvPr>
          <p:cNvSpPr>
            <a:spLocks noGrp="1"/>
          </p:cNvSpPr>
          <p:nvPr>
            <p:ph idx="10" hasCustomPrompt="1"/>
          </p:nvPr>
        </p:nvSpPr>
        <p:spPr>
          <a:xfrm>
            <a:off x="6143996" y="1253330"/>
            <a:ext cx="5916002" cy="5455287"/>
          </a:xfrm>
          <a:prstGeom prst="rect">
            <a:avLst/>
          </a:prstGeom>
        </p:spPr>
        <p:txBody>
          <a:bodyPr vert="horz" lIns="91440" tIns="45720" rIns="91440" bIns="45720" rtlCol="0">
            <a:normAutofit/>
          </a:bodyPr>
          <a:lstStyle>
            <a:lvl1pPr marL="0" indent="0">
              <a:buNone/>
              <a:defRPr sz="2800"/>
            </a:lvl1pPr>
            <a:lvl2pPr marL="457200" indent="0">
              <a:buNone/>
              <a:defRPr sz="2400"/>
            </a:lvl2pPr>
            <a:lvl3pPr marL="914400" indent="0">
              <a:buNone/>
              <a:defRPr sz="2000"/>
            </a:lvl3pPr>
            <a:lvl4pPr marL="1371600" indent="0">
              <a:buNone/>
              <a:defRPr/>
            </a:lvl4pPr>
            <a:lvl5pPr marL="1828800" indent="0">
              <a:buNone/>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0816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p>
        </p:txBody>
      </p:sp>
      <p:sp>
        <p:nvSpPr>
          <p:cNvPr id="4" name="Text Placeholder 8">
            <a:extLst>
              <a:ext uri="{FF2B5EF4-FFF2-40B4-BE49-F238E27FC236}">
                <a16:creationId xmlns:a16="http://schemas.microsoft.com/office/drawing/2014/main" id="{7355543C-E4FF-4582-A26B-ED5DB0EF6AFC}"/>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2917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99DAB6-893C-4F26-8603-8DC23C540602}"/>
              </a:ext>
            </a:extLst>
          </p:cNvPr>
          <p:cNvSpPr>
            <a:spLocks noGrp="1"/>
          </p:cNvSpPr>
          <p:nvPr>
            <p:ph type="title"/>
          </p:nvPr>
        </p:nvSpPr>
        <p:spPr>
          <a:xfrm>
            <a:off x="179998" y="180000"/>
            <a:ext cx="11880000" cy="918000"/>
          </a:xfrm>
          <a:prstGeom prst="rect">
            <a:avLst/>
          </a:prstGeom>
        </p:spPr>
        <p:txBody>
          <a:bodyPr vert="horz" lIns="91440" tIns="45720" rIns="91440" bIns="45720" rtlCol="0" anchor="ctr">
            <a:normAutofit/>
          </a:bodyPr>
          <a:lstStyle/>
          <a:p>
            <a:r>
              <a:rPr lang="en-US"/>
              <a:t>Click to edit Master title style</a:t>
            </a:r>
          </a:p>
        </p:txBody>
      </p:sp>
      <p:sp>
        <p:nvSpPr>
          <p:cNvPr id="9" name="Text Placeholder 8">
            <a:extLst>
              <a:ext uri="{FF2B5EF4-FFF2-40B4-BE49-F238E27FC236}">
                <a16:creationId xmlns:a16="http://schemas.microsoft.com/office/drawing/2014/main" id="{C5A312A0-23E0-4CDD-9D3D-D1D6C0EAF039}"/>
              </a:ext>
            </a:extLst>
          </p:cNvPr>
          <p:cNvSpPr>
            <a:spLocks noGrp="1"/>
          </p:cNvSpPr>
          <p:nvPr>
            <p:ph type="body" idx="1"/>
          </p:nvPr>
        </p:nvSpPr>
        <p:spPr>
          <a:xfrm>
            <a:off x="179998" y="1253330"/>
            <a:ext cx="11880000" cy="5455287"/>
          </a:xfrm>
          <a:prstGeom prst="rect">
            <a:avLst/>
          </a:prstGeom>
        </p:spPr>
        <p:txBody>
          <a:bodyPr vert="horz" lIns="91440" tIns="45720" rIns="91440" bIns="45720" rtlCol="0">
            <a:normAutofit/>
          </a:bodyPr>
          <a:lstStyle/>
          <a:p>
            <a:pPr lvl="0"/>
            <a:r>
              <a:rPr lang="en-US"/>
              <a:t>Content</a:t>
            </a:r>
          </a:p>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528469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694" r:id="rId3"/>
    <p:sldLayoutId id="2147483691" r:id="rId4"/>
    <p:sldLayoutId id="2147483692" r:id="rId5"/>
    <p:sldLayoutId id="2147483702" r:id="rId6"/>
    <p:sldLayoutId id="2147483698" r:id="rId7"/>
    <p:sldLayoutId id="2147483700" r:id="rId8"/>
    <p:sldLayoutId id="2147483699" r:id="rId9"/>
    <p:sldLayoutId id="2147483701" r:id="rId10"/>
    <p:sldLayoutId id="2147483695" r:id="rId11"/>
    <p:sldLayoutId id="2147483697" r:id="rId12"/>
    <p:sldLayoutId id="2147483687" r:id="rId13"/>
    <p:sldLayoutId id="2147483688" r:id="rId14"/>
    <p:sldLayoutId id="2147483689" r:id="rId15"/>
    <p:sldLayoutId id="2147483661" r:id="rId16"/>
    <p:sldLayoutId id="2147483705" r:id="rId17"/>
  </p:sldLayoutIdLst>
  <p:txStyles>
    <p:titleStyle>
      <a:lvl1pPr algn="l" defTabSz="914400" rtl="0" eaLnBrk="1" latinLnBrk="0" hangingPunct="1">
        <a:lnSpc>
          <a:spcPct val="90000"/>
        </a:lnSpc>
        <a:spcBef>
          <a:spcPct val="0"/>
        </a:spcBef>
        <a:buNone/>
        <a:defRPr sz="4800" kern="1200">
          <a:solidFill>
            <a:schemeClr val="accent5"/>
          </a:solidFill>
          <a:latin typeface="+mj-lt"/>
          <a:ea typeface="+mj-ea"/>
          <a:cs typeface="+mj-cs"/>
        </a:defRPr>
      </a:lvl1pPr>
    </p:titleStyle>
    <p:bodyStyle>
      <a:lvl1pPr marL="457200" indent="-4572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microsoft.com/office/2007/relationships/media" Target="../media/media1.mp4"/><Relationship Id="rId2" Type="http://schemas.openxmlformats.org/officeDocument/2006/relationships/tags" Target="../tags/tag1.xml"/><Relationship Id="rId1" Type="http://schemas.openxmlformats.org/officeDocument/2006/relationships/video" Target="NULL" TargetMode="External"/><Relationship Id="rId6" Type="http://schemas.openxmlformats.org/officeDocument/2006/relationships/image" Target="../media/image7.png"/><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aka.ms/learningCampus"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media" Target="../media/media2.mp4"/><Relationship Id="rId2" Type="http://schemas.openxmlformats.org/officeDocument/2006/relationships/tags" Target="../tags/tag2.xml"/><Relationship Id="rId1" Type="http://schemas.openxmlformats.org/officeDocument/2006/relationships/video" Target="NULL" TargetMode="External"/><Relationship Id="rId6" Type="http://schemas.openxmlformats.org/officeDocument/2006/relationships/image" Target="../media/image7.png"/><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media" Target="../media/media1.mp4"/><Relationship Id="rId2" Type="http://schemas.openxmlformats.org/officeDocument/2006/relationships/tags" Target="../tags/tag3.xml"/><Relationship Id="rId1" Type="http://schemas.openxmlformats.org/officeDocument/2006/relationships/video" Target="NULL" TargetMode="External"/><Relationship Id="rId6" Type="http://schemas.openxmlformats.org/officeDocument/2006/relationships/image" Target="../media/image7.png"/><Relationship Id="rId5" Type="http://schemas.openxmlformats.org/officeDocument/2006/relationships/notesSlide" Target="../notesSlides/notesSlide5.xml"/><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C05E8-B203-4F2A-83DB-CCAB6A16345D}"/>
              </a:ext>
            </a:extLst>
          </p:cNvPr>
          <p:cNvSpPr>
            <a:spLocks noGrp="1"/>
          </p:cNvSpPr>
          <p:nvPr>
            <p:ph type="title"/>
          </p:nvPr>
        </p:nvSpPr>
        <p:spPr/>
        <p:txBody>
          <a:bodyPr>
            <a:normAutofit fontScale="90000"/>
          </a:bodyPr>
          <a:lstStyle/>
          <a:p>
            <a:r>
              <a:rPr lang="en-US" dirty="0"/>
              <a:t>Modern authentication and authorization</a:t>
            </a:r>
            <a:br>
              <a:rPr lang="en-US" dirty="0"/>
            </a:br>
            <a:br>
              <a:rPr lang="en-US" dirty="0"/>
            </a:br>
            <a:br>
              <a:rPr lang="en-US" dirty="0"/>
            </a:br>
            <a:endParaRPr lang="nl-NL" dirty="0"/>
          </a:p>
        </p:txBody>
      </p:sp>
    </p:spTree>
    <p:extLst>
      <p:ext uri="{BB962C8B-B14F-4D97-AF65-F5344CB8AC3E}">
        <p14:creationId xmlns:p14="http://schemas.microsoft.com/office/powerpoint/2010/main" val="222772052"/>
      </p:ext>
    </p:extLst>
  </p:cSld>
  <p:clrMapOvr>
    <a:masterClrMapping/>
  </p:clrMapOvr>
  <mc:AlternateContent xmlns:mc="http://schemas.openxmlformats.org/markup-compatibility/2006" xmlns:p14="http://schemas.microsoft.com/office/powerpoint/2010/main">
    <mc:Choice Requires="p14">
      <p:transition spd="med" p14:dur="700" advTm="6986">
        <p:fade/>
      </p:transition>
    </mc:Choice>
    <mc:Fallback xmlns="">
      <p:transition spd="med" advTm="6986">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316118-58BD-4E05-AD67-850E3C55BBD0}"/>
              </a:ext>
            </a:extLst>
          </p:cNvPr>
          <p:cNvSpPr>
            <a:spLocks noGrp="1"/>
          </p:cNvSpPr>
          <p:nvPr>
            <p:ph type="title"/>
          </p:nvPr>
        </p:nvSpPr>
        <p:spPr/>
        <p:txBody>
          <a:bodyPr>
            <a:normAutofit fontScale="90000"/>
          </a:bodyPr>
          <a:lstStyle/>
          <a:p>
            <a:r>
              <a:rPr lang="en-US"/>
              <a:t>Modern authentication and authorization</a:t>
            </a:r>
            <a:endParaRPr lang="nl-NL"/>
          </a:p>
        </p:txBody>
      </p:sp>
      <p:sp>
        <p:nvSpPr>
          <p:cNvPr id="5" name="Text Placeholder 4">
            <a:extLst>
              <a:ext uri="{FF2B5EF4-FFF2-40B4-BE49-F238E27FC236}">
                <a16:creationId xmlns:a16="http://schemas.microsoft.com/office/drawing/2014/main" id="{114E616C-C8A2-48E3-ADFC-11635544AEE8}"/>
              </a:ext>
            </a:extLst>
          </p:cNvPr>
          <p:cNvSpPr>
            <a:spLocks noGrp="1"/>
          </p:cNvSpPr>
          <p:nvPr>
            <p:ph type="body" sz="quarter" idx="14"/>
          </p:nvPr>
        </p:nvSpPr>
        <p:spPr/>
        <p:txBody>
          <a:bodyPr/>
          <a:lstStyle/>
          <a:p>
            <a:r>
              <a:rPr lang="en-US" sz="2400"/>
              <a:t>What questions need to answered to support modern authentication?</a:t>
            </a:r>
            <a:endParaRPr lang="nl-NL" sz="2400"/>
          </a:p>
        </p:txBody>
      </p:sp>
    </p:spTree>
    <p:extLst>
      <p:ext uri="{BB962C8B-B14F-4D97-AF65-F5344CB8AC3E}">
        <p14:creationId xmlns:p14="http://schemas.microsoft.com/office/powerpoint/2010/main" val="350800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F09EAC-0CDD-4233-ADA1-69639C2D444B}"/>
              </a:ext>
            </a:extLst>
          </p:cNvPr>
          <p:cNvSpPr>
            <a:spLocks noGrp="1"/>
          </p:cNvSpPr>
          <p:nvPr>
            <p:ph type="title"/>
          </p:nvPr>
        </p:nvSpPr>
        <p:spPr/>
        <p:txBody>
          <a:bodyPr/>
          <a:lstStyle/>
          <a:p>
            <a:r>
              <a:rPr lang="en-US" dirty="0"/>
              <a:t>Objective</a:t>
            </a:r>
          </a:p>
        </p:txBody>
      </p:sp>
      <p:sp>
        <p:nvSpPr>
          <p:cNvPr id="6" name="Text Placeholder 5">
            <a:extLst>
              <a:ext uri="{FF2B5EF4-FFF2-40B4-BE49-F238E27FC236}">
                <a16:creationId xmlns:a16="http://schemas.microsoft.com/office/drawing/2014/main" id="{A29A9C1D-AE54-4D21-81CF-1803B089B07F}"/>
              </a:ext>
            </a:extLst>
          </p:cNvPr>
          <p:cNvSpPr>
            <a:spLocks noGrp="1"/>
          </p:cNvSpPr>
          <p:nvPr>
            <p:ph idx="1"/>
          </p:nvPr>
        </p:nvSpPr>
        <p:spPr/>
        <p:txBody>
          <a:bodyPr/>
          <a:lstStyle/>
          <a:p>
            <a:pPr marL="0" indent="0">
              <a:buNone/>
            </a:pPr>
            <a:endParaRPr lang="en-US" dirty="0"/>
          </a:p>
          <a:p>
            <a:pPr marL="0" indent="0">
              <a:buNone/>
            </a:pPr>
            <a:r>
              <a:rPr lang="en-US" dirty="0"/>
              <a:t>How do we manage identity and access in the cloud environment.</a:t>
            </a:r>
          </a:p>
        </p:txBody>
      </p:sp>
    </p:spTree>
    <p:extLst>
      <p:ext uri="{BB962C8B-B14F-4D97-AF65-F5344CB8AC3E}">
        <p14:creationId xmlns:p14="http://schemas.microsoft.com/office/powerpoint/2010/main" val="3996444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F09EAC-0CDD-4233-ADA1-69639C2D444B}"/>
              </a:ext>
            </a:extLst>
          </p:cNvPr>
          <p:cNvSpPr>
            <a:spLocks noGrp="1"/>
          </p:cNvSpPr>
          <p:nvPr>
            <p:ph type="title"/>
          </p:nvPr>
        </p:nvSpPr>
        <p:spPr/>
        <p:txBody>
          <a:bodyPr/>
          <a:lstStyle/>
          <a:p>
            <a:r>
              <a:rPr lang="en-US"/>
              <a:t>Issues</a:t>
            </a:r>
          </a:p>
        </p:txBody>
      </p:sp>
      <p:sp>
        <p:nvSpPr>
          <p:cNvPr id="6" name="Text Placeholder 5">
            <a:extLst>
              <a:ext uri="{FF2B5EF4-FFF2-40B4-BE49-F238E27FC236}">
                <a16:creationId xmlns:a16="http://schemas.microsoft.com/office/drawing/2014/main" id="{A29A9C1D-AE54-4D21-81CF-1803B089B07F}"/>
              </a:ext>
            </a:extLst>
          </p:cNvPr>
          <p:cNvSpPr>
            <a:spLocks noGrp="1"/>
          </p:cNvSpPr>
          <p:nvPr>
            <p:ph idx="1"/>
          </p:nvPr>
        </p:nvSpPr>
        <p:spPr/>
        <p:txBody>
          <a:bodyPr/>
          <a:lstStyle/>
          <a:p>
            <a:r>
              <a:rPr lang="en-US" dirty="0"/>
              <a:t>Who does what?</a:t>
            </a:r>
          </a:p>
          <a:p>
            <a:r>
              <a:rPr lang="en-US" dirty="0"/>
              <a:t>What is the sequence of requests/responses?</a:t>
            </a:r>
          </a:p>
          <a:p>
            <a:r>
              <a:rPr lang="en-US" dirty="0"/>
              <a:t>Ensure no platform dependency</a:t>
            </a:r>
          </a:p>
        </p:txBody>
      </p:sp>
    </p:spTree>
    <p:extLst>
      <p:ext uri="{BB962C8B-B14F-4D97-AF65-F5344CB8AC3E}">
        <p14:creationId xmlns:p14="http://schemas.microsoft.com/office/powerpoint/2010/main" val="882764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does the critical work?</a:t>
            </a:r>
          </a:p>
        </p:txBody>
      </p:sp>
      <p:sp>
        <p:nvSpPr>
          <p:cNvPr id="5" name="Freeform 5"/>
          <p:cNvSpPr/>
          <p:nvPr/>
        </p:nvSpPr>
        <p:spPr bwMode="auto">
          <a:xfrm flipH="1">
            <a:off x="2426713" y="1499294"/>
            <a:ext cx="564059" cy="717559"/>
          </a:xfrm>
          <a:custGeom>
            <a:avLst/>
            <a:gdLst>
              <a:gd name="connsiteX0" fmla="*/ 993982 w 1938076"/>
              <a:gd name="connsiteY0" fmla="*/ 706921 h 3503500"/>
              <a:gd name="connsiteX1" fmla="*/ 1086674 w 1938076"/>
              <a:gd name="connsiteY1" fmla="*/ 727483 h 3503500"/>
              <a:gd name="connsiteX2" fmla="*/ 1094101 w 1938076"/>
              <a:gd name="connsiteY2" fmla="*/ 732985 h 3503500"/>
              <a:gd name="connsiteX3" fmla="*/ 1160279 w 1938076"/>
              <a:gd name="connsiteY3" fmla="*/ 756535 h 3503500"/>
              <a:gd name="connsiteX4" fmla="*/ 1840549 w 1938076"/>
              <a:gd name="connsiteY4" fmla="*/ 1149289 h 3503500"/>
              <a:gd name="connsiteX5" fmla="*/ 1917119 w 1938076"/>
              <a:gd name="connsiteY5" fmla="*/ 1389312 h 3503500"/>
              <a:gd name="connsiteX6" fmla="*/ 1670967 w 1938076"/>
              <a:gd name="connsiteY6" fmla="*/ 1443012 h 3503500"/>
              <a:gd name="connsiteX7" fmla="*/ 1232107 w 1938076"/>
              <a:gd name="connsiteY7" fmla="*/ 1189637 h 3503500"/>
              <a:gd name="connsiteX8" fmla="*/ 1232107 w 1938076"/>
              <a:gd name="connsiteY8" fmla="*/ 2071559 h 3503500"/>
              <a:gd name="connsiteX9" fmla="*/ 1227350 w 1938076"/>
              <a:gd name="connsiteY9" fmla="*/ 2123404 h 3503500"/>
              <a:gd name="connsiteX10" fmla="*/ 1232751 w 1938076"/>
              <a:gd name="connsiteY10" fmla="*/ 2127041 h 3503500"/>
              <a:gd name="connsiteX11" fmla="*/ 1296572 w 1938076"/>
              <a:gd name="connsiteY11" fmla="*/ 2207782 h 3503500"/>
              <a:gd name="connsiteX12" fmla="*/ 1848074 w 1938076"/>
              <a:gd name="connsiteY12" fmla="*/ 3163012 h 3503500"/>
              <a:gd name="connsiteX13" fmla="*/ 1814681 w 1938076"/>
              <a:gd name="connsiteY13" fmla="*/ 3484401 h 3503500"/>
              <a:gd name="connsiteX14" fmla="*/ 1519652 w 1938076"/>
              <a:gd name="connsiteY14" fmla="*/ 3352626 h 3503500"/>
              <a:gd name="connsiteX15" fmla="*/ 982472 w 1938076"/>
              <a:gd name="connsiteY15" fmla="*/ 2422203 h 3503500"/>
              <a:gd name="connsiteX16" fmla="*/ 445292 w 1938076"/>
              <a:gd name="connsiteY16" fmla="*/ 3352626 h 3503500"/>
              <a:gd name="connsiteX17" fmla="*/ 150263 w 1938076"/>
              <a:gd name="connsiteY17" fmla="*/ 3484402 h 3503500"/>
              <a:gd name="connsiteX18" fmla="*/ 116869 w 1938076"/>
              <a:gd name="connsiteY18" fmla="*/ 3163011 h 3503500"/>
              <a:gd name="connsiteX19" fmla="*/ 668372 w 1938076"/>
              <a:gd name="connsiteY19" fmla="*/ 2207783 h 3503500"/>
              <a:gd name="connsiteX20" fmla="*/ 714653 w 1938076"/>
              <a:gd name="connsiteY20" fmla="*/ 2144671 h 3503500"/>
              <a:gd name="connsiteX21" fmla="*/ 759050 w 1938076"/>
              <a:gd name="connsiteY21" fmla="*/ 2106359 h 3503500"/>
              <a:gd name="connsiteX22" fmla="*/ 755857 w 1938076"/>
              <a:gd name="connsiteY22" fmla="*/ 2071559 h 3503500"/>
              <a:gd name="connsiteX23" fmla="*/ 755857 w 1938076"/>
              <a:gd name="connsiteY23" fmla="*/ 1160834 h 3503500"/>
              <a:gd name="connsiteX24" fmla="*/ 267109 w 1938076"/>
              <a:gd name="connsiteY24" fmla="*/ 1443012 h 3503500"/>
              <a:gd name="connsiteX25" fmla="*/ 20957 w 1938076"/>
              <a:gd name="connsiteY25" fmla="*/ 1389312 h 3503500"/>
              <a:gd name="connsiteX26" fmla="*/ 97527 w 1938076"/>
              <a:gd name="connsiteY26" fmla="*/ 1149289 h 3503500"/>
              <a:gd name="connsiteX27" fmla="*/ 777797 w 1938076"/>
              <a:gd name="connsiteY27" fmla="*/ 756535 h 3503500"/>
              <a:gd name="connsiteX28" fmla="*/ 847265 w 1938076"/>
              <a:gd name="connsiteY28" fmla="*/ 731815 h 3503500"/>
              <a:gd name="connsiteX29" fmla="*/ 893762 w 1938076"/>
              <a:gd name="connsiteY29" fmla="*/ 733060 h 3503500"/>
              <a:gd name="connsiteX30" fmla="*/ 901290 w 1938076"/>
              <a:gd name="connsiteY30" fmla="*/ 727483 h 3503500"/>
              <a:gd name="connsiteX31" fmla="*/ 993982 w 1938076"/>
              <a:gd name="connsiteY31" fmla="*/ 706921 h 3503500"/>
              <a:gd name="connsiteX32" fmla="*/ 993981 w 1938076"/>
              <a:gd name="connsiteY32" fmla="*/ 0 h 3503500"/>
              <a:gd name="connsiteX33" fmla="*/ 1336881 w 1938076"/>
              <a:gd name="connsiteY33" fmla="*/ 342900 h 3503500"/>
              <a:gd name="connsiteX34" fmla="*/ 993981 w 1938076"/>
              <a:gd name="connsiteY34" fmla="*/ 685800 h 3503500"/>
              <a:gd name="connsiteX35" fmla="*/ 651081 w 1938076"/>
              <a:gd name="connsiteY35" fmla="*/ 342900 h 3503500"/>
              <a:gd name="connsiteX36" fmla="*/ 993981 w 1938076"/>
              <a:gd name="connsiteY36" fmla="*/ 0 h 350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938076" h="3503500">
                <a:moveTo>
                  <a:pt x="993982" y="706921"/>
                </a:moveTo>
                <a:cubicBezTo>
                  <a:pt x="1026862" y="706921"/>
                  <a:pt x="1058185" y="714243"/>
                  <a:pt x="1086674" y="727483"/>
                </a:cubicBezTo>
                <a:lnTo>
                  <a:pt x="1094101" y="732985"/>
                </a:lnTo>
                <a:lnTo>
                  <a:pt x="1160279" y="756535"/>
                </a:lnTo>
                <a:lnTo>
                  <a:pt x="1840549" y="1149289"/>
                </a:lnTo>
                <a:cubicBezTo>
                  <a:pt x="1929657" y="1200736"/>
                  <a:pt x="1963949" y="1308199"/>
                  <a:pt x="1917119" y="1389312"/>
                </a:cubicBezTo>
                <a:cubicBezTo>
                  <a:pt x="1870287" y="1470426"/>
                  <a:pt x="1760075" y="1494459"/>
                  <a:pt x="1670967" y="1443012"/>
                </a:cubicBezTo>
                <a:lnTo>
                  <a:pt x="1232107" y="1189637"/>
                </a:lnTo>
                <a:lnTo>
                  <a:pt x="1232107" y="2071559"/>
                </a:lnTo>
                <a:lnTo>
                  <a:pt x="1227350" y="2123404"/>
                </a:lnTo>
                <a:lnTo>
                  <a:pt x="1232751" y="2127041"/>
                </a:lnTo>
                <a:cubicBezTo>
                  <a:pt x="1256711" y="2149351"/>
                  <a:pt x="1278511" y="2176501"/>
                  <a:pt x="1296572" y="2207782"/>
                </a:cubicBezTo>
                <a:lnTo>
                  <a:pt x="1848074" y="3163012"/>
                </a:lnTo>
                <a:cubicBezTo>
                  <a:pt x="1920315" y="3288137"/>
                  <a:pt x="1905376" y="3432038"/>
                  <a:pt x="1814681" y="3484401"/>
                </a:cubicBezTo>
                <a:cubicBezTo>
                  <a:pt x="1723984" y="3536765"/>
                  <a:pt x="1591893" y="3477752"/>
                  <a:pt x="1519652" y="3352626"/>
                </a:cubicBezTo>
                <a:lnTo>
                  <a:pt x="982472" y="2422203"/>
                </a:lnTo>
                <a:lnTo>
                  <a:pt x="445292" y="3352626"/>
                </a:lnTo>
                <a:cubicBezTo>
                  <a:pt x="373050" y="3477752"/>
                  <a:pt x="240960" y="3536765"/>
                  <a:pt x="150263" y="3484402"/>
                </a:cubicBezTo>
                <a:cubicBezTo>
                  <a:pt x="59567" y="3432038"/>
                  <a:pt x="44629" y="3288137"/>
                  <a:pt x="116869" y="3163011"/>
                </a:cubicBezTo>
                <a:lnTo>
                  <a:pt x="668372" y="2207783"/>
                </a:lnTo>
                <a:cubicBezTo>
                  <a:pt x="681918" y="2184322"/>
                  <a:pt x="697567" y="2163185"/>
                  <a:pt x="714653" y="2144671"/>
                </a:cubicBezTo>
                <a:lnTo>
                  <a:pt x="759050" y="2106359"/>
                </a:lnTo>
                <a:lnTo>
                  <a:pt x="755857" y="2071559"/>
                </a:lnTo>
                <a:lnTo>
                  <a:pt x="755857" y="1160834"/>
                </a:lnTo>
                <a:lnTo>
                  <a:pt x="267109" y="1443012"/>
                </a:lnTo>
                <a:cubicBezTo>
                  <a:pt x="178001" y="1494459"/>
                  <a:pt x="67789" y="1470426"/>
                  <a:pt x="20957" y="1389312"/>
                </a:cubicBezTo>
                <a:cubicBezTo>
                  <a:pt x="-25874" y="1308198"/>
                  <a:pt x="8419" y="1200735"/>
                  <a:pt x="97527" y="1149289"/>
                </a:cubicBezTo>
                <a:lnTo>
                  <a:pt x="777797" y="756535"/>
                </a:lnTo>
                <a:cubicBezTo>
                  <a:pt x="800074" y="743673"/>
                  <a:pt x="823670" y="735529"/>
                  <a:pt x="847265" y="731815"/>
                </a:cubicBezTo>
                <a:lnTo>
                  <a:pt x="893762" y="733060"/>
                </a:lnTo>
                <a:lnTo>
                  <a:pt x="901290" y="727483"/>
                </a:lnTo>
                <a:cubicBezTo>
                  <a:pt x="929779" y="714243"/>
                  <a:pt x="961102" y="706921"/>
                  <a:pt x="993982" y="706921"/>
                </a:cubicBezTo>
                <a:close/>
                <a:moveTo>
                  <a:pt x="993981" y="0"/>
                </a:moveTo>
                <a:cubicBezTo>
                  <a:pt x="1183359" y="0"/>
                  <a:pt x="1336881" y="153522"/>
                  <a:pt x="1336881" y="342900"/>
                </a:cubicBezTo>
                <a:cubicBezTo>
                  <a:pt x="1336881" y="532278"/>
                  <a:pt x="1183359" y="685800"/>
                  <a:pt x="993981" y="685800"/>
                </a:cubicBezTo>
                <a:cubicBezTo>
                  <a:pt x="804603" y="685800"/>
                  <a:pt x="651081" y="532278"/>
                  <a:pt x="651081" y="342900"/>
                </a:cubicBezTo>
                <a:cubicBezTo>
                  <a:pt x="651081" y="153522"/>
                  <a:pt x="804603" y="0"/>
                  <a:pt x="993981" y="0"/>
                </a:cubicBezTo>
                <a:close/>
              </a:path>
            </a:pathLst>
          </a:custGeom>
          <a:solidFill>
            <a:schemeClr val="accent4"/>
          </a:solidFill>
          <a:ln>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22" tIns="67222" rIns="25211" bIns="25211" rtlCol="0" anchor="t" anchorCtr="0"/>
          <a:lstStyle/>
          <a:p>
            <a:pPr algn="ctr" defTabSz="685466"/>
            <a:endParaRPr lang="en-US" sz="1175" spc="-75">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6" name="Rounded Rectangle 6"/>
          <p:cNvSpPr/>
          <p:nvPr/>
        </p:nvSpPr>
        <p:spPr>
          <a:xfrm>
            <a:off x="8050112" y="1391084"/>
            <a:ext cx="1600254" cy="825769"/>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r>
              <a:rPr lang="en-US" sz="1900" dirty="0">
                <a:solidFill>
                  <a:prstClr val="black"/>
                </a:solidFill>
                <a:latin typeface="Calibri"/>
              </a:rPr>
              <a:t>Application</a:t>
            </a:r>
          </a:p>
        </p:txBody>
      </p:sp>
      <p:sp>
        <p:nvSpPr>
          <p:cNvPr id="13" name="Arrow: Left-Right 12"/>
          <p:cNvSpPr/>
          <p:nvPr/>
        </p:nvSpPr>
        <p:spPr>
          <a:xfrm>
            <a:off x="3179713" y="1547713"/>
            <a:ext cx="4870398" cy="61503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endParaRPr lang="en-US" sz="1900">
              <a:solidFill>
                <a:prstClr val="white"/>
              </a:solidFill>
              <a:latin typeface="Calibri"/>
            </a:endParaRPr>
          </a:p>
        </p:txBody>
      </p:sp>
      <p:grpSp>
        <p:nvGrpSpPr>
          <p:cNvPr id="11" name="Group 10"/>
          <p:cNvGrpSpPr/>
          <p:nvPr/>
        </p:nvGrpSpPr>
        <p:grpSpPr>
          <a:xfrm>
            <a:off x="4686765" y="2488595"/>
            <a:ext cx="1856294" cy="1956814"/>
            <a:chOff x="4686564" y="2488461"/>
            <a:chExt cx="1856558" cy="1957091"/>
          </a:xfrm>
        </p:grpSpPr>
        <p:grpSp>
          <p:nvGrpSpPr>
            <p:cNvPr id="7" name="Group 6"/>
            <p:cNvGrpSpPr/>
            <p:nvPr/>
          </p:nvGrpSpPr>
          <p:grpSpPr>
            <a:xfrm>
              <a:off x="4686564" y="2488461"/>
              <a:ext cx="1856558" cy="1551054"/>
              <a:chOff x="4762771" y="3289465"/>
              <a:chExt cx="2121408" cy="1828800"/>
            </a:xfrm>
          </p:grpSpPr>
          <p:sp>
            <p:nvSpPr>
              <p:cNvPr id="8" name="Isosceles Triangle 7"/>
              <p:cNvSpPr/>
              <p:nvPr/>
            </p:nvSpPr>
            <p:spPr>
              <a:xfrm>
                <a:off x="4762771" y="3289465"/>
                <a:ext cx="2121408" cy="1828800"/>
              </a:xfrm>
              <a:prstGeom prst="triangl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endParaRPr lang="en-US" sz="1900">
                  <a:solidFill>
                    <a:prstClr val="white"/>
                  </a:solidFill>
                  <a:latin typeface="Calibri"/>
                </a:endParaRPr>
              </a:p>
            </p:txBody>
          </p:sp>
          <p:sp>
            <p:nvSpPr>
              <p:cNvPr id="9" name="Freeform 9"/>
              <p:cNvSpPr/>
              <p:nvPr/>
            </p:nvSpPr>
            <p:spPr bwMode="auto">
              <a:xfrm flipH="1">
                <a:off x="5246303" y="4240828"/>
                <a:ext cx="608230" cy="798712"/>
              </a:xfrm>
              <a:custGeom>
                <a:avLst/>
                <a:gdLst>
                  <a:gd name="connsiteX0" fmla="*/ 993982 w 1938076"/>
                  <a:gd name="connsiteY0" fmla="*/ 706921 h 3503500"/>
                  <a:gd name="connsiteX1" fmla="*/ 1086674 w 1938076"/>
                  <a:gd name="connsiteY1" fmla="*/ 727483 h 3503500"/>
                  <a:gd name="connsiteX2" fmla="*/ 1094101 w 1938076"/>
                  <a:gd name="connsiteY2" fmla="*/ 732985 h 3503500"/>
                  <a:gd name="connsiteX3" fmla="*/ 1160279 w 1938076"/>
                  <a:gd name="connsiteY3" fmla="*/ 756535 h 3503500"/>
                  <a:gd name="connsiteX4" fmla="*/ 1840549 w 1938076"/>
                  <a:gd name="connsiteY4" fmla="*/ 1149289 h 3503500"/>
                  <a:gd name="connsiteX5" fmla="*/ 1917119 w 1938076"/>
                  <a:gd name="connsiteY5" fmla="*/ 1389312 h 3503500"/>
                  <a:gd name="connsiteX6" fmla="*/ 1670967 w 1938076"/>
                  <a:gd name="connsiteY6" fmla="*/ 1443012 h 3503500"/>
                  <a:gd name="connsiteX7" fmla="*/ 1232107 w 1938076"/>
                  <a:gd name="connsiteY7" fmla="*/ 1189637 h 3503500"/>
                  <a:gd name="connsiteX8" fmla="*/ 1232107 w 1938076"/>
                  <a:gd name="connsiteY8" fmla="*/ 2071559 h 3503500"/>
                  <a:gd name="connsiteX9" fmla="*/ 1227350 w 1938076"/>
                  <a:gd name="connsiteY9" fmla="*/ 2123404 h 3503500"/>
                  <a:gd name="connsiteX10" fmla="*/ 1232751 w 1938076"/>
                  <a:gd name="connsiteY10" fmla="*/ 2127041 h 3503500"/>
                  <a:gd name="connsiteX11" fmla="*/ 1296572 w 1938076"/>
                  <a:gd name="connsiteY11" fmla="*/ 2207782 h 3503500"/>
                  <a:gd name="connsiteX12" fmla="*/ 1848074 w 1938076"/>
                  <a:gd name="connsiteY12" fmla="*/ 3163012 h 3503500"/>
                  <a:gd name="connsiteX13" fmla="*/ 1814681 w 1938076"/>
                  <a:gd name="connsiteY13" fmla="*/ 3484401 h 3503500"/>
                  <a:gd name="connsiteX14" fmla="*/ 1519652 w 1938076"/>
                  <a:gd name="connsiteY14" fmla="*/ 3352626 h 3503500"/>
                  <a:gd name="connsiteX15" fmla="*/ 982472 w 1938076"/>
                  <a:gd name="connsiteY15" fmla="*/ 2422203 h 3503500"/>
                  <a:gd name="connsiteX16" fmla="*/ 445292 w 1938076"/>
                  <a:gd name="connsiteY16" fmla="*/ 3352626 h 3503500"/>
                  <a:gd name="connsiteX17" fmla="*/ 150263 w 1938076"/>
                  <a:gd name="connsiteY17" fmla="*/ 3484402 h 3503500"/>
                  <a:gd name="connsiteX18" fmla="*/ 116869 w 1938076"/>
                  <a:gd name="connsiteY18" fmla="*/ 3163011 h 3503500"/>
                  <a:gd name="connsiteX19" fmla="*/ 668372 w 1938076"/>
                  <a:gd name="connsiteY19" fmla="*/ 2207783 h 3503500"/>
                  <a:gd name="connsiteX20" fmla="*/ 714653 w 1938076"/>
                  <a:gd name="connsiteY20" fmla="*/ 2144671 h 3503500"/>
                  <a:gd name="connsiteX21" fmla="*/ 759050 w 1938076"/>
                  <a:gd name="connsiteY21" fmla="*/ 2106359 h 3503500"/>
                  <a:gd name="connsiteX22" fmla="*/ 755857 w 1938076"/>
                  <a:gd name="connsiteY22" fmla="*/ 2071559 h 3503500"/>
                  <a:gd name="connsiteX23" fmla="*/ 755857 w 1938076"/>
                  <a:gd name="connsiteY23" fmla="*/ 1160834 h 3503500"/>
                  <a:gd name="connsiteX24" fmla="*/ 267109 w 1938076"/>
                  <a:gd name="connsiteY24" fmla="*/ 1443012 h 3503500"/>
                  <a:gd name="connsiteX25" fmla="*/ 20957 w 1938076"/>
                  <a:gd name="connsiteY25" fmla="*/ 1389312 h 3503500"/>
                  <a:gd name="connsiteX26" fmla="*/ 97527 w 1938076"/>
                  <a:gd name="connsiteY26" fmla="*/ 1149289 h 3503500"/>
                  <a:gd name="connsiteX27" fmla="*/ 777797 w 1938076"/>
                  <a:gd name="connsiteY27" fmla="*/ 756535 h 3503500"/>
                  <a:gd name="connsiteX28" fmla="*/ 847265 w 1938076"/>
                  <a:gd name="connsiteY28" fmla="*/ 731815 h 3503500"/>
                  <a:gd name="connsiteX29" fmla="*/ 893762 w 1938076"/>
                  <a:gd name="connsiteY29" fmla="*/ 733060 h 3503500"/>
                  <a:gd name="connsiteX30" fmla="*/ 901290 w 1938076"/>
                  <a:gd name="connsiteY30" fmla="*/ 727483 h 3503500"/>
                  <a:gd name="connsiteX31" fmla="*/ 993982 w 1938076"/>
                  <a:gd name="connsiteY31" fmla="*/ 706921 h 3503500"/>
                  <a:gd name="connsiteX32" fmla="*/ 993981 w 1938076"/>
                  <a:gd name="connsiteY32" fmla="*/ 0 h 3503500"/>
                  <a:gd name="connsiteX33" fmla="*/ 1336881 w 1938076"/>
                  <a:gd name="connsiteY33" fmla="*/ 342900 h 3503500"/>
                  <a:gd name="connsiteX34" fmla="*/ 993981 w 1938076"/>
                  <a:gd name="connsiteY34" fmla="*/ 685800 h 3503500"/>
                  <a:gd name="connsiteX35" fmla="*/ 651081 w 1938076"/>
                  <a:gd name="connsiteY35" fmla="*/ 342900 h 3503500"/>
                  <a:gd name="connsiteX36" fmla="*/ 993981 w 1938076"/>
                  <a:gd name="connsiteY36" fmla="*/ 0 h 350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938076" h="3503500">
                    <a:moveTo>
                      <a:pt x="993982" y="706921"/>
                    </a:moveTo>
                    <a:cubicBezTo>
                      <a:pt x="1026862" y="706921"/>
                      <a:pt x="1058185" y="714243"/>
                      <a:pt x="1086674" y="727483"/>
                    </a:cubicBezTo>
                    <a:lnTo>
                      <a:pt x="1094101" y="732985"/>
                    </a:lnTo>
                    <a:lnTo>
                      <a:pt x="1160279" y="756535"/>
                    </a:lnTo>
                    <a:lnTo>
                      <a:pt x="1840549" y="1149289"/>
                    </a:lnTo>
                    <a:cubicBezTo>
                      <a:pt x="1929657" y="1200736"/>
                      <a:pt x="1963949" y="1308199"/>
                      <a:pt x="1917119" y="1389312"/>
                    </a:cubicBezTo>
                    <a:cubicBezTo>
                      <a:pt x="1870287" y="1470426"/>
                      <a:pt x="1760075" y="1494459"/>
                      <a:pt x="1670967" y="1443012"/>
                    </a:cubicBezTo>
                    <a:lnTo>
                      <a:pt x="1232107" y="1189637"/>
                    </a:lnTo>
                    <a:lnTo>
                      <a:pt x="1232107" y="2071559"/>
                    </a:lnTo>
                    <a:lnTo>
                      <a:pt x="1227350" y="2123404"/>
                    </a:lnTo>
                    <a:lnTo>
                      <a:pt x="1232751" y="2127041"/>
                    </a:lnTo>
                    <a:cubicBezTo>
                      <a:pt x="1256711" y="2149351"/>
                      <a:pt x="1278511" y="2176501"/>
                      <a:pt x="1296572" y="2207782"/>
                    </a:cubicBezTo>
                    <a:lnTo>
                      <a:pt x="1848074" y="3163012"/>
                    </a:lnTo>
                    <a:cubicBezTo>
                      <a:pt x="1920315" y="3288137"/>
                      <a:pt x="1905376" y="3432038"/>
                      <a:pt x="1814681" y="3484401"/>
                    </a:cubicBezTo>
                    <a:cubicBezTo>
                      <a:pt x="1723984" y="3536765"/>
                      <a:pt x="1591893" y="3477752"/>
                      <a:pt x="1519652" y="3352626"/>
                    </a:cubicBezTo>
                    <a:lnTo>
                      <a:pt x="982472" y="2422203"/>
                    </a:lnTo>
                    <a:lnTo>
                      <a:pt x="445292" y="3352626"/>
                    </a:lnTo>
                    <a:cubicBezTo>
                      <a:pt x="373050" y="3477752"/>
                      <a:pt x="240960" y="3536765"/>
                      <a:pt x="150263" y="3484402"/>
                    </a:cubicBezTo>
                    <a:cubicBezTo>
                      <a:pt x="59567" y="3432038"/>
                      <a:pt x="44629" y="3288137"/>
                      <a:pt x="116869" y="3163011"/>
                    </a:cubicBezTo>
                    <a:lnTo>
                      <a:pt x="668372" y="2207783"/>
                    </a:lnTo>
                    <a:cubicBezTo>
                      <a:pt x="681918" y="2184322"/>
                      <a:pt x="697567" y="2163185"/>
                      <a:pt x="714653" y="2144671"/>
                    </a:cubicBezTo>
                    <a:lnTo>
                      <a:pt x="759050" y="2106359"/>
                    </a:lnTo>
                    <a:lnTo>
                      <a:pt x="755857" y="2071559"/>
                    </a:lnTo>
                    <a:lnTo>
                      <a:pt x="755857" y="1160834"/>
                    </a:lnTo>
                    <a:lnTo>
                      <a:pt x="267109" y="1443012"/>
                    </a:lnTo>
                    <a:cubicBezTo>
                      <a:pt x="178001" y="1494459"/>
                      <a:pt x="67789" y="1470426"/>
                      <a:pt x="20957" y="1389312"/>
                    </a:cubicBezTo>
                    <a:cubicBezTo>
                      <a:pt x="-25874" y="1308198"/>
                      <a:pt x="8419" y="1200735"/>
                      <a:pt x="97527" y="1149289"/>
                    </a:cubicBezTo>
                    <a:lnTo>
                      <a:pt x="777797" y="756535"/>
                    </a:lnTo>
                    <a:cubicBezTo>
                      <a:pt x="800074" y="743673"/>
                      <a:pt x="823670" y="735529"/>
                      <a:pt x="847265" y="731815"/>
                    </a:cubicBezTo>
                    <a:lnTo>
                      <a:pt x="893762" y="733060"/>
                    </a:lnTo>
                    <a:lnTo>
                      <a:pt x="901290" y="727483"/>
                    </a:lnTo>
                    <a:cubicBezTo>
                      <a:pt x="929779" y="714243"/>
                      <a:pt x="961102" y="706921"/>
                      <a:pt x="993982" y="706921"/>
                    </a:cubicBezTo>
                    <a:close/>
                    <a:moveTo>
                      <a:pt x="993981" y="0"/>
                    </a:moveTo>
                    <a:cubicBezTo>
                      <a:pt x="1183359" y="0"/>
                      <a:pt x="1336881" y="153522"/>
                      <a:pt x="1336881" y="342900"/>
                    </a:cubicBezTo>
                    <a:cubicBezTo>
                      <a:pt x="1336881" y="532278"/>
                      <a:pt x="1183359" y="685800"/>
                      <a:pt x="993981" y="685800"/>
                    </a:cubicBezTo>
                    <a:cubicBezTo>
                      <a:pt x="804603" y="685800"/>
                      <a:pt x="651081" y="532278"/>
                      <a:pt x="651081" y="342900"/>
                    </a:cubicBezTo>
                    <a:cubicBezTo>
                      <a:pt x="651081" y="153522"/>
                      <a:pt x="804603" y="0"/>
                      <a:pt x="993981" y="0"/>
                    </a:cubicBezTo>
                    <a:close/>
                  </a:path>
                </a:pathLst>
              </a:custGeom>
              <a:solidFill>
                <a:schemeClr val="bg2"/>
              </a:solidFill>
              <a:ln>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22" tIns="67222" rIns="25211" bIns="25211" rtlCol="0" anchor="t" anchorCtr="0"/>
              <a:lstStyle/>
              <a:p>
                <a:pPr algn="ctr" defTabSz="685466"/>
                <a:endParaRPr lang="en-US" sz="1175" spc="-75">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0" name="Freeform 10"/>
              <p:cNvSpPr/>
              <p:nvPr/>
            </p:nvSpPr>
            <p:spPr bwMode="auto">
              <a:xfrm flipH="1">
                <a:off x="5840150" y="4108863"/>
                <a:ext cx="608230" cy="798712"/>
              </a:xfrm>
              <a:custGeom>
                <a:avLst/>
                <a:gdLst>
                  <a:gd name="connsiteX0" fmla="*/ 993982 w 1938076"/>
                  <a:gd name="connsiteY0" fmla="*/ 706921 h 3503500"/>
                  <a:gd name="connsiteX1" fmla="*/ 1086674 w 1938076"/>
                  <a:gd name="connsiteY1" fmla="*/ 727483 h 3503500"/>
                  <a:gd name="connsiteX2" fmla="*/ 1094101 w 1938076"/>
                  <a:gd name="connsiteY2" fmla="*/ 732985 h 3503500"/>
                  <a:gd name="connsiteX3" fmla="*/ 1160279 w 1938076"/>
                  <a:gd name="connsiteY3" fmla="*/ 756535 h 3503500"/>
                  <a:gd name="connsiteX4" fmla="*/ 1840549 w 1938076"/>
                  <a:gd name="connsiteY4" fmla="*/ 1149289 h 3503500"/>
                  <a:gd name="connsiteX5" fmla="*/ 1917119 w 1938076"/>
                  <a:gd name="connsiteY5" fmla="*/ 1389312 h 3503500"/>
                  <a:gd name="connsiteX6" fmla="*/ 1670967 w 1938076"/>
                  <a:gd name="connsiteY6" fmla="*/ 1443012 h 3503500"/>
                  <a:gd name="connsiteX7" fmla="*/ 1232107 w 1938076"/>
                  <a:gd name="connsiteY7" fmla="*/ 1189637 h 3503500"/>
                  <a:gd name="connsiteX8" fmla="*/ 1232107 w 1938076"/>
                  <a:gd name="connsiteY8" fmla="*/ 2071559 h 3503500"/>
                  <a:gd name="connsiteX9" fmla="*/ 1227350 w 1938076"/>
                  <a:gd name="connsiteY9" fmla="*/ 2123404 h 3503500"/>
                  <a:gd name="connsiteX10" fmla="*/ 1232751 w 1938076"/>
                  <a:gd name="connsiteY10" fmla="*/ 2127041 h 3503500"/>
                  <a:gd name="connsiteX11" fmla="*/ 1296572 w 1938076"/>
                  <a:gd name="connsiteY11" fmla="*/ 2207782 h 3503500"/>
                  <a:gd name="connsiteX12" fmla="*/ 1848074 w 1938076"/>
                  <a:gd name="connsiteY12" fmla="*/ 3163012 h 3503500"/>
                  <a:gd name="connsiteX13" fmla="*/ 1814681 w 1938076"/>
                  <a:gd name="connsiteY13" fmla="*/ 3484401 h 3503500"/>
                  <a:gd name="connsiteX14" fmla="*/ 1519652 w 1938076"/>
                  <a:gd name="connsiteY14" fmla="*/ 3352626 h 3503500"/>
                  <a:gd name="connsiteX15" fmla="*/ 982472 w 1938076"/>
                  <a:gd name="connsiteY15" fmla="*/ 2422203 h 3503500"/>
                  <a:gd name="connsiteX16" fmla="*/ 445292 w 1938076"/>
                  <a:gd name="connsiteY16" fmla="*/ 3352626 h 3503500"/>
                  <a:gd name="connsiteX17" fmla="*/ 150263 w 1938076"/>
                  <a:gd name="connsiteY17" fmla="*/ 3484402 h 3503500"/>
                  <a:gd name="connsiteX18" fmla="*/ 116869 w 1938076"/>
                  <a:gd name="connsiteY18" fmla="*/ 3163011 h 3503500"/>
                  <a:gd name="connsiteX19" fmla="*/ 668372 w 1938076"/>
                  <a:gd name="connsiteY19" fmla="*/ 2207783 h 3503500"/>
                  <a:gd name="connsiteX20" fmla="*/ 714653 w 1938076"/>
                  <a:gd name="connsiteY20" fmla="*/ 2144671 h 3503500"/>
                  <a:gd name="connsiteX21" fmla="*/ 759050 w 1938076"/>
                  <a:gd name="connsiteY21" fmla="*/ 2106359 h 3503500"/>
                  <a:gd name="connsiteX22" fmla="*/ 755857 w 1938076"/>
                  <a:gd name="connsiteY22" fmla="*/ 2071559 h 3503500"/>
                  <a:gd name="connsiteX23" fmla="*/ 755857 w 1938076"/>
                  <a:gd name="connsiteY23" fmla="*/ 1160834 h 3503500"/>
                  <a:gd name="connsiteX24" fmla="*/ 267109 w 1938076"/>
                  <a:gd name="connsiteY24" fmla="*/ 1443012 h 3503500"/>
                  <a:gd name="connsiteX25" fmla="*/ 20957 w 1938076"/>
                  <a:gd name="connsiteY25" fmla="*/ 1389312 h 3503500"/>
                  <a:gd name="connsiteX26" fmla="*/ 97527 w 1938076"/>
                  <a:gd name="connsiteY26" fmla="*/ 1149289 h 3503500"/>
                  <a:gd name="connsiteX27" fmla="*/ 777797 w 1938076"/>
                  <a:gd name="connsiteY27" fmla="*/ 756535 h 3503500"/>
                  <a:gd name="connsiteX28" fmla="*/ 847265 w 1938076"/>
                  <a:gd name="connsiteY28" fmla="*/ 731815 h 3503500"/>
                  <a:gd name="connsiteX29" fmla="*/ 893762 w 1938076"/>
                  <a:gd name="connsiteY29" fmla="*/ 733060 h 3503500"/>
                  <a:gd name="connsiteX30" fmla="*/ 901290 w 1938076"/>
                  <a:gd name="connsiteY30" fmla="*/ 727483 h 3503500"/>
                  <a:gd name="connsiteX31" fmla="*/ 993982 w 1938076"/>
                  <a:gd name="connsiteY31" fmla="*/ 706921 h 3503500"/>
                  <a:gd name="connsiteX32" fmla="*/ 993981 w 1938076"/>
                  <a:gd name="connsiteY32" fmla="*/ 0 h 3503500"/>
                  <a:gd name="connsiteX33" fmla="*/ 1336881 w 1938076"/>
                  <a:gd name="connsiteY33" fmla="*/ 342900 h 3503500"/>
                  <a:gd name="connsiteX34" fmla="*/ 993981 w 1938076"/>
                  <a:gd name="connsiteY34" fmla="*/ 685800 h 3503500"/>
                  <a:gd name="connsiteX35" fmla="*/ 651081 w 1938076"/>
                  <a:gd name="connsiteY35" fmla="*/ 342900 h 3503500"/>
                  <a:gd name="connsiteX36" fmla="*/ 993981 w 1938076"/>
                  <a:gd name="connsiteY36" fmla="*/ 0 h 350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938076" h="3503500">
                    <a:moveTo>
                      <a:pt x="993982" y="706921"/>
                    </a:moveTo>
                    <a:cubicBezTo>
                      <a:pt x="1026862" y="706921"/>
                      <a:pt x="1058185" y="714243"/>
                      <a:pt x="1086674" y="727483"/>
                    </a:cubicBezTo>
                    <a:lnTo>
                      <a:pt x="1094101" y="732985"/>
                    </a:lnTo>
                    <a:lnTo>
                      <a:pt x="1160279" y="756535"/>
                    </a:lnTo>
                    <a:lnTo>
                      <a:pt x="1840549" y="1149289"/>
                    </a:lnTo>
                    <a:cubicBezTo>
                      <a:pt x="1929657" y="1200736"/>
                      <a:pt x="1963949" y="1308199"/>
                      <a:pt x="1917119" y="1389312"/>
                    </a:cubicBezTo>
                    <a:cubicBezTo>
                      <a:pt x="1870287" y="1470426"/>
                      <a:pt x="1760075" y="1494459"/>
                      <a:pt x="1670967" y="1443012"/>
                    </a:cubicBezTo>
                    <a:lnTo>
                      <a:pt x="1232107" y="1189637"/>
                    </a:lnTo>
                    <a:lnTo>
                      <a:pt x="1232107" y="2071559"/>
                    </a:lnTo>
                    <a:lnTo>
                      <a:pt x="1227350" y="2123404"/>
                    </a:lnTo>
                    <a:lnTo>
                      <a:pt x="1232751" y="2127041"/>
                    </a:lnTo>
                    <a:cubicBezTo>
                      <a:pt x="1256711" y="2149351"/>
                      <a:pt x="1278511" y="2176501"/>
                      <a:pt x="1296572" y="2207782"/>
                    </a:cubicBezTo>
                    <a:lnTo>
                      <a:pt x="1848074" y="3163012"/>
                    </a:lnTo>
                    <a:cubicBezTo>
                      <a:pt x="1920315" y="3288137"/>
                      <a:pt x="1905376" y="3432038"/>
                      <a:pt x="1814681" y="3484401"/>
                    </a:cubicBezTo>
                    <a:cubicBezTo>
                      <a:pt x="1723984" y="3536765"/>
                      <a:pt x="1591893" y="3477752"/>
                      <a:pt x="1519652" y="3352626"/>
                    </a:cubicBezTo>
                    <a:lnTo>
                      <a:pt x="982472" y="2422203"/>
                    </a:lnTo>
                    <a:lnTo>
                      <a:pt x="445292" y="3352626"/>
                    </a:lnTo>
                    <a:cubicBezTo>
                      <a:pt x="373050" y="3477752"/>
                      <a:pt x="240960" y="3536765"/>
                      <a:pt x="150263" y="3484402"/>
                    </a:cubicBezTo>
                    <a:cubicBezTo>
                      <a:pt x="59567" y="3432038"/>
                      <a:pt x="44629" y="3288137"/>
                      <a:pt x="116869" y="3163011"/>
                    </a:cubicBezTo>
                    <a:lnTo>
                      <a:pt x="668372" y="2207783"/>
                    </a:lnTo>
                    <a:cubicBezTo>
                      <a:pt x="681918" y="2184322"/>
                      <a:pt x="697567" y="2163185"/>
                      <a:pt x="714653" y="2144671"/>
                    </a:cubicBezTo>
                    <a:lnTo>
                      <a:pt x="759050" y="2106359"/>
                    </a:lnTo>
                    <a:lnTo>
                      <a:pt x="755857" y="2071559"/>
                    </a:lnTo>
                    <a:lnTo>
                      <a:pt x="755857" y="1160834"/>
                    </a:lnTo>
                    <a:lnTo>
                      <a:pt x="267109" y="1443012"/>
                    </a:lnTo>
                    <a:cubicBezTo>
                      <a:pt x="178001" y="1494459"/>
                      <a:pt x="67789" y="1470426"/>
                      <a:pt x="20957" y="1389312"/>
                    </a:cubicBezTo>
                    <a:cubicBezTo>
                      <a:pt x="-25874" y="1308198"/>
                      <a:pt x="8419" y="1200735"/>
                      <a:pt x="97527" y="1149289"/>
                    </a:cubicBezTo>
                    <a:lnTo>
                      <a:pt x="777797" y="756535"/>
                    </a:lnTo>
                    <a:cubicBezTo>
                      <a:pt x="800074" y="743673"/>
                      <a:pt x="823670" y="735529"/>
                      <a:pt x="847265" y="731815"/>
                    </a:cubicBezTo>
                    <a:lnTo>
                      <a:pt x="893762" y="733060"/>
                    </a:lnTo>
                    <a:lnTo>
                      <a:pt x="901290" y="727483"/>
                    </a:lnTo>
                    <a:cubicBezTo>
                      <a:pt x="929779" y="714243"/>
                      <a:pt x="961102" y="706921"/>
                      <a:pt x="993982" y="706921"/>
                    </a:cubicBezTo>
                    <a:close/>
                    <a:moveTo>
                      <a:pt x="993981" y="0"/>
                    </a:moveTo>
                    <a:cubicBezTo>
                      <a:pt x="1183359" y="0"/>
                      <a:pt x="1336881" y="153522"/>
                      <a:pt x="1336881" y="342900"/>
                    </a:cubicBezTo>
                    <a:cubicBezTo>
                      <a:pt x="1336881" y="532278"/>
                      <a:pt x="1183359" y="685800"/>
                      <a:pt x="993981" y="685800"/>
                    </a:cubicBezTo>
                    <a:cubicBezTo>
                      <a:pt x="804603" y="685800"/>
                      <a:pt x="651081" y="532278"/>
                      <a:pt x="651081" y="342900"/>
                    </a:cubicBezTo>
                    <a:cubicBezTo>
                      <a:pt x="651081" y="153522"/>
                      <a:pt x="804603" y="0"/>
                      <a:pt x="993981" y="0"/>
                    </a:cubicBezTo>
                    <a:close/>
                  </a:path>
                </a:pathLst>
              </a:custGeom>
              <a:solidFill>
                <a:schemeClr val="bg2"/>
              </a:solidFill>
              <a:ln>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22" tIns="67222" rIns="25211" bIns="25211" rtlCol="0" anchor="t" anchorCtr="0"/>
              <a:lstStyle/>
              <a:p>
                <a:pPr algn="ctr" defTabSz="685466"/>
                <a:endParaRPr lang="en-US" sz="1175" spc="-75">
                  <a:gradFill>
                    <a:gsLst>
                      <a:gs pos="0">
                        <a:srgbClr val="FFFFFF"/>
                      </a:gs>
                      <a:gs pos="100000">
                        <a:srgbClr val="FFFFFF"/>
                      </a:gs>
                    </a:gsLst>
                    <a:lin ang="5400000" scaled="0"/>
                  </a:gradFill>
                  <a:latin typeface="Calibri"/>
                  <a:ea typeface="Segoe UI" pitchFamily="34" charset="0"/>
                  <a:cs typeface="Segoe UI" pitchFamily="34" charset="0"/>
                </a:endParaRPr>
              </a:p>
            </p:txBody>
          </p:sp>
        </p:grpSp>
        <p:sp>
          <p:nvSpPr>
            <p:cNvPr id="14" name="TextBox 13"/>
            <p:cNvSpPr txBox="1"/>
            <p:nvPr/>
          </p:nvSpPr>
          <p:spPr>
            <a:xfrm>
              <a:off x="5066621" y="4054996"/>
              <a:ext cx="1143262" cy="390556"/>
            </a:xfrm>
            <a:prstGeom prst="rect">
              <a:avLst/>
            </a:prstGeom>
            <a:noFill/>
          </p:spPr>
          <p:txBody>
            <a:bodyPr wrap="none" rtlCol="0">
              <a:spAutoFit/>
            </a:bodyPr>
            <a:lstStyle/>
            <a:p>
              <a:pPr defTabSz="914201"/>
              <a:r>
                <a:rPr lang="en-US" sz="1900">
                  <a:solidFill>
                    <a:prstClr val="black"/>
                  </a:solidFill>
                  <a:latin typeface="Calibri"/>
                </a:rPr>
                <a:t>Authority</a:t>
              </a:r>
            </a:p>
          </p:txBody>
        </p:sp>
      </p:grpSp>
      <p:grpSp>
        <p:nvGrpSpPr>
          <p:cNvPr id="17" name="Group 16"/>
          <p:cNvGrpSpPr/>
          <p:nvPr/>
        </p:nvGrpSpPr>
        <p:grpSpPr>
          <a:xfrm>
            <a:off x="6966164" y="2389520"/>
            <a:ext cx="2232389" cy="1519095"/>
            <a:chOff x="6966287" y="2389373"/>
            <a:chExt cx="2232706" cy="1519310"/>
          </a:xfrm>
        </p:grpSpPr>
        <p:sp>
          <p:nvSpPr>
            <p:cNvPr id="15" name="Arrow: Left-Up 14"/>
            <p:cNvSpPr/>
            <p:nvPr/>
          </p:nvSpPr>
          <p:spPr>
            <a:xfrm>
              <a:off x="6966287" y="2389373"/>
              <a:ext cx="1732376" cy="151931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endParaRPr lang="en-US" sz="1900">
                <a:solidFill>
                  <a:prstClr val="white"/>
                </a:solidFill>
                <a:latin typeface="Calibri"/>
              </a:endParaRPr>
            </a:p>
          </p:txBody>
        </p:sp>
        <p:sp>
          <p:nvSpPr>
            <p:cNvPr id="16" name="TextBox 15"/>
            <p:cNvSpPr txBox="1"/>
            <p:nvPr/>
          </p:nvSpPr>
          <p:spPr>
            <a:xfrm>
              <a:off x="8513164" y="2991053"/>
              <a:ext cx="685829" cy="390556"/>
            </a:xfrm>
            <a:prstGeom prst="rect">
              <a:avLst/>
            </a:prstGeom>
            <a:noFill/>
          </p:spPr>
          <p:txBody>
            <a:bodyPr wrap="none" rtlCol="0">
              <a:spAutoFit/>
            </a:bodyPr>
            <a:lstStyle/>
            <a:p>
              <a:pPr defTabSz="914201"/>
              <a:r>
                <a:rPr lang="en-US" sz="1900">
                  <a:solidFill>
                    <a:prstClr val="black"/>
                  </a:solidFill>
                  <a:latin typeface="Calibri"/>
                </a:rPr>
                <a:t>Trust</a:t>
              </a:r>
            </a:p>
          </p:txBody>
        </p:sp>
      </p:grpSp>
      <p:sp>
        <p:nvSpPr>
          <p:cNvPr id="18" name="TextBox 17"/>
          <p:cNvSpPr txBox="1"/>
          <p:nvPr/>
        </p:nvSpPr>
        <p:spPr>
          <a:xfrm>
            <a:off x="6047320" y="2477848"/>
            <a:ext cx="1107676" cy="384721"/>
          </a:xfrm>
          <a:prstGeom prst="rect">
            <a:avLst/>
          </a:prstGeom>
          <a:noFill/>
        </p:spPr>
        <p:txBody>
          <a:bodyPr wrap="none" rtlCol="0">
            <a:spAutoFit/>
          </a:bodyPr>
          <a:lstStyle/>
          <a:p>
            <a:pPr defTabSz="914201"/>
            <a:r>
              <a:rPr lang="en-US" sz="1900">
                <a:solidFill>
                  <a:prstClr val="black"/>
                </a:solidFill>
                <a:latin typeface="Calibri"/>
              </a:rPr>
              <a:t>Protocols</a:t>
            </a:r>
          </a:p>
        </p:txBody>
      </p:sp>
      <p:sp>
        <p:nvSpPr>
          <p:cNvPr id="4" name="TextBox 3"/>
          <p:cNvSpPr txBox="1"/>
          <p:nvPr/>
        </p:nvSpPr>
        <p:spPr>
          <a:xfrm>
            <a:off x="4101531" y="2387868"/>
            <a:ext cx="871012" cy="390501"/>
          </a:xfrm>
          <a:prstGeom prst="rect">
            <a:avLst/>
          </a:prstGeom>
          <a:noFill/>
        </p:spPr>
        <p:txBody>
          <a:bodyPr wrap="none" rtlCol="0">
            <a:spAutoFit/>
          </a:bodyPr>
          <a:lstStyle/>
          <a:p>
            <a:pPr defTabSz="914201"/>
            <a:r>
              <a:rPr lang="en-US" sz="1900">
                <a:solidFill>
                  <a:prstClr val="black"/>
                </a:solidFill>
                <a:latin typeface="Calibri"/>
              </a:rPr>
              <a:t>Tokens</a:t>
            </a:r>
          </a:p>
        </p:txBody>
      </p:sp>
      <p:sp>
        <p:nvSpPr>
          <p:cNvPr id="3" name="TextBox 2">
            <a:extLst>
              <a:ext uri="{FF2B5EF4-FFF2-40B4-BE49-F238E27FC236}">
                <a16:creationId xmlns:a16="http://schemas.microsoft.com/office/drawing/2014/main" id="{6B73448D-0195-428E-A868-036951A7AF34}"/>
              </a:ext>
            </a:extLst>
          </p:cNvPr>
          <p:cNvSpPr txBox="1"/>
          <p:nvPr/>
        </p:nvSpPr>
        <p:spPr>
          <a:xfrm>
            <a:off x="9922638" y="1301041"/>
            <a:ext cx="1897858" cy="1754326"/>
          </a:xfrm>
          <a:prstGeom prst="rect">
            <a:avLst/>
          </a:prstGeom>
          <a:solidFill>
            <a:schemeClr val="accent2">
              <a:lumMod val="20000"/>
              <a:lumOff val="80000"/>
            </a:schemeClr>
          </a:solidFill>
        </p:spPr>
        <p:txBody>
          <a:bodyPr wrap="square" rtlCol="0">
            <a:spAutoFit/>
          </a:bodyPr>
          <a:lstStyle/>
          <a:p>
            <a:r>
              <a:rPr lang="en-US" dirty="0"/>
              <a:t>Application collects credentials and asks the Authority to verify them</a:t>
            </a:r>
          </a:p>
          <a:p>
            <a:r>
              <a:rPr lang="en-US" dirty="0"/>
              <a:t>(</a:t>
            </a:r>
            <a:r>
              <a:rPr lang="en-US" b="1" dirty="0"/>
              <a:t>Active</a:t>
            </a:r>
            <a:r>
              <a:rPr lang="en-US" dirty="0"/>
              <a:t>)</a:t>
            </a:r>
          </a:p>
        </p:txBody>
      </p:sp>
      <p:sp>
        <p:nvSpPr>
          <p:cNvPr id="22" name="TextBox 21">
            <a:extLst>
              <a:ext uri="{FF2B5EF4-FFF2-40B4-BE49-F238E27FC236}">
                <a16:creationId xmlns:a16="http://schemas.microsoft.com/office/drawing/2014/main" id="{DDD89005-0DD7-4F91-B673-80C8646C1CEE}"/>
              </a:ext>
            </a:extLst>
          </p:cNvPr>
          <p:cNvSpPr txBox="1"/>
          <p:nvPr/>
        </p:nvSpPr>
        <p:spPr>
          <a:xfrm>
            <a:off x="4763247" y="4445409"/>
            <a:ext cx="1897858" cy="2031325"/>
          </a:xfrm>
          <a:prstGeom prst="rect">
            <a:avLst/>
          </a:prstGeom>
          <a:solidFill>
            <a:schemeClr val="accent6">
              <a:lumMod val="20000"/>
              <a:lumOff val="80000"/>
            </a:schemeClr>
          </a:solidFill>
        </p:spPr>
        <p:txBody>
          <a:bodyPr wrap="square" rtlCol="0">
            <a:spAutoFit/>
          </a:bodyPr>
          <a:lstStyle/>
          <a:p>
            <a:r>
              <a:rPr lang="en-US" dirty="0"/>
              <a:t>Authority collects credentials, verifies them and sends confirmation to the Service</a:t>
            </a:r>
          </a:p>
          <a:p>
            <a:r>
              <a:rPr lang="en-US" dirty="0"/>
              <a:t>(</a:t>
            </a:r>
            <a:r>
              <a:rPr lang="en-US" b="1" dirty="0"/>
              <a:t>Passive</a:t>
            </a:r>
            <a:r>
              <a:rPr lang="en-US" dirty="0"/>
              <a:t>)</a:t>
            </a:r>
          </a:p>
        </p:txBody>
      </p:sp>
    </p:spTree>
    <p:extLst>
      <p:ext uri="{BB962C8B-B14F-4D97-AF65-F5344CB8AC3E}">
        <p14:creationId xmlns:p14="http://schemas.microsoft.com/office/powerpoint/2010/main" val="12216799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par>
                                <p:cTn id="8" presetID="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fill="hold"/>
                                        <p:tgtEl>
                                          <p:spTgt spid="3"/>
                                        </p:tgtEl>
                                        <p:attrNameLst>
                                          <p:attrName>ppt_x</p:attrName>
                                        </p:attrNameLst>
                                      </p:cBhvr>
                                      <p:tavLst>
                                        <p:tav tm="0">
                                          <p:val>
                                            <p:strVal val="1+#ppt_w/2"/>
                                          </p:val>
                                        </p:tav>
                                        <p:tav tm="100000">
                                          <p:val>
                                            <p:strVal val="#ppt_x"/>
                                          </p:val>
                                        </p:tav>
                                      </p:tavLst>
                                    </p:anim>
                                    <p:anim calcmode="lin" valueType="num">
                                      <p:cBhvr additive="base">
                                        <p:cTn id="11"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nodeType="clickEffect">
                                  <p:stCondLst>
                                    <p:cond delay="0"/>
                                  </p:stCondLst>
                                  <p:childTnLst>
                                    <p:animEffect transition="out" filter="fade">
                                      <p:cBhvr>
                                        <p:cTn id="15" dur="500" tmFilter="0, 0; .2, .5; .8, .5; 1, 0"/>
                                        <p:tgtEl>
                                          <p:spTgt spid="11"/>
                                        </p:tgtEl>
                                      </p:cBhvr>
                                    </p:animEffect>
                                    <p:animScale>
                                      <p:cBhvr>
                                        <p:cTn id="16" dur="250" autoRev="1" fill="hold"/>
                                        <p:tgtEl>
                                          <p:spTgt spid="11"/>
                                        </p:tgtEl>
                                      </p:cBhvr>
                                      <p:by x="105000" y="105000"/>
                                    </p:animScale>
                                  </p:childTnLst>
                                </p:cTn>
                              </p:par>
                              <p:par>
                                <p:cTn id="17" presetID="2" presetClass="entr" presetSubtype="4"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B4A0C-BF5D-4130-8FB3-58B660CE2ACF}"/>
              </a:ext>
            </a:extLst>
          </p:cNvPr>
          <p:cNvSpPr>
            <a:spLocks noGrp="1"/>
          </p:cNvSpPr>
          <p:nvPr>
            <p:ph type="title"/>
          </p:nvPr>
        </p:nvSpPr>
        <p:spPr/>
        <p:txBody>
          <a:bodyPr/>
          <a:lstStyle/>
          <a:p>
            <a:r>
              <a:rPr lang="en-US"/>
              <a:t>Authentication Patterns Compared</a:t>
            </a:r>
          </a:p>
        </p:txBody>
      </p:sp>
      <p:graphicFrame>
        <p:nvGraphicFramePr>
          <p:cNvPr id="5" name="Table 4">
            <a:extLst>
              <a:ext uri="{FF2B5EF4-FFF2-40B4-BE49-F238E27FC236}">
                <a16:creationId xmlns:a16="http://schemas.microsoft.com/office/drawing/2014/main" id="{E25C0DDD-7A12-4022-93E9-89F77DD51BE4}"/>
              </a:ext>
            </a:extLst>
          </p:cNvPr>
          <p:cNvGraphicFramePr>
            <a:graphicFrameLocks noGrp="1"/>
          </p:cNvGraphicFramePr>
          <p:nvPr>
            <p:extLst>
              <p:ext uri="{D42A27DB-BD31-4B8C-83A1-F6EECF244321}">
                <p14:modId xmlns:p14="http://schemas.microsoft.com/office/powerpoint/2010/main" val="4075120882"/>
              </p:ext>
            </p:extLst>
          </p:nvPr>
        </p:nvGraphicFramePr>
        <p:xfrm>
          <a:off x="838946" y="1372844"/>
          <a:ext cx="8126847" cy="5313504"/>
        </p:xfrm>
        <a:graphic>
          <a:graphicData uri="http://schemas.openxmlformats.org/drawingml/2006/table">
            <a:tbl>
              <a:tblPr firstRow="1" bandRow="1">
                <a:tableStyleId>{5C22544A-7EE6-4342-B048-85BDC9FD1C3A}</a:tableStyleId>
              </a:tblPr>
              <a:tblGrid>
                <a:gridCol w="915963">
                  <a:extLst>
                    <a:ext uri="{9D8B030D-6E8A-4147-A177-3AD203B41FA5}">
                      <a16:colId xmlns:a16="http://schemas.microsoft.com/office/drawing/2014/main" val="1443740690"/>
                    </a:ext>
                  </a:extLst>
                </a:gridCol>
                <a:gridCol w="4501935">
                  <a:extLst>
                    <a:ext uri="{9D8B030D-6E8A-4147-A177-3AD203B41FA5}">
                      <a16:colId xmlns:a16="http://schemas.microsoft.com/office/drawing/2014/main" val="513941522"/>
                    </a:ext>
                  </a:extLst>
                </a:gridCol>
                <a:gridCol w="2708949">
                  <a:extLst>
                    <a:ext uri="{9D8B030D-6E8A-4147-A177-3AD203B41FA5}">
                      <a16:colId xmlns:a16="http://schemas.microsoft.com/office/drawing/2014/main" val="2841364713"/>
                    </a:ext>
                  </a:extLst>
                </a:gridCol>
              </a:tblGrid>
              <a:tr h="370787">
                <a:tc>
                  <a:txBody>
                    <a:bodyPr/>
                    <a:lstStyle/>
                    <a:p>
                      <a:pPr>
                        <a:buNone/>
                      </a:pPr>
                      <a:endParaRPr lang="en-US" sz="1800"/>
                    </a:p>
                  </a:txBody>
                  <a:tcPr marL="91427" marR="91427" marT="45713" marB="45713"/>
                </a:tc>
                <a:tc>
                  <a:txBody>
                    <a:bodyPr/>
                    <a:lstStyle/>
                    <a:p>
                      <a:pPr>
                        <a:buNone/>
                      </a:pPr>
                      <a:r>
                        <a:rPr lang="en-US" sz="1800"/>
                        <a:t>Active</a:t>
                      </a:r>
                    </a:p>
                  </a:txBody>
                  <a:tcPr marL="91427" marR="91427" marT="45713" marB="45713"/>
                </a:tc>
                <a:tc>
                  <a:txBody>
                    <a:bodyPr/>
                    <a:lstStyle/>
                    <a:p>
                      <a:pPr>
                        <a:buNone/>
                      </a:pPr>
                      <a:r>
                        <a:rPr lang="en-US" sz="1800"/>
                        <a:t>Passive</a:t>
                      </a:r>
                    </a:p>
                  </a:txBody>
                  <a:tcPr marL="91427" marR="91427" marT="45713" marB="45713"/>
                </a:tc>
                <a:extLst>
                  <a:ext uri="{0D108BD9-81ED-4DB2-BD59-A6C34878D82A}">
                    <a16:rowId xmlns:a16="http://schemas.microsoft.com/office/drawing/2014/main" val="2704197499"/>
                  </a:ext>
                </a:extLst>
              </a:tr>
              <a:tr h="1167136">
                <a:tc>
                  <a:txBody>
                    <a:bodyPr/>
                    <a:lstStyle/>
                    <a:p>
                      <a:pPr algn="ctr">
                        <a:buNone/>
                      </a:pPr>
                      <a:endParaRPr lang="en-US" sz="3600" b="1" dirty="0">
                        <a:solidFill>
                          <a:schemeClr val="accent6">
                            <a:lumMod val="50000"/>
                          </a:schemeClr>
                        </a:solidFill>
                      </a:endParaRPr>
                    </a:p>
                    <a:p>
                      <a:pPr algn="ctr">
                        <a:buNone/>
                      </a:pPr>
                      <a:r>
                        <a:rPr lang="en-US" sz="3600" b="1" dirty="0">
                          <a:solidFill>
                            <a:schemeClr val="accent6">
                              <a:lumMod val="50000"/>
                            </a:schemeClr>
                          </a:solidFill>
                        </a:rPr>
                        <a:t>+</a:t>
                      </a:r>
                    </a:p>
                  </a:txBody>
                  <a:tcPr marL="91427" marR="91427" marT="45713" marB="45713"/>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solidFill>
                            <a:schemeClr val="tx1"/>
                          </a:solidFill>
                        </a:rPr>
                        <a:t>Application controls UX for credential collection.</a:t>
                      </a:r>
                    </a:p>
                    <a:p>
                      <a:pPr>
                        <a:buNone/>
                      </a:pPr>
                      <a:endParaRPr lang="en-US" sz="1800" dirty="0"/>
                    </a:p>
                  </a:txBody>
                  <a:tcPr marL="91427" marR="91427" marT="45713" marB="45713"/>
                </a:tc>
                <a:tc>
                  <a:txBody>
                    <a:bodyPr/>
                    <a:lstStyle/>
                    <a:p>
                      <a:pPr>
                        <a:buNone/>
                      </a:pPr>
                      <a:r>
                        <a:rPr lang="en-US" sz="1800" dirty="0">
                          <a:solidFill>
                            <a:schemeClr val="tx1"/>
                          </a:solidFill>
                        </a:rPr>
                        <a:t>Authority controls UX and how user identity is confirmed (2FA, device, etc.). User is familiar with UX.</a:t>
                      </a:r>
                    </a:p>
                    <a:p>
                      <a:pPr>
                        <a:buNone/>
                      </a:pPr>
                      <a:endParaRPr lang="en-US" sz="1800" dirty="0"/>
                    </a:p>
                  </a:txBody>
                  <a:tcPr marL="91427" marR="91427" marT="45713" marB="45713"/>
                </a:tc>
                <a:extLst>
                  <a:ext uri="{0D108BD9-81ED-4DB2-BD59-A6C34878D82A}">
                    <a16:rowId xmlns:a16="http://schemas.microsoft.com/office/drawing/2014/main" val="1565056617"/>
                  </a:ext>
                </a:extLst>
              </a:tr>
              <a:tr h="639989">
                <a:tc rowSpan="5">
                  <a:txBody>
                    <a:bodyPr/>
                    <a:lstStyle/>
                    <a:p>
                      <a:pPr>
                        <a:buNone/>
                      </a:pPr>
                      <a:endParaRPr lang="en-US" sz="1800" b="1" dirty="0">
                        <a:solidFill>
                          <a:srgbClr val="FF0000"/>
                        </a:solidFill>
                      </a:endParaRPr>
                    </a:p>
                    <a:p>
                      <a:pPr>
                        <a:buNone/>
                      </a:pPr>
                      <a:endParaRPr lang="en-US" sz="1800" b="1" dirty="0">
                        <a:solidFill>
                          <a:srgbClr val="FF0000"/>
                        </a:solidFill>
                      </a:endParaRPr>
                    </a:p>
                    <a:p>
                      <a:pPr>
                        <a:buNone/>
                      </a:pPr>
                      <a:endParaRPr lang="en-US" sz="1800" b="1" dirty="0">
                        <a:solidFill>
                          <a:srgbClr val="FF0000"/>
                        </a:solidFill>
                      </a:endParaRPr>
                    </a:p>
                    <a:p>
                      <a:pPr algn="ctr">
                        <a:buNone/>
                      </a:pPr>
                      <a:endParaRPr lang="en-US" sz="3200" b="1" dirty="0">
                        <a:solidFill>
                          <a:srgbClr val="FF0000"/>
                        </a:solidFill>
                      </a:endParaRPr>
                    </a:p>
                    <a:p>
                      <a:pPr algn="ctr">
                        <a:buNone/>
                      </a:pPr>
                      <a:r>
                        <a:rPr lang="en-US" sz="3200" b="1" dirty="0">
                          <a:solidFill>
                            <a:srgbClr val="FF0000"/>
                          </a:solidFill>
                        </a:rPr>
                        <a:t>-</a:t>
                      </a:r>
                    </a:p>
                  </a:txBody>
                  <a:tcPr marL="91427" marR="91427" marT="45713" marB="45713"/>
                </a:tc>
                <a:tc>
                  <a:txBody>
                    <a:bodyPr/>
                    <a:lstStyle/>
                    <a:p>
                      <a:pPr>
                        <a:buNone/>
                      </a:pPr>
                      <a:r>
                        <a:rPr lang="en-US" sz="1800">
                          <a:solidFill>
                            <a:srgbClr val="000000"/>
                          </a:solidFill>
                        </a:rPr>
                        <a:t>Requires code to handle high security assets (credentials)</a:t>
                      </a:r>
                    </a:p>
                  </a:txBody>
                  <a:tcPr marL="91427" marR="91427" marT="45713" marB="45713"/>
                </a:tc>
                <a:tc>
                  <a:txBody>
                    <a:bodyPr/>
                    <a:lstStyle/>
                    <a:p>
                      <a:pPr>
                        <a:buNone/>
                      </a:pPr>
                      <a:r>
                        <a:rPr lang="en-US" sz="1800">
                          <a:solidFill>
                            <a:srgbClr val="000000"/>
                          </a:solidFill>
                        </a:rPr>
                        <a:t>Requires user access to browser-based UI control</a:t>
                      </a:r>
                    </a:p>
                  </a:txBody>
                  <a:tcPr marL="91427" marR="91427" marT="45713" marB="45713"/>
                </a:tc>
                <a:extLst>
                  <a:ext uri="{0D108BD9-81ED-4DB2-BD59-A6C34878D82A}">
                    <a16:rowId xmlns:a16="http://schemas.microsoft.com/office/drawing/2014/main" val="1981106513"/>
                  </a:ext>
                </a:extLst>
              </a:tr>
              <a:tr h="639989">
                <a:tc vMerge="1">
                  <a:txBody>
                    <a:bodyPr/>
                    <a:lstStyle/>
                    <a:p>
                      <a:pPr>
                        <a:buNone/>
                      </a:pPr>
                      <a:endParaRPr lang="en-US" sz="1800" dirty="0">
                        <a:solidFill>
                          <a:srgbClr val="000000"/>
                        </a:solidFill>
                      </a:endParaRPr>
                    </a:p>
                  </a:txBody>
                  <a:tcPr marL="91427" marR="91427" marT="45713" marB="45713"/>
                </a:tc>
                <a:tc>
                  <a:txBody>
                    <a:bodyPr/>
                    <a:lstStyle/>
                    <a:p>
                      <a:pPr>
                        <a:buNone/>
                      </a:pPr>
                      <a:r>
                        <a:rPr lang="en-US" sz="1800">
                          <a:solidFill>
                            <a:srgbClr val="000000"/>
                          </a:solidFill>
                        </a:rPr>
                        <a:t>Needs modification when security requirements (e.g. new MFA) change</a:t>
                      </a:r>
                    </a:p>
                  </a:txBody>
                  <a:tcPr marL="91427" marR="91427" marT="45713" marB="45713"/>
                </a:tc>
                <a:tc>
                  <a:txBody>
                    <a:bodyPr/>
                    <a:lstStyle/>
                    <a:p>
                      <a:endParaRPr lang="en-US" sz="1800" dirty="0"/>
                    </a:p>
                  </a:txBody>
                  <a:tcPr marL="91427" marR="91427" marT="45713" marB="45713"/>
                </a:tc>
                <a:extLst>
                  <a:ext uri="{0D108BD9-81ED-4DB2-BD59-A6C34878D82A}">
                    <a16:rowId xmlns:a16="http://schemas.microsoft.com/office/drawing/2014/main" val="1563840302"/>
                  </a:ext>
                </a:extLst>
              </a:tr>
              <a:tr h="639989">
                <a:tc vMerge="1">
                  <a:txBody>
                    <a:bodyPr/>
                    <a:lstStyle/>
                    <a:p>
                      <a:pPr>
                        <a:buNone/>
                      </a:pPr>
                      <a:endParaRPr lang="en-US" sz="1800" dirty="0">
                        <a:solidFill>
                          <a:srgbClr val="000000"/>
                        </a:solidFill>
                      </a:endParaRPr>
                    </a:p>
                  </a:txBody>
                  <a:tcPr marL="91427" marR="91427" marT="45713" marB="45713"/>
                </a:tc>
                <a:tc>
                  <a:txBody>
                    <a:bodyPr/>
                    <a:lstStyle/>
                    <a:p>
                      <a:pPr>
                        <a:buNone/>
                      </a:pPr>
                      <a:r>
                        <a:rPr lang="en-US" sz="1800">
                          <a:solidFill>
                            <a:srgbClr val="000000"/>
                          </a:solidFill>
                        </a:rPr>
                        <a:t>Needs modification when new authorities are added</a:t>
                      </a:r>
                    </a:p>
                  </a:txBody>
                  <a:tcPr marL="91427" marR="91427" marT="45713" marB="45713"/>
                </a:tc>
                <a:tc>
                  <a:txBody>
                    <a:bodyPr/>
                    <a:lstStyle/>
                    <a:p>
                      <a:endParaRPr lang="en-US" sz="1800"/>
                    </a:p>
                  </a:txBody>
                  <a:tcPr marL="91427" marR="91427" marT="45713" marB="45713"/>
                </a:tc>
                <a:extLst>
                  <a:ext uri="{0D108BD9-81ED-4DB2-BD59-A6C34878D82A}">
                    <a16:rowId xmlns:a16="http://schemas.microsoft.com/office/drawing/2014/main" val="2297229225"/>
                  </a:ext>
                </a:extLst>
              </a:tr>
              <a:tr h="370787">
                <a:tc vMerge="1">
                  <a:txBody>
                    <a:bodyPr/>
                    <a:lstStyle/>
                    <a:p>
                      <a:pPr>
                        <a:buNone/>
                      </a:pPr>
                      <a:endParaRPr lang="en-US" sz="1800" dirty="0">
                        <a:solidFill>
                          <a:srgbClr val="000000"/>
                        </a:solidFill>
                      </a:endParaRPr>
                    </a:p>
                  </a:txBody>
                  <a:tcPr marL="91427" marR="91427" marT="45713" marB="45713"/>
                </a:tc>
                <a:tc>
                  <a:txBody>
                    <a:bodyPr/>
                    <a:lstStyle/>
                    <a:p>
                      <a:pPr>
                        <a:buNone/>
                      </a:pPr>
                      <a:r>
                        <a:rPr lang="en-US" sz="1800">
                          <a:solidFill>
                            <a:srgbClr val="000000"/>
                          </a:solidFill>
                        </a:rPr>
                        <a:t>Susceptible to </a:t>
                      </a:r>
                      <a:r>
                        <a:rPr lang="en-US" sz="1800" err="1">
                          <a:solidFill>
                            <a:srgbClr val="000000"/>
                          </a:solidFill>
                        </a:rPr>
                        <a:t>DoS</a:t>
                      </a:r>
                      <a:r>
                        <a:rPr lang="en-US" sz="1800">
                          <a:solidFill>
                            <a:srgbClr val="000000"/>
                          </a:solidFill>
                        </a:rPr>
                        <a:t> attacks</a:t>
                      </a:r>
                    </a:p>
                  </a:txBody>
                  <a:tcPr marL="91427" marR="91427" marT="45713" marB="45713"/>
                </a:tc>
                <a:tc>
                  <a:txBody>
                    <a:bodyPr/>
                    <a:lstStyle/>
                    <a:p>
                      <a:endParaRPr lang="en-US" sz="1800" dirty="0"/>
                    </a:p>
                  </a:txBody>
                  <a:tcPr marL="91427" marR="91427" marT="45713" marB="45713"/>
                </a:tc>
                <a:extLst>
                  <a:ext uri="{0D108BD9-81ED-4DB2-BD59-A6C34878D82A}">
                    <a16:rowId xmlns:a16="http://schemas.microsoft.com/office/drawing/2014/main" val="1146446722"/>
                  </a:ext>
                </a:extLst>
              </a:tr>
              <a:tr h="370787">
                <a:tc vMerge="1">
                  <a:txBody>
                    <a:bodyPr/>
                    <a:lstStyle/>
                    <a:p>
                      <a:pPr algn="ctr">
                        <a:buNone/>
                      </a:pPr>
                      <a:endParaRPr lang="en-US" sz="3200" b="1" dirty="0">
                        <a:solidFill>
                          <a:srgbClr val="FF0000"/>
                        </a:solidFill>
                      </a:endParaRPr>
                    </a:p>
                  </a:txBody>
                  <a:tcPr marL="91427" marR="91427" marT="45713" marB="45713"/>
                </a:tc>
                <a:tc>
                  <a:txBody>
                    <a:bodyPr/>
                    <a:lstStyle/>
                    <a:p>
                      <a:pPr>
                        <a:buNone/>
                      </a:pPr>
                      <a:r>
                        <a:rPr lang="en-US" sz="1800" dirty="0">
                          <a:solidFill>
                            <a:srgbClr val="000000"/>
                          </a:solidFill>
                        </a:rPr>
                        <a:t>User sees different UI for each application – could be confusing and opens an attack vector</a:t>
                      </a:r>
                    </a:p>
                  </a:txBody>
                  <a:tcPr marL="91427" marR="91427" marT="45713" marB="45713"/>
                </a:tc>
                <a:tc>
                  <a:txBody>
                    <a:bodyPr/>
                    <a:lstStyle/>
                    <a:p>
                      <a:endParaRPr lang="en-US" sz="1800" dirty="0"/>
                    </a:p>
                  </a:txBody>
                  <a:tcPr marL="91427" marR="91427" marT="45713" marB="45713"/>
                </a:tc>
                <a:extLst>
                  <a:ext uri="{0D108BD9-81ED-4DB2-BD59-A6C34878D82A}">
                    <a16:rowId xmlns:a16="http://schemas.microsoft.com/office/drawing/2014/main" val="3157771836"/>
                  </a:ext>
                </a:extLst>
              </a:tr>
            </a:tbl>
          </a:graphicData>
        </a:graphic>
      </p:graphicFrame>
      <p:sp>
        <p:nvSpPr>
          <p:cNvPr id="6" name="TextBox 5">
            <a:extLst>
              <a:ext uri="{FF2B5EF4-FFF2-40B4-BE49-F238E27FC236}">
                <a16:creationId xmlns:a16="http://schemas.microsoft.com/office/drawing/2014/main" id="{D62FC143-5A38-4BFD-B891-99D50B2489DA}"/>
              </a:ext>
            </a:extLst>
          </p:cNvPr>
          <p:cNvSpPr txBox="1"/>
          <p:nvPr/>
        </p:nvSpPr>
        <p:spPr>
          <a:xfrm>
            <a:off x="9463440" y="1372845"/>
            <a:ext cx="2401426" cy="3607655"/>
          </a:xfrm>
          <a:prstGeom prst="rect">
            <a:avLst/>
          </a:prstGeom>
          <a:noFill/>
        </p:spPr>
        <p:txBody>
          <a:bodyPr wrap="square" rtlCol="0">
            <a:spAutoFit/>
          </a:bodyPr>
          <a:lstStyle/>
          <a:p>
            <a:r>
              <a:rPr lang="en-US" sz="2800" b="1" dirty="0"/>
              <a:t>Use Passive flow unless application is headless or runs on devices with no browser-based control</a:t>
            </a:r>
          </a:p>
        </p:txBody>
      </p:sp>
    </p:spTree>
    <p:extLst>
      <p:ext uri="{BB962C8B-B14F-4D97-AF65-F5344CB8AC3E}">
        <p14:creationId xmlns:p14="http://schemas.microsoft.com/office/powerpoint/2010/main" val="143127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Passive Flow (Service Provider, SP-Initiated)</a:t>
            </a:r>
          </a:p>
        </p:txBody>
      </p:sp>
      <p:sp>
        <p:nvSpPr>
          <p:cNvPr id="8" name="Freeform 7"/>
          <p:cNvSpPr/>
          <p:nvPr/>
        </p:nvSpPr>
        <p:spPr bwMode="auto">
          <a:xfrm flipH="1">
            <a:off x="838946" y="3799430"/>
            <a:ext cx="644526" cy="846052"/>
          </a:xfrm>
          <a:custGeom>
            <a:avLst/>
            <a:gdLst>
              <a:gd name="connsiteX0" fmla="*/ 993982 w 1938076"/>
              <a:gd name="connsiteY0" fmla="*/ 706921 h 3503500"/>
              <a:gd name="connsiteX1" fmla="*/ 1086674 w 1938076"/>
              <a:gd name="connsiteY1" fmla="*/ 727483 h 3503500"/>
              <a:gd name="connsiteX2" fmla="*/ 1094101 w 1938076"/>
              <a:gd name="connsiteY2" fmla="*/ 732985 h 3503500"/>
              <a:gd name="connsiteX3" fmla="*/ 1160279 w 1938076"/>
              <a:gd name="connsiteY3" fmla="*/ 756535 h 3503500"/>
              <a:gd name="connsiteX4" fmla="*/ 1840549 w 1938076"/>
              <a:gd name="connsiteY4" fmla="*/ 1149289 h 3503500"/>
              <a:gd name="connsiteX5" fmla="*/ 1917119 w 1938076"/>
              <a:gd name="connsiteY5" fmla="*/ 1389312 h 3503500"/>
              <a:gd name="connsiteX6" fmla="*/ 1670967 w 1938076"/>
              <a:gd name="connsiteY6" fmla="*/ 1443012 h 3503500"/>
              <a:gd name="connsiteX7" fmla="*/ 1232107 w 1938076"/>
              <a:gd name="connsiteY7" fmla="*/ 1189637 h 3503500"/>
              <a:gd name="connsiteX8" fmla="*/ 1232107 w 1938076"/>
              <a:gd name="connsiteY8" fmla="*/ 2071559 h 3503500"/>
              <a:gd name="connsiteX9" fmla="*/ 1227350 w 1938076"/>
              <a:gd name="connsiteY9" fmla="*/ 2123404 h 3503500"/>
              <a:gd name="connsiteX10" fmla="*/ 1232751 w 1938076"/>
              <a:gd name="connsiteY10" fmla="*/ 2127041 h 3503500"/>
              <a:gd name="connsiteX11" fmla="*/ 1296572 w 1938076"/>
              <a:gd name="connsiteY11" fmla="*/ 2207782 h 3503500"/>
              <a:gd name="connsiteX12" fmla="*/ 1848074 w 1938076"/>
              <a:gd name="connsiteY12" fmla="*/ 3163012 h 3503500"/>
              <a:gd name="connsiteX13" fmla="*/ 1814681 w 1938076"/>
              <a:gd name="connsiteY13" fmla="*/ 3484401 h 3503500"/>
              <a:gd name="connsiteX14" fmla="*/ 1519652 w 1938076"/>
              <a:gd name="connsiteY14" fmla="*/ 3352626 h 3503500"/>
              <a:gd name="connsiteX15" fmla="*/ 982472 w 1938076"/>
              <a:gd name="connsiteY15" fmla="*/ 2422203 h 3503500"/>
              <a:gd name="connsiteX16" fmla="*/ 445292 w 1938076"/>
              <a:gd name="connsiteY16" fmla="*/ 3352626 h 3503500"/>
              <a:gd name="connsiteX17" fmla="*/ 150263 w 1938076"/>
              <a:gd name="connsiteY17" fmla="*/ 3484402 h 3503500"/>
              <a:gd name="connsiteX18" fmla="*/ 116869 w 1938076"/>
              <a:gd name="connsiteY18" fmla="*/ 3163011 h 3503500"/>
              <a:gd name="connsiteX19" fmla="*/ 668372 w 1938076"/>
              <a:gd name="connsiteY19" fmla="*/ 2207783 h 3503500"/>
              <a:gd name="connsiteX20" fmla="*/ 714653 w 1938076"/>
              <a:gd name="connsiteY20" fmla="*/ 2144671 h 3503500"/>
              <a:gd name="connsiteX21" fmla="*/ 759050 w 1938076"/>
              <a:gd name="connsiteY21" fmla="*/ 2106359 h 3503500"/>
              <a:gd name="connsiteX22" fmla="*/ 755857 w 1938076"/>
              <a:gd name="connsiteY22" fmla="*/ 2071559 h 3503500"/>
              <a:gd name="connsiteX23" fmla="*/ 755857 w 1938076"/>
              <a:gd name="connsiteY23" fmla="*/ 1160834 h 3503500"/>
              <a:gd name="connsiteX24" fmla="*/ 267109 w 1938076"/>
              <a:gd name="connsiteY24" fmla="*/ 1443012 h 3503500"/>
              <a:gd name="connsiteX25" fmla="*/ 20957 w 1938076"/>
              <a:gd name="connsiteY25" fmla="*/ 1389312 h 3503500"/>
              <a:gd name="connsiteX26" fmla="*/ 97527 w 1938076"/>
              <a:gd name="connsiteY26" fmla="*/ 1149289 h 3503500"/>
              <a:gd name="connsiteX27" fmla="*/ 777797 w 1938076"/>
              <a:gd name="connsiteY27" fmla="*/ 756535 h 3503500"/>
              <a:gd name="connsiteX28" fmla="*/ 847265 w 1938076"/>
              <a:gd name="connsiteY28" fmla="*/ 731815 h 3503500"/>
              <a:gd name="connsiteX29" fmla="*/ 893762 w 1938076"/>
              <a:gd name="connsiteY29" fmla="*/ 733060 h 3503500"/>
              <a:gd name="connsiteX30" fmla="*/ 901290 w 1938076"/>
              <a:gd name="connsiteY30" fmla="*/ 727483 h 3503500"/>
              <a:gd name="connsiteX31" fmla="*/ 993982 w 1938076"/>
              <a:gd name="connsiteY31" fmla="*/ 706921 h 3503500"/>
              <a:gd name="connsiteX32" fmla="*/ 993981 w 1938076"/>
              <a:gd name="connsiteY32" fmla="*/ 0 h 3503500"/>
              <a:gd name="connsiteX33" fmla="*/ 1336881 w 1938076"/>
              <a:gd name="connsiteY33" fmla="*/ 342900 h 3503500"/>
              <a:gd name="connsiteX34" fmla="*/ 993981 w 1938076"/>
              <a:gd name="connsiteY34" fmla="*/ 685800 h 3503500"/>
              <a:gd name="connsiteX35" fmla="*/ 651081 w 1938076"/>
              <a:gd name="connsiteY35" fmla="*/ 342900 h 3503500"/>
              <a:gd name="connsiteX36" fmla="*/ 993981 w 1938076"/>
              <a:gd name="connsiteY36" fmla="*/ 0 h 350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938076" h="3503500">
                <a:moveTo>
                  <a:pt x="993982" y="706921"/>
                </a:moveTo>
                <a:cubicBezTo>
                  <a:pt x="1026862" y="706921"/>
                  <a:pt x="1058185" y="714243"/>
                  <a:pt x="1086674" y="727483"/>
                </a:cubicBezTo>
                <a:lnTo>
                  <a:pt x="1094101" y="732985"/>
                </a:lnTo>
                <a:lnTo>
                  <a:pt x="1160279" y="756535"/>
                </a:lnTo>
                <a:lnTo>
                  <a:pt x="1840549" y="1149289"/>
                </a:lnTo>
                <a:cubicBezTo>
                  <a:pt x="1929657" y="1200736"/>
                  <a:pt x="1963949" y="1308199"/>
                  <a:pt x="1917119" y="1389312"/>
                </a:cubicBezTo>
                <a:cubicBezTo>
                  <a:pt x="1870287" y="1470426"/>
                  <a:pt x="1760075" y="1494459"/>
                  <a:pt x="1670967" y="1443012"/>
                </a:cubicBezTo>
                <a:lnTo>
                  <a:pt x="1232107" y="1189637"/>
                </a:lnTo>
                <a:lnTo>
                  <a:pt x="1232107" y="2071559"/>
                </a:lnTo>
                <a:lnTo>
                  <a:pt x="1227350" y="2123404"/>
                </a:lnTo>
                <a:lnTo>
                  <a:pt x="1232751" y="2127041"/>
                </a:lnTo>
                <a:cubicBezTo>
                  <a:pt x="1256711" y="2149351"/>
                  <a:pt x="1278511" y="2176501"/>
                  <a:pt x="1296572" y="2207782"/>
                </a:cubicBezTo>
                <a:lnTo>
                  <a:pt x="1848074" y="3163012"/>
                </a:lnTo>
                <a:cubicBezTo>
                  <a:pt x="1920315" y="3288137"/>
                  <a:pt x="1905376" y="3432038"/>
                  <a:pt x="1814681" y="3484401"/>
                </a:cubicBezTo>
                <a:cubicBezTo>
                  <a:pt x="1723984" y="3536765"/>
                  <a:pt x="1591893" y="3477752"/>
                  <a:pt x="1519652" y="3352626"/>
                </a:cubicBezTo>
                <a:lnTo>
                  <a:pt x="982472" y="2422203"/>
                </a:lnTo>
                <a:lnTo>
                  <a:pt x="445292" y="3352626"/>
                </a:lnTo>
                <a:cubicBezTo>
                  <a:pt x="373050" y="3477752"/>
                  <a:pt x="240960" y="3536765"/>
                  <a:pt x="150263" y="3484402"/>
                </a:cubicBezTo>
                <a:cubicBezTo>
                  <a:pt x="59567" y="3432038"/>
                  <a:pt x="44629" y="3288137"/>
                  <a:pt x="116869" y="3163011"/>
                </a:cubicBezTo>
                <a:lnTo>
                  <a:pt x="668372" y="2207783"/>
                </a:lnTo>
                <a:cubicBezTo>
                  <a:pt x="681918" y="2184322"/>
                  <a:pt x="697567" y="2163185"/>
                  <a:pt x="714653" y="2144671"/>
                </a:cubicBezTo>
                <a:lnTo>
                  <a:pt x="759050" y="2106359"/>
                </a:lnTo>
                <a:lnTo>
                  <a:pt x="755857" y="2071559"/>
                </a:lnTo>
                <a:lnTo>
                  <a:pt x="755857" y="1160834"/>
                </a:lnTo>
                <a:lnTo>
                  <a:pt x="267109" y="1443012"/>
                </a:lnTo>
                <a:cubicBezTo>
                  <a:pt x="178001" y="1494459"/>
                  <a:pt x="67789" y="1470426"/>
                  <a:pt x="20957" y="1389312"/>
                </a:cubicBezTo>
                <a:cubicBezTo>
                  <a:pt x="-25874" y="1308198"/>
                  <a:pt x="8419" y="1200735"/>
                  <a:pt x="97527" y="1149289"/>
                </a:cubicBezTo>
                <a:lnTo>
                  <a:pt x="777797" y="756535"/>
                </a:lnTo>
                <a:cubicBezTo>
                  <a:pt x="800074" y="743673"/>
                  <a:pt x="823670" y="735529"/>
                  <a:pt x="847265" y="731815"/>
                </a:cubicBezTo>
                <a:lnTo>
                  <a:pt x="893762" y="733060"/>
                </a:lnTo>
                <a:lnTo>
                  <a:pt x="901290" y="727483"/>
                </a:lnTo>
                <a:cubicBezTo>
                  <a:pt x="929779" y="714243"/>
                  <a:pt x="961102" y="706921"/>
                  <a:pt x="993982" y="706921"/>
                </a:cubicBezTo>
                <a:close/>
                <a:moveTo>
                  <a:pt x="993981" y="0"/>
                </a:moveTo>
                <a:cubicBezTo>
                  <a:pt x="1183359" y="0"/>
                  <a:pt x="1336881" y="153522"/>
                  <a:pt x="1336881" y="342900"/>
                </a:cubicBezTo>
                <a:cubicBezTo>
                  <a:pt x="1336881" y="532278"/>
                  <a:pt x="1183359" y="685800"/>
                  <a:pt x="993981" y="685800"/>
                </a:cubicBezTo>
                <a:cubicBezTo>
                  <a:pt x="804603" y="685800"/>
                  <a:pt x="651081" y="532278"/>
                  <a:pt x="651081" y="342900"/>
                </a:cubicBezTo>
                <a:cubicBezTo>
                  <a:pt x="651081" y="153522"/>
                  <a:pt x="804603" y="0"/>
                  <a:pt x="993981" y="0"/>
                </a:cubicBezTo>
                <a:close/>
              </a:path>
            </a:pathLst>
          </a:custGeom>
          <a:solidFill>
            <a:schemeClr val="accent4"/>
          </a:solidFill>
          <a:ln>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22" tIns="67222" rIns="25211" bIns="25211" rtlCol="0" anchor="t" anchorCtr="0"/>
          <a:lstStyle/>
          <a:p>
            <a:pPr algn="ctr" defTabSz="685466"/>
            <a:endParaRPr lang="en-US" sz="1175" spc="-75">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9" name="Rounded Rectangle 8"/>
          <p:cNvSpPr/>
          <p:nvPr/>
        </p:nvSpPr>
        <p:spPr>
          <a:xfrm>
            <a:off x="9524514" y="3671843"/>
            <a:ext cx="1828541" cy="973639"/>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r>
              <a:rPr lang="en-US" sz="1900" dirty="0">
                <a:solidFill>
                  <a:schemeClr val="tx1"/>
                </a:solidFill>
                <a:latin typeface="Calibri"/>
              </a:rPr>
              <a:t>Application</a:t>
            </a:r>
          </a:p>
        </p:txBody>
      </p:sp>
      <p:sp>
        <p:nvSpPr>
          <p:cNvPr id="10" name="Isosceles Triangle 9"/>
          <p:cNvSpPr/>
          <p:nvPr/>
        </p:nvSpPr>
        <p:spPr>
          <a:xfrm>
            <a:off x="4245254" y="2737499"/>
            <a:ext cx="2514234" cy="2058201"/>
          </a:xfrm>
          <a:prstGeom prst="triangl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r>
              <a:rPr lang="en-US" sz="1900" dirty="0">
                <a:solidFill>
                  <a:schemeClr val="tx1"/>
                </a:solidFill>
                <a:latin typeface="Calibri"/>
              </a:rPr>
              <a:t>Authority</a:t>
            </a:r>
          </a:p>
        </p:txBody>
      </p:sp>
      <p:sp>
        <p:nvSpPr>
          <p:cNvPr id="4" name="Curved Down Arrow 3"/>
          <p:cNvSpPr/>
          <p:nvPr/>
        </p:nvSpPr>
        <p:spPr>
          <a:xfrm>
            <a:off x="1346589" y="1690935"/>
            <a:ext cx="9420066" cy="1668725"/>
          </a:xfrm>
          <a:prstGeom prst="curvedDownArrow">
            <a:avLst>
              <a:gd name="adj1" fmla="val 21364"/>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201"/>
            <a:r>
              <a:rPr lang="en-US" sz="1900">
                <a:solidFill>
                  <a:prstClr val="black"/>
                </a:solidFill>
                <a:latin typeface="Calibri"/>
              </a:rPr>
              <a:t>1</a:t>
            </a:r>
          </a:p>
        </p:txBody>
      </p:sp>
      <p:grpSp>
        <p:nvGrpSpPr>
          <p:cNvPr id="19" name="Group 18"/>
          <p:cNvGrpSpPr/>
          <p:nvPr/>
        </p:nvGrpSpPr>
        <p:grpSpPr>
          <a:xfrm>
            <a:off x="1583095" y="3707040"/>
            <a:ext cx="3256446" cy="560084"/>
            <a:chOff x="1582454" y="3707079"/>
            <a:chExt cx="3256908" cy="560164"/>
          </a:xfrm>
        </p:grpSpPr>
        <p:sp>
          <p:nvSpPr>
            <p:cNvPr id="15" name="Left-Right Arrow 14"/>
            <p:cNvSpPr/>
            <p:nvPr/>
          </p:nvSpPr>
          <p:spPr>
            <a:xfrm>
              <a:off x="1582454" y="3870023"/>
              <a:ext cx="3256908" cy="39722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endParaRPr lang="en-US" sz="1900">
                <a:solidFill>
                  <a:prstClr val="white"/>
                </a:solidFill>
                <a:latin typeface="Calibri"/>
              </a:endParaRPr>
            </a:p>
          </p:txBody>
        </p:sp>
        <p:sp>
          <p:nvSpPr>
            <p:cNvPr id="18" name="TextBox 17"/>
            <p:cNvSpPr txBox="1"/>
            <p:nvPr/>
          </p:nvSpPr>
          <p:spPr>
            <a:xfrm>
              <a:off x="2258510" y="3707079"/>
              <a:ext cx="311304" cy="390556"/>
            </a:xfrm>
            <a:prstGeom prst="rect">
              <a:avLst/>
            </a:prstGeom>
            <a:noFill/>
          </p:spPr>
          <p:txBody>
            <a:bodyPr wrap="none" rtlCol="0">
              <a:spAutoFit/>
            </a:bodyPr>
            <a:lstStyle/>
            <a:p>
              <a:pPr defTabSz="914201"/>
              <a:r>
                <a:rPr lang="en-US" sz="1900">
                  <a:solidFill>
                    <a:prstClr val="black"/>
                  </a:solidFill>
                  <a:latin typeface="Calibri"/>
                </a:rPr>
                <a:t>3</a:t>
              </a:r>
            </a:p>
          </p:txBody>
        </p:sp>
      </p:grpSp>
      <p:grpSp>
        <p:nvGrpSpPr>
          <p:cNvPr id="23" name="Group 22"/>
          <p:cNvGrpSpPr/>
          <p:nvPr/>
        </p:nvGrpSpPr>
        <p:grpSpPr>
          <a:xfrm>
            <a:off x="1100900" y="4307549"/>
            <a:ext cx="9337884" cy="1890096"/>
            <a:chOff x="1100191" y="4307674"/>
            <a:chExt cx="9339209" cy="1890364"/>
          </a:xfrm>
        </p:grpSpPr>
        <p:sp>
          <p:nvSpPr>
            <p:cNvPr id="13" name="Curved Down Arrow 12"/>
            <p:cNvSpPr/>
            <p:nvPr/>
          </p:nvSpPr>
          <p:spPr>
            <a:xfrm rot="10800000">
              <a:off x="1100191" y="4738848"/>
              <a:ext cx="9339209" cy="1459190"/>
            </a:xfrm>
            <a:prstGeom prst="curvedDownArrow">
              <a:avLst>
                <a:gd name="adj1" fmla="val 24450"/>
                <a:gd name="adj2" fmla="val 2445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endParaRPr lang="en-US" sz="1900">
                <a:solidFill>
                  <a:prstClr val="black"/>
                </a:solidFill>
                <a:latin typeface="Calibri"/>
              </a:endParaRPr>
            </a:p>
          </p:txBody>
        </p:sp>
        <p:sp>
          <p:nvSpPr>
            <p:cNvPr id="16" name="TextBox 15"/>
            <p:cNvSpPr txBox="1"/>
            <p:nvPr/>
          </p:nvSpPr>
          <p:spPr>
            <a:xfrm>
              <a:off x="5971857" y="5728868"/>
              <a:ext cx="311304" cy="390556"/>
            </a:xfrm>
            <a:prstGeom prst="rect">
              <a:avLst/>
            </a:prstGeom>
            <a:noFill/>
          </p:spPr>
          <p:txBody>
            <a:bodyPr wrap="none" rtlCol="0">
              <a:spAutoFit/>
            </a:bodyPr>
            <a:lstStyle/>
            <a:p>
              <a:pPr defTabSz="914201"/>
              <a:r>
                <a:rPr lang="en-US" sz="1900">
                  <a:solidFill>
                    <a:prstClr val="black"/>
                  </a:solidFill>
                  <a:latin typeface="Calibri"/>
                </a:rPr>
                <a:t>2</a:t>
              </a:r>
            </a:p>
          </p:txBody>
        </p:sp>
        <p:sp>
          <p:nvSpPr>
            <p:cNvPr id="22" name="Curved Down Arrow 21"/>
            <p:cNvSpPr/>
            <p:nvPr/>
          </p:nvSpPr>
          <p:spPr>
            <a:xfrm>
              <a:off x="1259094" y="4307674"/>
              <a:ext cx="3703324" cy="675959"/>
            </a:xfrm>
            <a:prstGeom prst="curvedDownArrow">
              <a:avLst>
                <a:gd name="adj1" fmla="val 25000"/>
                <a:gd name="adj2" fmla="val 80683"/>
                <a:gd name="adj3" fmla="val 401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endParaRPr lang="en-US" sz="1900">
                <a:solidFill>
                  <a:prstClr val="black"/>
                </a:solidFill>
                <a:latin typeface="Calibri"/>
              </a:endParaRPr>
            </a:p>
          </p:txBody>
        </p:sp>
      </p:grpSp>
      <p:grpSp>
        <p:nvGrpSpPr>
          <p:cNvPr id="27" name="Group 26"/>
          <p:cNvGrpSpPr/>
          <p:nvPr/>
        </p:nvGrpSpPr>
        <p:grpSpPr>
          <a:xfrm>
            <a:off x="2086309" y="2236704"/>
            <a:ext cx="8020069" cy="1478655"/>
            <a:chOff x="2085739" y="2236534"/>
            <a:chExt cx="8021207" cy="1478865"/>
          </a:xfrm>
        </p:grpSpPr>
        <p:sp>
          <p:nvSpPr>
            <p:cNvPr id="24" name="Curved Down Arrow 23"/>
            <p:cNvSpPr/>
            <p:nvPr/>
          </p:nvSpPr>
          <p:spPr>
            <a:xfrm rot="10800000">
              <a:off x="2085739" y="3039040"/>
              <a:ext cx="3328827" cy="676359"/>
            </a:xfrm>
            <a:prstGeom prst="curvedDownArrow">
              <a:avLst>
                <a:gd name="adj1" fmla="val 5000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endParaRPr lang="en-US" sz="1900">
                <a:solidFill>
                  <a:prstClr val="black"/>
                </a:solidFill>
                <a:latin typeface="Calibri"/>
              </a:endParaRPr>
            </a:p>
          </p:txBody>
        </p:sp>
        <p:sp>
          <p:nvSpPr>
            <p:cNvPr id="25" name="Curved Down Arrow 24"/>
            <p:cNvSpPr/>
            <p:nvPr/>
          </p:nvSpPr>
          <p:spPr>
            <a:xfrm>
              <a:off x="2134200" y="2236534"/>
              <a:ext cx="7972746" cy="98861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endParaRPr lang="en-US" sz="1900">
                <a:solidFill>
                  <a:prstClr val="black"/>
                </a:solidFill>
                <a:latin typeface="Calibri"/>
              </a:endParaRPr>
            </a:p>
          </p:txBody>
        </p:sp>
        <p:sp>
          <p:nvSpPr>
            <p:cNvPr id="26" name="TextBox 25"/>
            <p:cNvSpPr txBox="1"/>
            <p:nvPr/>
          </p:nvSpPr>
          <p:spPr>
            <a:xfrm>
              <a:off x="2560196" y="2908602"/>
              <a:ext cx="311304" cy="390556"/>
            </a:xfrm>
            <a:prstGeom prst="rect">
              <a:avLst/>
            </a:prstGeom>
            <a:noFill/>
          </p:spPr>
          <p:txBody>
            <a:bodyPr wrap="none" rtlCol="0">
              <a:spAutoFit/>
            </a:bodyPr>
            <a:lstStyle/>
            <a:p>
              <a:pPr defTabSz="914201"/>
              <a:r>
                <a:rPr lang="en-US" sz="1900">
                  <a:solidFill>
                    <a:prstClr val="black"/>
                  </a:solidFill>
                  <a:latin typeface="Calibri"/>
                </a:rPr>
                <a:t>4</a:t>
              </a:r>
            </a:p>
          </p:txBody>
        </p:sp>
      </p:grpSp>
      <p:sp>
        <p:nvSpPr>
          <p:cNvPr id="21" name="Curved Down Arrow 20"/>
          <p:cNvSpPr/>
          <p:nvPr/>
        </p:nvSpPr>
        <p:spPr>
          <a:xfrm>
            <a:off x="6467760" y="3172782"/>
            <a:ext cx="3056754" cy="61799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r>
              <a:rPr lang="en-US" sz="1900">
                <a:solidFill>
                  <a:prstClr val="black"/>
                </a:solidFill>
                <a:latin typeface="Calibri"/>
              </a:rPr>
              <a:t>Trust</a:t>
            </a:r>
          </a:p>
        </p:txBody>
      </p:sp>
      <p:sp>
        <p:nvSpPr>
          <p:cNvPr id="28" name="Frame 27"/>
          <p:cNvSpPr/>
          <p:nvPr/>
        </p:nvSpPr>
        <p:spPr>
          <a:xfrm>
            <a:off x="5912730" y="3494089"/>
            <a:ext cx="555030" cy="5537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r>
              <a:rPr lang="en-US" sz="1900">
                <a:solidFill>
                  <a:prstClr val="black"/>
                </a:solidFill>
                <a:latin typeface="Calibri"/>
              </a:rPr>
              <a:t>A</a:t>
            </a:r>
          </a:p>
        </p:txBody>
      </p:sp>
      <p:sp>
        <p:nvSpPr>
          <p:cNvPr id="29" name="Rectangle 28"/>
          <p:cNvSpPr/>
          <p:nvPr/>
        </p:nvSpPr>
        <p:spPr>
          <a:xfrm>
            <a:off x="6467762" y="3494089"/>
            <a:ext cx="583452" cy="545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r>
              <a:rPr lang="en-US" sz="1900">
                <a:solidFill>
                  <a:prstClr val="white"/>
                </a:solidFill>
                <a:latin typeface="Calibri"/>
              </a:rPr>
              <a:t>A</a:t>
            </a:r>
          </a:p>
        </p:txBody>
      </p:sp>
      <p:sp>
        <p:nvSpPr>
          <p:cNvPr id="30" name="Rectangle 29"/>
          <p:cNvSpPr/>
          <p:nvPr/>
        </p:nvSpPr>
        <p:spPr>
          <a:xfrm>
            <a:off x="9171922" y="3775297"/>
            <a:ext cx="583452" cy="545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r>
              <a:rPr lang="en-US" sz="1900">
                <a:solidFill>
                  <a:prstClr val="white"/>
                </a:solidFill>
                <a:latin typeface="Calibri"/>
              </a:rPr>
              <a:t>A</a:t>
            </a:r>
          </a:p>
        </p:txBody>
      </p:sp>
      <p:sp>
        <p:nvSpPr>
          <p:cNvPr id="5" name="TextBox 4"/>
          <p:cNvSpPr txBox="1"/>
          <p:nvPr/>
        </p:nvSpPr>
        <p:spPr>
          <a:xfrm>
            <a:off x="7888581" y="2905025"/>
            <a:ext cx="311260" cy="390501"/>
          </a:xfrm>
          <a:prstGeom prst="rect">
            <a:avLst/>
          </a:prstGeom>
          <a:noFill/>
        </p:spPr>
        <p:txBody>
          <a:bodyPr wrap="none" rtlCol="0">
            <a:spAutoFit/>
          </a:bodyPr>
          <a:lstStyle/>
          <a:p>
            <a:pPr defTabSz="914201"/>
            <a:r>
              <a:rPr lang="en-US" sz="1900">
                <a:solidFill>
                  <a:prstClr val="black"/>
                </a:solidFill>
                <a:latin typeface="Calibri"/>
              </a:rPr>
              <a:t>0</a:t>
            </a:r>
          </a:p>
        </p:txBody>
      </p:sp>
      <p:sp>
        <p:nvSpPr>
          <p:cNvPr id="32" name="Curved Down Arrow 12">
            <a:extLst>
              <a:ext uri="{FF2B5EF4-FFF2-40B4-BE49-F238E27FC236}">
                <a16:creationId xmlns:a16="http://schemas.microsoft.com/office/drawing/2014/main" id="{A36C29C9-5CC8-49EB-8C98-782216DACF31}"/>
              </a:ext>
            </a:extLst>
          </p:cNvPr>
          <p:cNvSpPr/>
          <p:nvPr/>
        </p:nvSpPr>
        <p:spPr>
          <a:xfrm rot="10800000">
            <a:off x="1161209" y="5331598"/>
            <a:ext cx="9337884" cy="1458983"/>
          </a:xfrm>
          <a:prstGeom prst="curvedDownArrow">
            <a:avLst>
              <a:gd name="adj1" fmla="val 24450"/>
              <a:gd name="adj2" fmla="val 24450"/>
              <a:gd name="adj3" fmla="val 257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endParaRPr lang="en-US" sz="1900">
              <a:solidFill>
                <a:prstClr val="black"/>
              </a:solidFill>
              <a:latin typeface="Calibri"/>
            </a:endParaRPr>
          </a:p>
        </p:txBody>
      </p:sp>
      <p:sp>
        <p:nvSpPr>
          <p:cNvPr id="33" name="TextBox 32">
            <a:extLst>
              <a:ext uri="{FF2B5EF4-FFF2-40B4-BE49-F238E27FC236}">
                <a16:creationId xmlns:a16="http://schemas.microsoft.com/office/drawing/2014/main" id="{7134D0FE-3948-4521-9B15-EFA183C68EED}"/>
              </a:ext>
            </a:extLst>
          </p:cNvPr>
          <p:cNvSpPr txBox="1"/>
          <p:nvPr/>
        </p:nvSpPr>
        <p:spPr>
          <a:xfrm>
            <a:off x="6130755" y="6196236"/>
            <a:ext cx="308098" cy="384721"/>
          </a:xfrm>
          <a:prstGeom prst="rect">
            <a:avLst/>
          </a:prstGeom>
          <a:noFill/>
        </p:spPr>
        <p:txBody>
          <a:bodyPr wrap="none" rtlCol="0">
            <a:spAutoFit/>
          </a:bodyPr>
          <a:lstStyle/>
          <a:p>
            <a:pPr defTabSz="914201"/>
            <a:r>
              <a:rPr lang="en-US" sz="1900" dirty="0">
                <a:solidFill>
                  <a:prstClr val="black"/>
                </a:solidFill>
                <a:latin typeface="Calibri"/>
              </a:rPr>
              <a:t>5</a:t>
            </a:r>
          </a:p>
        </p:txBody>
      </p:sp>
      <p:sp>
        <p:nvSpPr>
          <p:cNvPr id="3" name="Speech Bubble: Rectangle 2">
            <a:extLst>
              <a:ext uri="{FF2B5EF4-FFF2-40B4-BE49-F238E27FC236}">
                <a16:creationId xmlns:a16="http://schemas.microsoft.com/office/drawing/2014/main" id="{E8B026AD-8FE8-4258-9FB0-3715B9F6B70E}"/>
              </a:ext>
            </a:extLst>
          </p:cNvPr>
          <p:cNvSpPr/>
          <p:nvPr/>
        </p:nvSpPr>
        <p:spPr>
          <a:xfrm>
            <a:off x="10959015" y="3039096"/>
            <a:ext cx="1180935" cy="454993"/>
          </a:xfrm>
          <a:prstGeom prst="wedgeRectCallout">
            <a:avLst>
              <a:gd name="adj1" fmla="val -43401"/>
              <a:gd name="adj2" fmla="val 1271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Validate!</a:t>
            </a:r>
          </a:p>
        </p:txBody>
      </p:sp>
      <p:sp>
        <p:nvSpPr>
          <p:cNvPr id="6" name="Rectangle: Rounded Corners 5">
            <a:extLst>
              <a:ext uri="{FF2B5EF4-FFF2-40B4-BE49-F238E27FC236}">
                <a16:creationId xmlns:a16="http://schemas.microsoft.com/office/drawing/2014/main" id="{115849D9-6597-441B-A239-2616F7C32E8E}"/>
              </a:ext>
            </a:extLst>
          </p:cNvPr>
          <p:cNvSpPr/>
          <p:nvPr/>
        </p:nvSpPr>
        <p:spPr>
          <a:xfrm>
            <a:off x="5336363" y="2301742"/>
            <a:ext cx="1271024" cy="381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Token</a:t>
            </a:r>
          </a:p>
        </p:txBody>
      </p:sp>
      <p:sp>
        <p:nvSpPr>
          <p:cNvPr id="31" name="Rectangle: Rounded Corners 30">
            <a:extLst>
              <a:ext uri="{FF2B5EF4-FFF2-40B4-BE49-F238E27FC236}">
                <a16:creationId xmlns:a16="http://schemas.microsoft.com/office/drawing/2014/main" id="{FDEC6144-C713-4744-BD61-7CC7EA856FC9}"/>
              </a:ext>
            </a:extLst>
          </p:cNvPr>
          <p:cNvSpPr/>
          <p:nvPr/>
        </p:nvSpPr>
        <p:spPr>
          <a:xfrm>
            <a:off x="4641706" y="6362414"/>
            <a:ext cx="1271024" cy="381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Cookie</a:t>
            </a:r>
          </a:p>
        </p:txBody>
      </p:sp>
    </p:spTree>
    <p:extLst>
      <p:ext uri="{BB962C8B-B14F-4D97-AF65-F5344CB8AC3E}">
        <p14:creationId xmlns:p14="http://schemas.microsoft.com/office/powerpoint/2010/main" val="4011172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anim calcmode="lin" valueType="num">
                                      <p:cBhvr additive="base">
                                        <p:cTn id="29" dur="500" fill="hold"/>
                                        <p:tgtEl>
                                          <p:spTgt spid="32"/>
                                        </p:tgtEl>
                                        <p:attrNameLst>
                                          <p:attrName>ppt_x</p:attrName>
                                        </p:attrNameLst>
                                      </p:cBhvr>
                                      <p:tavLst>
                                        <p:tav tm="0">
                                          <p:val>
                                            <p:strVal val="#ppt_x"/>
                                          </p:val>
                                        </p:tav>
                                        <p:tav tm="100000">
                                          <p:val>
                                            <p:strVal val="#ppt_x"/>
                                          </p:val>
                                        </p:tav>
                                      </p:tavLst>
                                    </p:anim>
                                    <p:anim calcmode="lin" valueType="num">
                                      <p:cBhvr additive="base">
                                        <p:cTn id="30" dur="500" fill="hold"/>
                                        <p:tgtEl>
                                          <p:spTgt spid="3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anim calcmode="lin" valueType="num">
                                      <p:cBhvr additive="base">
                                        <p:cTn id="33" dur="500" fill="hold"/>
                                        <p:tgtEl>
                                          <p:spTgt spid="33"/>
                                        </p:tgtEl>
                                        <p:attrNameLst>
                                          <p:attrName>ppt_x</p:attrName>
                                        </p:attrNameLst>
                                      </p:cBhvr>
                                      <p:tavLst>
                                        <p:tav tm="0">
                                          <p:val>
                                            <p:strVal val="#ppt_x"/>
                                          </p:val>
                                        </p:tav>
                                        <p:tav tm="100000">
                                          <p:val>
                                            <p:strVal val="#ppt_x"/>
                                          </p:val>
                                        </p:tav>
                                      </p:tavLst>
                                    </p:anim>
                                    <p:anim calcmode="lin" valueType="num">
                                      <p:cBhvr additive="base">
                                        <p:cTn id="34" dur="500" fill="hold"/>
                                        <p:tgtEl>
                                          <p:spTgt spid="33"/>
                                        </p:tgtEl>
                                        <p:attrNameLst>
                                          <p:attrName>ppt_y</p:attrName>
                                        </p:attrNameLst>
                                      </p:cBhvr>
                                      <p:tavLst>
                                        <p:tav tm="0">
                                          <p:val>
                                            <p:strVal val="1+#ppt_h/2"/>
                                          </p:val>
                                        </p:tav>
                                        <p:tav tm="100000">
                                          <p:val>
                                            <p:strVal val="#ppt_y"/>
                                          </p:val>
                                        </p:tav>
                                      </p:tavLst>
                                    </p:anim>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2" grpId="0" animBg="1"/>
      <p:bldP spid="33" grpId="0"/>
      <p:bldP spid="3" grpId="0" animBg="1"/>
      <p:bldP spid="6" grpId="0" animBg="1"/>
      <p:bldP spid="3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Passive Authentication – Notable Facts</a:t>
            </a:r>
          </a:p>
        </p:txBody>
      </p:sp>
      <p:sp>
        <p:nvSpPr>
          <p:cNvPr id="3" name="Content Placeholder 2"/>
          <p:cNvSpPr>
            <a:spLocks noGrp="1"/>
          </p:cNvSpPr>
          <p:nvPr>
            <p:ph idx="1"/>
          </p:nvPr>
        </p:nvSpPr>
        <p:spPr/>
        <p:txBody>
          <a:bodyPr/>
          <a:lstStyle/>
          <a:p>
            <a:r>
              <a:rPr lang="en-US" dirty="0"/>
              <a:t>No need for direct connectivity between the STS and the Application.</a:t>
            </a:r>
          </a:p>
          <a:p>
            <a:r>
              <a:rPr lang="en-US" dirty="0"/>
              <a:t>Single sign-on</a:t>
            </a:r>
          </a:p>
          <a:p>
            <a:r>
              <a:rPr lang="en-US" dirty="0"/>
              <a:t>Security and control of credentialing in one place</a:t>
            </a:r>
          </a:p>
          <a:p>
            <a:r>
              <a:rPr lang="en-US" dirty="0"/>
              <a:t>Composability – federation with other authorities</a:t>
            </a:r>
          </a:p>
        </p:txBody>
      </p:sp>
    </p:spTree>
    <p:extLst>
      <p:ext uri="{BB962C8B-B14F-4D97-AF65-F5344CB8AC3E}">
        <p14:creationId xmlns:p14="http://schemas.microsoft.com/office/powerpoint/2010/main" val="1187078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BD369-CD95-4A86-9941-042394317D2F}"/>
              </a:ext>
            </a:extLst>
          </p:cNvPr>
          <p:cNvSpPr>
            <a:spLocks noGrp="1"/>
          </p:cNvSpPr>
          <p:nvPr>
            <p:ph type="title"/>
          </p:nvPr>
        </p:nvSpPr>
        <p:spPr/>
        <p:txBody>
          <a:bodyPr/>
          <a:lstStyle/>
          <a:p>
            <a:r>
              <a:rPr lang="en-US" dirty="0"/>
              <a:t>Federation</a:t>
            </a:r>
          </a:p>
        </p:txBody>
      </p:sp>
      <p:sp>
        <p:nvSpPr>
          <p:cNvPr id="3" name="Content Placeholder 2">
            <a:extLst>
              <a:ext uri="{FF2B5EF4-FFF2-40B4-BE49-F238E27FC236}">
                <a16:creationId xmlns:a16="http://schemas.microsoft.com/office/drawing/2014/main" id="{B93EDDB9-6116-4BCC-8928-3A647189DBB7}"/>
              </a:ext>
            </a:extLst>
          </p:cNvPr>
          <p:cNvSpPr>
            <a:spLocks noGrp="1"/>
          </p:cNvSpPr>
          <p:nvPr>
            <p:ph idx="1"/>
          </p:nvPr>
        </p:nvSpPr>
        <p:spPr/>
        <p:txBody>
          <a:bodyPr/>
          <a:lstStyle/>
          <a:p>
            <a:r>
              <a:rPr lang="en-US" dirty="0"/>
              <a:t>Ability to compose token issuance process using multiple issuers</a:t>
            </a:r>
          </a:p>
          <a:p>
            <a:r>
              <a:rPr lang="en-US" dirty="0"/>
              <a:t>Examples: sign in to a site using one of several social identities, multi-tenant apps (O365)</a:t>
            </a:r>
          </a:p>
        </p:txBody>
      </p:sp>
      <p:sp>
        <p:nvSpPr>
          <p:cNvPr id="4" name="Rounded Rectangle 8">
            <a:extLst>
              <a:ext uri="{FF2B5EF4-FFF2-40B4-BE49-F238E27FC236}">
                <a16:creationId xmlns:a16="http://schemas.microsoft.com/office/drawing/2014/main" id="{436672EE-C91B-4C81-A49F-41FF6B2FBE9A}"/>
              </a:ext>
            </a:extLst>
          </p:cNvPr>
          <p:cNvSpPr/>
          <p:nvPr/>
        </p:nvSpPr>
        <p:spPr>
          <a:xfrm>
            <a:off x="9683278" y="4667000"/>
            <a:ext cx="1828541" cy="973639"/>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r>
              <a:rPr lang="en-US" sz="1900" dirty="0">
                <a:solidFill>
                  <a:schemeClr val="tx1"/>
                </a:solidFill>
                <a:latin typeface="Calibri"/>
              </a:rPr>
              <a:t>Application</a:t>
            </a:r>
          </a:p>
        </p:txBody>
      </p:sp>
      <p:sp>
        <p:nvSpPr>
          <p:cNvPr id="5" name="Isosceles Triangle 4">
            <a:extLst>
              <a:ext uri="{FF2B5EF4-FFF2-40B4-BE49-F238E27FC236}">
                <a16:creationId xmlns:a16="http://schemas.microsoft.com/office/drawing/2014/main" id="{CBA4646C-8957-4724-A20F-6676D3A6520F}"/>
              </a:ext>
            </a:extLst>
          </p:cNvPr>
          <p:cNvSpPr/>
          <p:nvPr/>
        </p:nvSpPr>
        <p:spPr>
          <a:xfrm>
            <a:off x="5917323" y="3999546"/>
            <a:ext cx="3083618" cy="2058201"/>
          </a:xfrm>
          <a:prstGeom prst="triangl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r>
              <a:rPr lang="en-US" sz="1900" dirty="0">
                <a:solidFill>
                  <a:schemeClr val="tx1"/>
                </a:solidFill>
                <a:latin typeface="Calibri"/>
              </a:rPr>
              <a:t>Authority</a:t>
            </a:r>
          </a:p>
          <a:p>
            <a:pPr algn="ctr" defTabSz="914201"/>
            <a:r>
              <a:rPr lang="en-US" sz="1900" dirty="0">
                <a:solidFill>
                  <a:schemeClr val="tx1"/>
                </a:solidFill>
                <a:latin typeface="Calibri"/>
              </a:rPr>
              <a:t>Federation</a:t>
            </a:r>
          </a:p>
          <a:p>
            <a:pPr algn="ctr" defTabSz="914201"/>
            <a:r>
              <a:rPr lang="en-US" sz="1900" dirty="0">
                <a:solidFill>
                  <a:schemeClr val="tx1"/>
                </a:solidFill>
                <a:latin typeface="Calibri"/>
              </a:rPr>
              <a:t>Provider (FP)</a:t>
            </a:r>
          </a:p>
        </p:txBody>
      </p:sp>
      <p:sp>
        <p:nvSpPr>
          <p:cNvPr id="6" name="Isosceles Triangle 5">
            <a:extLst>
              <a:ext uri="{FF2B5EF4-FFF2-40B4-BE49-F238E27FC236}">
                <a16:creationId xmlns:a16="http://schemas.microsoft.com/office/drawing/2014/main" id="{D30F4B3D-18FD-4160-8802-55070D686A83}"/>
              </a:ext>
            </a:extLst>
          </p:cNvPr>
          <p:cNvSpPr/>
          <p:nvPr/>
        </p:nvSpPr>
        <p:spPr>
          <a:xfrm>
            <a:off x="2686561" y="2608799"/>
            <a:ext cx="3083618" cy="2058201"/>
          </a:xfrm>
          <a:prstGeom prst="triangl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r>
              <a:rPr lang="en-US" sz="1900" dirty="0">
                <a:solidFill>
                  <a:schemeClr val="tx1"/>
                </a:solidFill>
                <a:latin typeface="Calibri"/>
              </a:rPr>
              <a:t>Identity</a:t>
            </a:r>
          </a:p>
          <a:p>
            <a:pPr algn="ctr" defTabSz="914201"/>
            <a:r>
              <a:rPr lang="en-US" sz="1900" dirty="0">
                <a:solidFill>
                  <a:schemeClr val="tx1"/>
                </a:solidFill>
                <a:latin typeface="Calibri"/>
              </a:rPr>
              <a:t>Provider (</a:t>
            </a:r>
            <a:r>
              <a:rPr lang="en-US" sz="1900" dirty="0" err="1">
                <a:solidFill>
                  <a:schemeClr val="tx1"/>
                </a:solidFill>
                <a:latin typeface="Calibri"/>
              </a:rPr>
              <a:t>IdP</a:t>
            </a:r>
            <a:r>
              <a:rPr lang="en-US" sz="1900" dirty="0">
                <a:solidFill>
                  <a:schemeClr val="tx1"/>
                </a:solidFill>
                <a:latin typeface="Calibri"/>
              </a:rPr>
              <a:t>)</a:t>
            </a:r>
          </a:p>
        </p:txBody>
      </p:sp>
      <p:sp>
        <p:nvSpPr>
          <p:cNvPr id="9" name="Isosceles Triangle 8">
            <a:extLst>
              <a:ext uri="{FF2B5EF4-FFF2-40B4-BE49-F238E27FC236}">
                <a16:creationId xmlns:a16="http://schemas.microsoft.com/office/drawing/2014/main" id="{E8353D19-E1CA-43F3-9099-BC28DB2FED8C}"/>
              </a:ext>
            </a:extLst>
          </p:cNvPr>
          <p:cNvSpPr/>
          <p:nvPr/>
        </p:nvSpPr>
        <p:spPr>
          <a:xfrm>
            <a:off x="462415" y="4124718"/>
            <a:ext cx="3083618" cy="2058201"/>
          </a:xfrm>
          <a:prstGeom prst="triangl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r>
              <a:rPr lang="en-US" sz="1900" dirty="0">
                <a:solidFill>
                  <a:schemeClr val="tx1"/>
                </a:solidFill>
                <a:latin typeface="Calibri"/>
              </a:rPr>
              <a:t>Identity</a:t>
            </a:r>
          </a:p>
          <a:p>
            <a:pPr algn="ctr" defTabSz="914201"/>
            <a:r>
              <a:rPr lang="en-US" sz="1900" dirty="0">
                <a:solidFill>
                  <a:schemeClr val="tx1"/>
                </a:solidFill>
                <a:latin typeface="Calibri"/>
              </a:rPr>
              <a:t>Provider</a:t>
            </a:r>
            <a:r>
              <a:rPr lang="en-US" sz="1900" dirty="0">
                <a:solidFill>
                  <a:prstClr val="white"/>
                </a:solidFill>
                <a:latin typeface="Calibri"/>
              </a:rPr>
              <a:t> </a:t>
            </a:r>
            <a:r>
              <a:rPr lang="en-US" sz="1900" dirty="0">
                <a:solidFill>
                  <a:schemeClr val="tx1"/>
                </a:solidFill>
                <a:latin typeface="Calibri"/>
              </a:rPr>
              <a:t>(</a:t>
            </a:r>
            <a:r>
              <a:rPr lang="en-US" sz="1900" dirty="0" err="1">
                <a:solidFill>
                  <a:schemeClr val="tx1"/>
                </a:solidFill>
                <a:latin typeface="Calibri"/>
              </a:rPr>
              <a:t>IdP</a:t>
            </a:r>
            <a:r>
              <a:rPr lang="en-US" sz="1900" dirty="0">
                <a:solidFill>
                  <a:schemeClr val="tx1"/>
                </a:solidFill>
                <a:latin typeface="Calibri"/>
              </a:rPr>
              <a:t>)</a:t>
            </a:r>
          </a:p>
        </p:txBody>
      </p:sp>
      <p:sp>
        <p:nvSpPr>
          <p:cNvPr id="11" name="Arrow: Left-Right 10">
            <a:extLst>
              <a:ext uri="{FF2B5EF4-FFF2-40B4-BE49-F238E27FC236}">
                <a16:creationId xmlns:a16="http://schemas.microsoft.com/office/drawing/2014/main" id="{94FEBD8D-F1DE-4C55-A2A6-1D8353C07ED5}"/>
              </a:ext>
            </a:extLst>
          </p:cNvPr>
          <p:cNvSpPr/>
          <p:nvPr/>
        </p:nvSpPr>
        <p:spPr>
          <a:xfrm>
            <a:off x="8124533" y="4535027"/>
            <a:ext cx="1541809" cy="618791"/>
          </a:xfrm>
          <a:prstGeom prst="lef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Trust</a:t>
            </a:r>
          </a:p>
        </p:txBody>
      </p:sp>
      <p:sp>
        <p:nvSpPr>
          <p:cNvPr id="12" name="Arrow: Left-Right 11">
            <a:extLst>
              <a:ext uri="{FF2B5EF4-FFF2-40B4-BE49-F238E27FC236}">
                <a16:creationId xmlns:a16="http://schemas.microsoft.com/office/drawing/2014/main" id="{D0DFD762-156C-4729-A379-B37F2CF7D2DD}"/>
              </a:ext>
            </a:extLst>
          </p:cNvPr>
          <p:cNvSpPr/>
          <p:nvPr/>
        </p:nvSpPr>
        <p:spPr>
          <a:xfrm>
            <a:off x="5650918" y="3885112"/>
            <a:ext cx="1541809" cy="618791"/>
          </a:xfrm>
          <a:prstGeom prst="lef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Trust</a:t>
            </a:r>
          </a:p>
        </p:txBody>
      </p:sp>
      <p:sp>
        <p:nvSpPr>
          <p:cNvPr id="13" name="Arrow: Left-Right 12">
            <a:extLst>
              <a:ext uri="{FF2B5EF4-FFF2-40B4-BE49-F238E27FC236}">
                <a16:creationId xmlns:a16="http://schemas.microsoft.com/office/drawing/2014/main" id="{A1D2D850-85B0-4A14-B3A9-068169483420}"/>
              </a:ext>
            </a:extLst>
          </p:cNvPr>
          <p:cNvSpPr/>
          <p:nvPr/>
        </p:nvSpPr>
        <p:spPr>
          <a:xfrm>
            <a:off x="3384331" y="5295274"/>
            <a:ext cx="2711669" cy="618791"/>
          </a:xfrm>
          <a:prstGeom prst="lef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Trust</a:t>
            </a:r>
          </a:p>
        </p:txBody>
      </p:sp>
    </p:spTree>
    <p:extLst>
      <p:ext uri="{BB962C8B-B14F-4D97-AF65-F5344CB8AC3E}">
        <p14:creationId xmlns:p14="http://schemas.microsoft.com/office/powerpoint/2010/main" val="3076147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E73BB-2AED-43A0-9CF3-45C67DD925D6}"/>
              </a:ext>
            </a:extLst>
          </p:cNvPr>
          <p:cNvSpPr>
            <a:spLocks noGrp="1"/>
          </p:cNvSpPr>
          <p:nvPr>
            <p:ph type="title"/>
          </p:nvPr>
        </p:nvSpPr>
        <p:spPr/>
        <p:txBody>
          <a:bodyPr/>
          <a:lstStyle/>
          <a:p>
            <a:r>
              <a:rPr lang="en-US" dirty="0"/>
              <a:t>Home Realm Discovery (HRD)</a:t>
            </a:r>
          </a:p>
        </p:txBody>
      </p:sp>
      <p:sp>
        <p:nvSpPr>
          <p:cNvPr id="3" name="Content Placeholder 2">
            <a:extLst>
              <a:ext uri="{FF2B5EF4-FFF2-40B4-BE49-F238E27FC236}">
                <a16:creationId xmlns:a16="http://schemas.microsoft.com/office/drawing/2014/main" id="{AA0933BC-5265-49F3-8579-666A9E74CF78}"/>
              </a:ext>
            </a:extLst>
          </p:cNvPr>
          <p:cNvSpPr>
            <a:spLocks noGrp="1"/>
          </p:cNvSpPr>
          <p:nvPr>
            <p:ph idx="1"/>
          </p:nvPr>
        </p:nvSpPr>
        <p:spPr/>
        <p:txBody>
          <a:bodyPr/>
          <a:lstStyle/>
          <a:p>
            <a:r>
              <a:rPr lang="en-US" dirty="0"/>
              <a:t>How does an FP know which </a:t>
            </a:r>
            <a:r>
              <a:rPr lang="en-US" dirty="0" err="1"/>
              <a:t>IdP</a:t>
            </a:r>
            <a:r>
              <a:rPr lang="en-US" dirty="0"/>
              <a:t> to re-direct the user to?</a:t>
            </a:r>
          </a:p>
          <a:p>
            <a:r>
              <a:rPr lang="en-US" dirty="0"/>
              <a:t>Common solutions</a:t>
            </a:r>
          </a:p>
          <a:p>
            <a:pPr lvl="1"/>
            <a:r>
              <a:rPr lang="en-US" dirty="0"/>
              <a:t>List all possible </a:t>
            </a:r>
            <a:r>
              <a:rPr lang="en-US" dirty="0" err="1"/>
              <a:t>IdP</a:t>
            </a:r>
            <a:r>
              <a:rPr lang="en-US" dirty="0"/>
              <a:t> and let the user choose</a:t>
            </a:r>
          </a:p>
          <a:p>
            <a:pPr lvl="1"/>
            <a:r>
              <a:rPr lang="en-US" dirty="0"/>
              <a:t>Discover from user’s entry, e.g. domain of the user’s email address</a:t>
            </a:r>
          </a:p>
          <a:p>
            <a:pPr lvl="1"/>
            <a:r>
              <a:rPr lang="en-US" dirty="0"/>
              <a:t>Include reference to </a:t>
            </a:r>
            <a:r>
              <a:rPr lang="en-US" dirty="0" err="1"/>
              <a:t>IdP</a:t>
            </a:r>
            <a:r>
              <a:rPr lang="en-US" dirty="0"/>
              <a:t> in the initial site </a:t>
            </a:r>
            <a:r>
              <a:rPr lang="en-US" dirty="0" err="1"/>
              <a:t>url</a:t>
            </a:r>
            <a:endParaRPr lang="en-US" dirty="0"/>
          </a:p>
        </p:txBody>
      </p:sp>
    </p:spTree>
    <p:extLst>
      <p:ext uri="{BB962C8B-B14F-4D97-AF65-F5344CB8AC3E}">
        <p14:creationId xmlns:p14="http://schemas.microsoft.com/office/powerpoint/2010/main" val="2235776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95C29-9814-4A28-9D2F-DD27AD6B21DB}"/>
              </a:ext>
            </a:extLst>
          </p:cNvPr>
          <p:cNvSpPr>
            <a:spLocks noGrp="1"/>
          </p:cNvSpPr>
          <p:nvPr>
            <p:ph type="title"/>
          </p:nvPr>
        </p:nvSpPr>
        <p:spPr/>
        <p:txBody>
          <a:bodyPr/>
          <a:lstStyle/>
          <a:p>
            <a:r>
              <a:rPr lang="en-US" dirty="0"/>
              <a:t>Passive flow initiation</a:t>
            </a:r>
          </a:p>
        </p:txBody>
      </p:sp>
      <p:sp>
        <p:nvSpPr>
          <p:cNvPr id="3" name="Content Placeholder 2">
            <a:extLst>
              <a:ext uri="{FF2B5EF4-FFF2-40B4-BE49-F238E27FC236}">
                <a16:creationId xmlns:a16="http://schemas.microsoft.com/office/drawing/2014/main" id="{7F08AFB4-0728-4FE1-AE18-46D66CF0038C}"/>
              </a:ext>
            </a:extLst>
          </p:cNvPr>
          <p:cNvSpPr>
            <a:spLocks noGrp="1"/>
          </p:cNvSpPr>
          <p:nvPr>
            <p:ph idx="1"/>
          </p:nvPr>
        </p:nvSpPr>
        <p:spPr/>
        <p:txBody>
          <a:bodyPr/>
          <a:lstStyle/>
          <a:p>
            <a:r>
              <a:rPr lang="en-US" dirty="0"/>
              <a:t>Service Provider Initiated (SP Initiated)</a:t>
            </a:r>
          </a:p>
          <a:p>
            <a:pPr lvl="1"/>
            <a:r>
              <a:rPr lang="en-US" dirty="0"/>
              <a:t>Application redirects to STS with protocol specific request message</a:t>
            </a:r>
          </a:p>
          <a:p>
            <a:pPr lvl="1"/>
            <a:r>
              <a:rPr lang="en-US" dirty="0"/>
              <a:t>Supported by both WS-Federation and SAML Passive</a:t>
            </a:r>
          </a:p>
          <a:p>
            <a:r>
              <a:rPr lang="en-US" dirty="0"/>
              <a:t>Identity Provider Initiated (</a:t>
            </a:r>
            <a:r>
              <a:rPr lang="en-US" dirty="0" err="1"/>
              <a:t>IdP</a:t>
            </a:r>
            <a:r>
              <a:rPr lang="en-US" dirty="0"/>
              <a:t> Initiated)</a:t>
            </a:r>
          </a:p>
          <a:p>
            <a:pPr lvl="1"/>
            <a:r>
              <a:rPr lang="en-US" dirty="0"/>
              <a:t>User navigates to STS with a token request message</a:t>
            </a:r>
          </a:p>
          <a:p>
            <a:pPr lvl="1"/>
            <a:r>
              <a:rPr lang="en-US" dirty="0"/>
              <a:t>Message includes parameter with application to redirect to, or…</a:t>
            </a:r>
          </a:p>
          <a:p>
            <a:pPr lvl="1"/>
            <a:r>
              <a:rPr lang="en-US" dirty="0"/>
              <a:t>STS determines which application to redirect the response with token</a:t>
            </a:r>
          </a:p>
          <a:p>
            <a:pPr lvl="1"/>
            <a:r>
              <a:rPr lang="en-US" dirty="0"/>
              <a:t>Supported only by </a:t>
            </a:r>
            <a:r>
              <a:rPr lang="en-US"/>
              <a:t>SAML protocol</a:t>
            </a:r>
            <a:endParaRPr lang="en-US" dirty="0"/>
          </a:p>
        </p:txBody>
      </p:sp>
    </p:spTree>
    <p:extLst>
      <p:ext uri="{BB962C8B-B14F-4D97-AF65-F5344CB8AC3E}">
        <p14:creationId xmlns:p14="http://schemas.microsoft.com/office/powerpoint/2010/main" val="1951871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mp7C0A">
            <a:hlinkClick r:id="" action="ppaction://media"/>
            <a:extLst>
              <a:ext uri="{FF2B5EF4-FFF2-40B4-BE49-F238E27FC236}">
                <a16:creationId xmlns:a16="http://schemas.microsoft.com/office/drawing/2014/main" id="{C476BD84-4676-4D19-80DE-FF18561A8BB5}"/>
              </a:ext>
            </a:extLst>
          </p:cNvPr>
          <p:cNvPicPr>
            <a:picLocks noChangeAspect="1"/>
          </p:cNvPicPr>
          <p:nvPr>
            <a:videoFile r:link="rId1"/>
            <p:custDataLst>
              <p:tags r:id="rId2"/>
            </p:custDataLst>
            <p:extLst>
              <p:ext uri="{DAA4B4D4-6D71-4841-9C94-3DE7FCFB9230}">
                <p14:media xmlns:p14="http://schemas.microsoft.com/office/powerpoint/2010/main" r:embed="rId3">
                  <p14:trim st="6990" end="7550.4081"/>
                </p14:media>
              </p:ext>
              <p:ext uri="{42D2F446-02D8-4167-A562-619A0277C38B}">
                <p15:isNarration xmlns:p15="http://schemas.microsoft.com/office/powerpoint/2012/main" val="1"/>
              </p:ext>
            </p:extLst>
          </p:nvPr>
        </p:nvPicPr>
        <p:blipFill>
          <a:blip r:embed="rId6"/>
          <a:stretch>
            <a:fillRect/>
          </a:stretch>
        </p:blipFill>
        <p:spPr>
          <a:xfrm>
            <a:off x="11861800" y="101600"/>
            <a:ext cx="228600" cy="228600"/>
          </a:xfrm>
          <a:prstGeom prst="rect">
            <a:avLst/>
          </a:prstGeom>
        </p:spPr>
      </p:pic>
    </p:spTree>
    <p:extLst>
      <p:ext uri="{BB962C8B-B14F-4D97-AF65-F5344CB8AC3E}">
        <p14:creationId xmlns:p14="http://schemas.microsoft.com/office/powerpoint/2010/main" val="3340375209"/>
      </p:ext>
    </p:extLst>
  </p:cSld>
  <p:clrMapOvr>
    <a:masterClrMapping/>
  </p:clrMapOvr>
  <mc:AlternateContent xmlns:mc="http://schemas.openxmlformats.org/markup-compatibility/2006" xmlns:p14="http://schemas.microsoft.com/office/powerpoint/2010/main">
    <mc:Choice Requires="p14">
      <p:transition spd="slow" p14:dur="2000" advTm="3130"/>
    </mc:Choice>
    <mc:Fallback xmlns="">
      <p:transition spd="slow" advTm="313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Glossary</a:t>
            </a:r>
          </a:p>
        </p:txBody>
      </p:sp>
      <p:sp>
        <p:nvSpPr>
          <p:cNvPr id="3" name="Content Placeholder 2"/>
          <p:cNvSpPr>
            <a:spLocks noGrp="1"/>
          </p:cNvSpPr>
          <p:nvPr>
            <p:ph idx="1"/>
          </p:nvPr>
        </p:nvSpPr>
        <p:spPr/>
        <p:txBody>
          <a:bodyPr>
            <a:normAutofit fontScale="92500" lnSpcReduction="20000"/>
          </a:bodyPr>
          <a:lstStyle/>
          <a:p>
            <a:r>
              <a:rPr lang="en-US" dirty="0"/>
              <a:t>Security Token – about a user, serialized and signed, e.g.: JWT (Json) and SAML (Xml).</a:t>
            </a:r>
          </a:p>
          <a:p>
            <a:r>
              <a:rPr lang="en-US" dirty="0"/>
              <a:t>Security Token Server – a web service capable of determining user identity (e.g. via password credentials) and issuing a Security Token using an authentication/authorization protocol.</a:t>
            </a:r>
          </a:p>
          <a:p>
            <a:r>
              <a:rPr lang="en-US" dirty="0"/>
              <a:t>Claims – a collection of name/value pairs items describing a user (e.g. email address, display name, age).</a:t>
            </a:r>
          </a:p>
          <a:p>
            <a:r>
              <a:rPr lang="en-US" dirty="0"/>
              <a:t>Authentication/Authorization protocol:</a:t>
            </a:r>
          </a:p>
          <a:p>
            <a:pPr lvl="1"/>
            <a:r>
              <a:rPr lang="en-US" dirty="0"/>
              <a:t>Token format</a:t>
            </a:r>
          </a:p>
          <a:p>
            <a:pPr lvl="1"/>
            <a:r>
              <a:rPr lang="en-US" dirty="0"/>
              <a:t>Message sequence and format</a:t>
            </a:r>
          </a:p>
        </p:txBody>
      </p:sp>
    </p:spTree>
    <p:extLst>
      <p:ext uri="{BB962C8B-B14F-4D97-AF65-F5344CB8AC3E}">
        <p14:creationId xmlns:p14="http://schemas.microsoft.com/office/powerpoint/2010/main" val="2907216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Examples</a:t>
            </a:r>
          </a:p>
        </p:txBody>
      </p:sp>
      <p:graphicFrame>
        <p:nvGraphicFramePr>
          <p:cNvPr id="6" name="Table 5"/>
          <p:cNvGraphicFramePr>
            <a:graphicFrameLocks noGrp="1"/>
          </p:cNvGraphicFramePr>
          <p:nvPr>
            <p:extLst>
              <p:ext uri="{D42A27DB-BD31-4B8C-83A1-F6EECF244321}">
                <p14:modId xmlns:p14="http://schemas.microsoft.com/office/powerpoint/2010/main" val="4083431375"/>
              </p:ext>
            </p:extLst>
          </p:nvPr>
        </p:nvGraphicFramePr>
        <p:xfrm>
          <a:off x="302574" y="1114119"/>
          <a:ext cx="11693956" cy="5296043"/>
        </p:xfrm>
        <a:graphic>
          <a:graphicData uri="http://schemas.openxmlformats.org/drawingml/2006/table">
            <a:tbl>
              <a:tblPr firstRow="1" bandRow="1">
                <a:tableStyleId>{5C22544A-7EE6-4342-B048-85BDC9FD1C3A}</a:tableStyleId>
              </a:tblPr>
              <a:tblGrid>
                <a:gridCol w="4427839">
                  <a:extLst>
                    <a:ext uri="{9D8B030D-6E8A-4147-A177-3AD203B41FA5}">
                      <a16:colId xmlns:a16="http://schemas.microsoft.com/office/drawing/2014/main" val="1111152355"/>
                    </a:ext>
                  </a:extLst>
                </a:gridCol>
                <a:gridCol w="7266117">
                  <a:extLst>
                    <a:ext uri="{9D8B030D-6E8A-4147-A177-3AD203B41FA5}">
                      <a16:colId xmlns:a16="http://schemas.microsoft.com/office/drawing/2014/main" val="2936825790"/>
                    </a:ext>
                  </a:extLst>
                </a:gridCol>
              </a:tblGrid>
              <a:tr h="584460">
                <a:tc>
                  <a:txBody>
                    <a:bodyPr/>
                    <a:lstStyle/>
                    <a:p>
                      <a:r>
                        <a:rPr lang="en-US" sz="3200"/>
                        <a:t>Concept</a:t>
                      </a:r>
                    </a:p>
                  </a:txBody>
                  <a:tcPr marL="91427" marR="91427" marT="45713" marB="45713"/>
                </a:tc>
                <a:tc>
                  <a:txBody>
                    <a:bodyPr/>
                    <a:lstStyle/>
                    <a:p>
                      <a:r>
                        <a:rPr lang="en-US" sz="3200"/>
                        <a:t>Technology</a:t>
                      </a:r>
                    </a:p>
                  </a:txBody>
                  <a:tcPr marL="91427" marR="91427" marT="45713" marB="45713"/>
                </a:tc>
                <a:extLst>
                  <a:ext uri="{0D108BD9-81ED-4DB2-BD59-A6C34878D82A}">
                    <a16:rowId xmlns:a16="http://schemas.microsoft.com/office/drawing/2014/main" val="1588418916"/>
                  </a:ext>
                </a:extLst>
              </a:tr>
              <a:tr h="1570528">
                <a:tc>
                  <a:txBody>
                    <a:bodyPr/>
                    <a:lstStyle/>
                    <a:p>
                      <a:r>
                        <a:rPr lang="en-US" sz="3200"/>
                        <a:t>Authority</a:t>
                      </a:r>
                    </a:p>
                  </a:txBody>
                  <a:tcPr marL="91427" marR="91427" marT="45713" marB="45713"/>
                </a:tc>
                <a:tc>
                  <a:txBody>
                    <a:bodyPr/>
                    <a:lstStyle/>
                    <a:p>
                      <a:r>
                        <a:rPr lang="en-US" sz="3200" dirty="0"/>
                        <a:t>Azure AD</a:t>
                      </a:r>
                    </a:p>
                    <a:p>
                      <a:r>
                        <a:rPr lang="en-US" sz="3200" dirty="0"/>
                        <a:t>AD Federation Server (ADFS)</a:t>
                      </a:r>
                    </a:p>
                    <a:p>
                      <a:r>
                        <a:rPr lang="en-US" sz="3200" dirty="0"/>
                        <a:t>Ping</a:t>
                      </a:r>
                    </a:p>
                  </a:txBody>
                  <a:tcPr marL="91427" marR="91427" marT="45713" marB="45713"/>
                </a:tc>
                <a:extLst>
                  <a:ext uri="{0D108BD9-81ED-4DB2-BD59-A6C34878D82A}">
                    <a16:rowId xmlns:a16="http://schemas.microsoft.com/office/drawing/2014/main" val="568400924"/>
                  </a:ext>
                </a:extLst>
              </a:tr>
              <a:tr h="1077494">
                <a:tc>
                  <a:txBody>
                    <a:bodyPr/>
                    <a:lstStyle/>
                    <a:p>
                      <a:r>
                        <a:rPr lang="en-US" sz="3200"/>
                        <a:t>Token format</a:t>
                      </a:r>
                    </a:p>
                  </a:txBody>
                  <a:tcPr marL="91427" marR="91427" marT="45713" marB="45713"/>
                </a:tc>
                <a:tc>
                  <a:txBody>
                    <a:bodyPr/>
                    <a:lstStyle/>
                    <a:p>
                      <a:r>
                        <a:rPr lang="en-US" sz="3200" dirty="0"/>
                        <a:t>JWT (</a:t>
                      </a:r>
                      <a:r>
                        <a:rPr lang="en-US" sz="3200" dirty="0" err="1"/>
                        <a:t>Json</a:t>
                      </a:r>
                      <a:r>
                        <a:rPr lang="en-US" sz="3200" dirty="0"/>
                        <a:t> Web Token)</a:t>
                      </a:r>
                    </a:p>
                    <a:p>
                      <a:r>
                        <a:rPr lang="en-US" sz="3200" dirty="0"/>
                        <a:t>SAML (Security Assertion Markup Lang)</a:t>
                      </a:r>
                    </a:p>
                  </a:txBody>
                  <a:tcPr marL="91427" marR="91427" marT="45713" marB="45713"/>
                </a:tc>
                <a:extLst>
                  <a:ext uri="{0D108BD9-81ED-4DB2-BD59-A6C34878D82A}">
                    <a16:rowId xmlns:a16="http://schemas.microsoft.com/office/drawing/2014/main" val="3722273616"/>
                  </a:ext>
                </a:extLst>
              </a:tr>
              <a:tr h="2063561">
                <a:tc>
                  <a:txBody>
                    <a:bodyPr/>
                    <a:lstStyle/>
                    <a:p>
                      <a:r>
                        <a:rPr lang="en-US" sz="3200"/>
                        <a:t>Protocol specification</a:t>
                      </a:r>
                    </a:p>
                  </a:txBody>
                  <a:tcPr marL="91427" marR="91427" marT="45713" marB="45713"/>
                </a:tc>
                <a:tc>
                  <a:txBody>
                    <a:bodyPr/>
                    <a:lstStyle/>
                    <a:p>
                      <a:r>
                        <a:rPr lang="en-US" sz="3200" dirty="0"/>
                        <a:t>WS-*</a:t>
                      </a:r>
                    </a:p>
                    <a:p>
                      <a:r>
                        <a:rPr lang="en-US" sz="3200" dirty="0"/>
                        <a:t>SAML-P</a:t>
                      </a:r>
                    </a:p>
                    <a:p>
                      <a:r>
                        <a:rPr lang="en-US" sz="3200" dirty="0"/>
                        <a:t>OAuth2</a:t>
                      </a:r>
                    </a:p>
                    <a:p>
                      <a:r>
                        <a:rPr lang="en-US" sz="3200" dirty="0" err="1"/>
                        <a:t>OpenIDConnect</a:t>
                      </a:r>
                      <a:r>
                        <a:rPr lang="en-US" sz="3200" dirty="0"/>
                        <a:t> (OIDC)</a:t>
                      </a:r>
                    </a:p>
                  </a:txBody>
                  <a:tcPr marL="91427" marR="91427" marT="45713" marB="45713"/>
                </a:tc>
                <a:extLst>
                  <a:ext uri="{0D108BD9-81ED-4DB2-BD59-A6C34878D82A}">
                    <a16:rowId xmlns:a16="http://schemas.microsoft.com/office/drawing/2014/main" val="3775361344"/>
                  </a:ext>
                </a:extLst>
              </a:tr>
            </a:tbl>
          </a:graphicData>
        </a:graphic>
      </p:graphicFrame>
    </p:spTree>
    <p:extLst>
      <p:ext uri="{BB962C8B-B14F-4D97-AF65-F5344CB8AC3E}">
        <p14:creationId xmlns:p14="http://schemas.microsoft.com/office/powerpoint/2010/main" val="924575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JWT Security Token example</a:t>
            </a:r>
          </a:p>
        </p:txBody>
      </p:sp>
      <p:sp>
        <p:nvSpPr>
          <p:cNvPr id="5" name="TextBox 4"/>
          <p:cNvSpPr txBox="1"/>
          <p:nvPr/>
        </p:nvSpPr>
        <p:spPr>
          <a:xfrm>
            <a:off x="838946" y="2194735"/>
            <a:ext cx="8416086" cy="36933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atin typeface="Consolas" panose="020B0609020204030204" pitchFamily="49" charset="0"/>
              </a:rPr>
              <a:t>eyJhbGciOiJSUzI1NiIsIng1dCI6IjdkRC1nZWNOZ1gxWmY3R0xrT3ZwT0IyZGN….</a:t>
            </a:r>
          </a:p>
        </p:txBody>
      </p:sp>
      <p:sp>
        <p:nvSpPr>
          <p:cNvPr id="6" name="TextBox 5"/>
          <p:cNvSpPr txBox="1"/>
          <p:nvPr/>
        </p:nvSpPr>
        <p:spPr>
          <a:xfrm>
            <a:off x="838946" y="1690935"/>
            <a:ext cx="805029" cy="523220"/>
          </a:xfrm>
          <a:prstGeom prst="rect">
            <a:avLst/>
          </a:prstGeom>
          <a:noFill/>
        </p:spPr>
        <p:txBody>
          <a:bodyPr wrap="none" rtlCol="0">
            <a:spAutoFit/>
          </a:bodyPr>
          <a:lstStyle/>
          <a:p>
            <a:r>
              <a:rPr lang="en-US" sz="2800"/>
              <a:t>Raw</a:t>
            </a:r>
          </a:p>
        </p:txBody>
      </p:sp>
      <p:sp>
        <p:nvSpPr>
          <p:cNvPr id="7" name="TextBox 6"/>
          <p:cNvSpPr txBox="1"/>
          <p:nvPr/>
        </p:nvSpPr>
        <p:spPr>
          <a:xfrm>
            <a:off x="838947" y="3252905"/>
            <a:ext cx="7799875" cy="341632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dirty="0">
                <a:latin typeface="Consolas" panose="020B0609020204030204" pitchFamily="49" charset="0"/>
              </a:rPr>
              <a:t>{ </a:t>
            </a:r>
            <a:r>
              <a:rPr lang="en-US" u="sng" dirty="0" err="1">
                <a:latin typeface="Consolas" panose="020B0609020204030204" pitchFamily="49" charset="0"/>
              </a:rPr>
              <a:t>alg</a:t>
            </a:r>
            <a:r>
              <a:rPr lang="en-US" dirty="0">
                <a:latin typeface="Consolas" panose="020B0609020204030204" pitchFamily="49" charset="0"/>
              </a:rPr>
              <a:t>: "RS256",</a:t>
            </a:r>
          </a:p>
          <a:p>
            <a:r>
              <a:rPr lang="en-US" dirty="0">
                <a:latin typeface="Consolas" panose="020B0609020204030204" pitchFamily="49" charset="0"/>
              </a:rPr>
              <a:t>  </a:t>
            </a:r>
            <a:r>
              <a:rPr lang="en-US" u="sng" dirty="0">
                <a:latin typeface="Consolas" panose="020B0609020204030204" pitchFamily="49" charset="0"/>
              </a:rPr>
              <a:t>x5t</a:t>
            </a:r>
            <a:r>
              <a:rPr lang="en-US" dirty="0">
                <a:latin typeface="Consolas" panose="020B0609020204030204" pitchFamily="49" charset="0"/>
              </a:rPr>
              <a:t>: "7dD-gecNgX1Zf7GLkOvpOB2dcVA",</a:t>
            </a:r>
          </a:p>
          <a:p>
            <a:r>
              <a:rPr lang="en-US" dirty="0">
                <a:latin typeface="Consolas" panose="020B0609020204030204" pitchFamily="49" charset="0"/>
              </a:rPr>
              <a:t>  </a:t>
            </a:r>
            <a:r>
              <a:rPr lang="en-US" u="sng" dirty="0" err="1">
                <a:latin typeface="Consolas" panose="020B0609020204030204" pitchFamily="49" charset="0"/>
              </a:rPr>
              <a:t>typ</a:t>
            </a:r>
            <a:r>
              <a:rPr lang="en-US" dirty="0">
                <a:latin typeface="Consolas" panose="020B0609020204030204" pitchFamily="49" charset="0"/>
              </a:rPr>
              <a:t>: "JWT"</a:t>
            </a:r>
          </a:p>
          <a:p>
            <a:r>
              <a:rPr lang="en-US" dirty="0">
                <a:latin typeface="Consolas" panose="020B0609020204030204" pitchFamily="49" charset="0"/>
              </a:rPr>
              <a:t>}.</a:t>
            </a:r>
          </a:p>
          <a:p>
            <a:r>
              <a:rPr lang="en-US" dirty="0">
                <a:latin typeface="Consolas" panose="020B0609020204030204" pitchFamily="49" charset="0"/>
              </a:rPr>
              <a:t>{ </a:t>
            </a:r>
            <a:r>
              <a:rPr lang="en-US" u="sng" dirty="0" err="1">
                <a:latin typeface="Consolas" panose="020B0609020204030204" pitchFamily="49" charset="0"/>
              </a:rPr>
              <a:t>aud</a:t>
            </a:r>
            <a:r>
              <a:rPr lang="en-US" dirty="0">
                <a:latin typeface="Consolas" panose="020B0609020204030204" pitchFamily="49" charset="0"/>
              </a:rPr>
              <a:t>: "https://contoso.com",</a:t>
            </a:r>
          </a:p>
          <a:p>
            <a:r>
              <a:rPr lang="en-US" dirty="0">
                <a:latin typeface="Consolas" panose="020B0609020204030204" pitchFamily="49" charset="0"/>
              </a:rPr>
              <a:t>  </a:t>
            </a:r>
            <a:r>
              <a:rPr lang="en-US" u="sng" dirty="0" err="1">
                <a:latin typeface="Consolas" panose="020B0609020204030204" pitchFamily="49" charset="0"/>
              </a:rPr>
              <a:t>iss</a:t>
            </a:r>
            <a:r>
              <a:rPr lang="en-US" dirty="0">
                <a:latin typeface="Consolas" panose="020B0609020204030204" pitchFamily="49" charset="0"/>
              </a:rPr>
              <a:t>: "https://sts.windows.net/",</a:t>
            </a:r>
          </a:p>
          <a:p>
            <a:r>
              <a:rPr lang="en-US" dirty="0">
                <a:latin typeface="Consolas" panose="020B0609020204030204" pitchFamily="49" charset="0"/>
              </a:rPr>
              <a:t>  </a:t>
            </a:r>
            <a:r>
              <a:rPr lang="en-US" u="sng" dirty="0" err="1">
                <a:latin typeface="Consolas" panose="020B0609020204030204" pitchFamily="49" charset="0"/>
              </a:rPr>
              <a:t>nbf</a:t>
            </a:r>
            <a:r>
              <a:rPr lang="en-US" dirty="0">
                <a:latin typeface="Consolas" panose="020B0609020204030204" pitchFamily="49" charset="0"/>
              </a:rPr>
              <a:t>: </a:t>
            </a:r>
            <a:r>
              <a:rPr lang="en-US" u="sng" dirty="0">
                <a:latin typeface="Consolas" panose="020B0609020204030204" pitchFamily="49" charset="0"/>
              </a:rPr>
              <a:t>1391210850</a:t>
            </a:r>
            <a:r>
              <a:rPr lang="en-US" dirty="0">
                <a:latin typeface="Consolas" panose="020B0609020204030204" pitchFamily="49" charset="0"/>
              </a:rPr>
              <a:t>,</a:t>
            </a:r>
          </a:p>
          <a:p>
            <a:r>
              <a:rPr lang="en-US" dirty="0">
                <a:latin typeface="Consolas" panose="020B0609020204030204" pitchFamily="49" charset="0"/>
              </a:rPr>
              <a:t>  </a:t>
            </a:r>
            <a:r>
              <a:rPr lang="en-US" u="sng" dirty="0">
                <a:latin typeface="Consolas" panose="020B0609020204030204" pitchFamily="49" charset="0"/>
              </a:rPr>
              <a:t>exp</a:t>
            </a:r>
            <a:r>
              <a:rPr lang="en-US" dirty="0">
                <a:latin typeface="Consolas" panose="020B0609020204030204" pitchFamily="49" charset="0"/>
              </a:rPr>
              <a:t>: </a:t>
            </a:r>
            <a:r>
              <a:rPr lang="en-US" u="sng" dirty="0">
                <a:latin typeface="Consolas" panose="020B0609020204030204" pitchFamily="49" charset="0"/>
              </a:rPr>
              <a:t>1391214450</a:t>
            </a:r>
            <a:r>
              <a:rPr lang="en-US" dirty="0">
                <a:latin typeface="Consolas" panose="020B0609020204030204" pitchFamily="49" charset="0"/>
              </a:rPr>
              <a:t>,</a:t>
            </a:r>
          </a:p>
          <a:p>
            <a:r>
              <a:rPr lang="en-US" dirty="0">
                <a:latin typeface="Consolas" panose="020B0609020204030204" pitchFamily="49" charset="0"/>
              </a:rPr>
              <a:t>  </a:t>
            </a:r>
            <a:r>
              <a:rPr lang="en-US" u="sng" dirty="0">
                <a:latin typeface="Consolas" panose="020B0609020204030204" pitchFamily="49" charset="0"/>
              </a:rPr>
              <a:t>sub</a:t>
            </a:r>
            <a:r>
              <a:rPr lang="en-US" dirty="0">
                <a:latin typeface="Consolas" panose="020B0609020204030204" pitchFamily="49" charset="0"/>
              </a:rPr>
              <a:t>: "21749daae2a91137c259191622fa1“,</a:t>
            </a:r>
          </a:p>
          <a:p>
            <a:r>
              <a:rPr lang="en-US" dirty="0">
                <a:latin typeface="Consolas" panose="020B0609020204030204" pitchFamily="49" charset="0"/>
              </a:rPr>
              <a:t>  mail: “abc@xyz.com”</a:t>
            </a:r>
          </a:p>
          <a:p>
            <a:r>
              <a:rPr lang="en-US" dirty="0">
                <a:latin typeface="Consolas" panose="020B0609020204030204" pitchFamily="49" charset="0"/>
              </a:rPr>
              <a:t>}.</a:t>
            </a:r>
          </a:p>
          <a:p>
            <a:r>
              <a:rPr lang="en-US" dirty="0">
                <a:latin typeface="Consolas" panose="020B0609020204030204" pitchFamily="49" charset="0"/>
              </a:rPr>
              <a:t>[signature] </a:t>
            </a:r>
          </a:p>
        </p:txBody>
      </p:sp>
      <p:sp>
        <p:nvSpPr>
          <p:cNvPr id="8" name="TextBox 7"/>
          <p:cNvSpPr txBox="1"/>
          <p:nvPr/>
        </p:nvSpPr>
        <p:spPr>
          <a:xfrm>
            <a:off x="838946" y="2717880"/>
            <a:ext cx="1550424" cy="523220"/>
          </a:xfrm>
          <a:prstGeom prst="rect">
            <a:avLst/>
          </a:prstGeom>
          <a:noFill/>
        </p:spPr>
        <p:txBody>
          <a:bodyPr wrap="none" rtlCol="0">
            <a:spAutoFit/>
          </a:bodyPr>
          <a:lstStyle/>
          <a:p>
            <a:r>
              <a:rPr lang="en-US" sz="2800"/>
              <a:t>Decoded</a:t>
            </a:r>
          </a:p>
        </p:txBody>
      </p:sp>
    </p:spTree>
    <p:extLst>
      <p:ext uri="{BB962C8B-B14F-4D97-AF65-F5344CB8AC3E}">
        <p14:creationId xmlns:p14="http://schemas.microsoft.com/office/powerpoint/2010/main" val="3159773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Authentication requests examples</a:t>
            </a:r>
          </a:p>
        </p:txBody>
      </p:sp>
      <p:sp>
        <p:nvSpPr>
          <p:cNvPr id="5" name="TextBox 4"/>
          <p:cNvSpPr txBox="1"/>
          <p:nvPr/>
        </p:nvSpPr>
        <p:spPr>
          <a:xfrm>
            <a:off x="997930" y="1456138"/>
            <a:ext cx="10760816" cy="1754326"/>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a:latin typeface="Consolas" panose="020B0609020204030204" pitchFamily="49" charset="0"/>
              </a:rPr>
              <a:t>&lt;</a:t>
            </a:r>
            <a:r>
              <a:rPr lang="en-US" err="1">
                <a:latin typeface="Consolas" panose="020B0609020204030204" pitchFamily="49" charset="0"/>
              </a:rPr>
              <a:t>samlp:AuthnRequest</a:t>
            </a:r>
            <a:r>
              <a:rPr lang="en-US">
                <a:latin typeface="Consolas" panose="020B0609020204030204" pitchFamily="49" charset="0"/>
              </a:rPr>
              <a:t> </a:t>
            </a:r>
            <a:r>
              <a:rPr lang="en-US" err="1">
                <a:latin typeface="Consolas" panose="020B0609020204030204" pitchFamily="49" charset="0"/>
              </a:rPr>
              <a:t>xmlns</a:t>
            </a:r>
            <a:r>
              <a:rPr lang="en-US">
                <a:latin typeface="Consolas" panose="020B0609020204030204" pitchFamily="49" charset="0"/>
              </a:rPr>
              <a:t>="urn:oasis:names:tc:SAML:2.0:metadata" ID="id6c1…2730" Version="2.0“</a:t>
            </a:r>
          </a:p>
          <a:p>
            <a:r>
              <a:rPr lang="en-US">
                <a:latin typeface="Consolas" panose="020B0609020204030204" pitchFamily="49" charset="0"/>
              </a:rPr>
              <a:t>	</a:t>
            </a:r>
            <a:r>
              <a:rPr lang="en-US" err="1">
                <a:latin typeface="Consolas" panose="020B0609020204030204" pitchFamily="49" charset="0"/>
              </a:rPr>
              <a:t>IssueInstant</a:t>
            </a:r>
            <a:r>
              <a:rPr lang="en-US">
                <a:latin typeface="Consolas" panose="020B0609020204030204" pitchFamily="49" charset="0"/>
              </a:rPr>
              <a:t>="2013-03-18T03:28:54.1839884Z" </a:t>
            </a:r>
            <a:r>
              <a:rPr lang="en-US" err="1">
                <a:latin typeface="Consolas" panose="020B0609020204030204" pitchFamily="49" charset="0"/>
              </a:rPr>
              <a:t>xmlns:samlp</a:t>
            </a:r>
            <a:r>
              <a:rPr lang="en-US">
                <a:latin typeface="Consolas" panose="020B0609020204030204" pitchFamily="49" charset="0"/>
              </a:rPr>
              <a:t>="urn:oasis:names:tc:SAML:2.0:protocol"&gt; 	&lt;Issuer </a:t>
            </a:r>
            <a:r>
              <a:rPr lang="en-US" err="1">
                <a:latin typeface="Consolas" panose="020B0609020204030204" pitchFamily="49" charset="0"/>
              </a:rPr>
              <a:t>xmlns</a:t>
            </a:r>
            <a:r>
              <a:rPr lang="en-US">
                <a:latin typeface="Consolas" panose="020B0609020204030204" pitchFamily="49" charset="0"/>
              </a:rPr>
              <a:t>="urn:oasis:names:tc:SAML:2.0:assertion"&gt;https://www.contoso.com&lt;/Issuer&gt; &lt;/</a:t>
            </a:r>
            <a:r>
              <a:rPr lang="en-US" err="1">
                <a:latin typeface="Consolas" panose="020B0609020204030204" pitchFamily="49" charset="0"/>
              </a:rPr>
              <a:t>samlp:AuthnRequest</a:t>
            </a:r>
            <a:r>
              <a:rPr lang="en-US">
                <a:latin typeface="Consolas" panose="020B0609020204030204" pitchFamily="49" charset="0"/>
              </a:rPr>
              <a:t>&gt;</a:t>
            </a:r>
          </a:p>
        </p:txBody>
      </p:sp>
      <p:sp>
        <p:nvSpPr>
          <p:cNvPr id="6" name="TextBox 5"/>
          <p:cNvSpPr txBox="1"/>
          <p:nvPr/>
        </p:nvSpPr>
        <p:spPr>
          <a:xfrm>
            <a:off x="6378338" y="3199270"/>
            <a:ext cx="5494005" cy="369332"/>
          </a:xfrm>
          <a:prstGeom prst="rect">
            <a:avLst/>
          </a:prstGeom>
          <a:noFill/>
        </p:spPr>
        <p:txBody>
          <a:bodyPr wrap="none" rtlCol="0">
            <a:spAutoFit/>
          </a:bodyPr>
          <a:lstStyle/>
          <a:p>
            <a:r>
              <a:rPr lang="en-US"/>
              <a:t>Additional steps: compress, base64 encode, </a:t>
            </a:r>
            <a:r>
              <a:rPr lang="en-US" err="1"/>
              <a:t>url</a:t>
            </a:r>
            <a:r>
              <a:rPr lang="en-US"/>
              <a:t> encode</a:t>
            </a:r>
          </a:p>
        </p:txBody>
      </p:sp>
      <p:sp>
        <p:nvSpPr>
          <p:cNvPr id="8" name="TextBox 7"/>
          <p:cNvSpPr txBox="1"/>
          <p:nvPr/>
        </p:nvSpPr>
        <p:spPr>
          <a:xfrm>
            <a:off x="965927" y="3874219"/>
            <a:ext cx="10760816" cy="644437"/>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a:latin typeface="Consolas" panose="020B0609020204030204" pitchFamily="49" charset="0"/>
              </a:rPr>
              <a:t>https://login.windows.net/common?wa=wsignin1.0&amp;wreply=https://res.resource.com/</a:t>
            </a:r>
            <a:r>
              <a:rPr lang="en-US" err="1">
                <a:latin typeface="Consolas" panose="020B0609020204030204" pitchFamily="49" charset="0"/>
              </a:rPr>
              <a:t>sales&amp;wct</a:t>
            </a:r>
            <a:r>
              <a:rPr lang="en-US">
                <a:latin typeface="Consolas" panose="020B0609020204030204" pitchFamily="49" charset="0"/>
              </a:rPr>
              <a:t>=2013-03-03T19:06:21Z&amp;wctx=0A2DG...</a:t>
            </a:r>
          </a:p>
        </p:txBody>
      </p:sp>
      <p:sp>
        <p:nvSpPr>
          <p:cNvPr id="11" name="TextBox 10"/>
          <p:cNvSpPr txBox="1"/>
          <p:nvPr/>
        </p:nvSpPr>
        <p:spPr>
          <a:xfrm>
            <a:off x="965926" y="5082568"/>
            <a:ext cx="10760816" cy="92333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a:latin typeface="Consolas" panose="020B0609020204030204" pitchFamily="49" charset="0"/>
              </a:rPr>
              <a:t>https://login.windows.net/common/oauth2/</a:t>
            </a:r>
            <a:r>
              <a:rPr lang="en-US" err="1">
                <a:latin typeface="Consolas" panose="020B0609020204030204" pitchFamily="49" charset="0"/>
              </a:rPr>
              <a:t>authorize?response_type</a:t>
            </a:r>
            <a:r>
              <a:rPr lang="en-US">
                <a:latin typeface="Consolas" panose="020B0609020204030204" pitchFamily="49" charset="0"/>
              </a:rPr>
              <a:t>=</a:t>
            </a:r>
            <a:r>
              <a:rPr lang="en-US" err="1">
                <a:latin typeface="Consolas" panose="020B0609020204030204" pitchFamily="49" charset="0"/>
              </a:rPr>
              <a:t>id_token&amp;client_id</a:t>
            </a:r>
            <a:r>
              <a:rPr lang="en-US">
                <a:latin typeface="Consolas" panose="020B0609020204030204" pitchFamily="49" charset="0"/>
              </a:rPr>
              <a:t>=4ae4...cc8bd&amp;</a:t>
            </a:r>
          </a:p>
          <a:p>
            <a:r>
              <a:rPr lang="en-US">
                <a:latin typeface="Consolas" panose="020B0609020204030204" pitchFamily="49" charset="0"/>
              </a:rPr>
              <a:t>scope=</a:t>
            </a:r>
            <a:r>
              <a:rPr lang="en-US" err="1">
                <a:latin typeface="Consolas" panose="020B0609020204030204" pitchFamily="49" charset="0"/>
              </a:rPr>
              <a:t>openid&amp;nonce</a:t>
            </a:r>
            <a:r>
              <a:rPr lang="en-US">
                <a:latin typeface="Consolas" panose="020B0609020204030204" pitchFamily="49" charset="0"/>
              </a:rPr>
              <a:t>=7362CA…EBA7&amp;response_mode=</a:t>
            </a:r>
            <a:r>
              <a:rPr lang="en-US" err="1">
                <a:latin typeface="Consolas" panose="020B0609020204030204" pitchFamily="49" charset="0"/>
              </a:rPr>
              <a:t>form_post</a:t>
            </a:r>
            <a:endParaRPr lang="en-US">
              <a:latin typeface="Consolas" panose="020B0609020204030204" pitchFamily="49" charset="0"/>
            </a:endParaRPr>
          </a:p>
        </p:txBody>
      </p:sp>
      <p:sp>
        <p:nvSpPr>
          <p:cNvPr id="12" name="TextBox 11"/>
          <p:cNvSpPr txBox="1"/>
          <p:nvPr/>
        </p:nvSpPr>
        <p:spPr>
          <a:xfrm>
            <a:off x="5187267" y="6139998"/>
            <a:ext cx="6571479" cy="369332"/>
          </a:xfrm>
          <a:prstGeom prst="rect">
            <a:avLst/>
          </a:prstGeom>
          <a:noFill/>
        </p:spPr>
        <p:txBody>
          <a:bodyPr wrap="none" rtlCol="0">
            <a:spAutoFit/>
          </a:bodyPr>
          <a:lstStyle/>
          <a:p>
            <a:r>
              <a:rPr lang="en-US"/>
              <a:t>May also include ‘code’ and/or ‘token’ as response type; </a:t>
            </a:r>
            <a:r>
              <a:rPr lang="en-US" err="1"/>
              <a:t>login_hint</a:t>
            </a:r>
            <a:endParaRPr lang="en-US"/>
          </a:p>
        </p:txBody>
      </p:sp>
      <p:sp>
        <p:nvSpPr>
          <p:cNvPr id="13" name="TextBox 12">
            <a:extLst>
              <a:ext uri="{FF2B5EF4-FFF2-40B4-BE49-F238E27FC236}">
                <a16:creationId xmlns:a16="http://schemas.microsoft.com/office/drawing/2014/main" id="{3A3C5BDB-C208-4B43-BB33-0ACB6FF6199F}"/>
              </a:ext>
            </a:extLst>
          </p:cNvPr>
          <p:cNvSpPr txBox="1"/>
          <p:nvPr/>
        </p:nvSpPr>
        <p:spPr>
          <a:xfrm>
            <a:off x="965926" y="1007932"/>
            <a:ext cx="1391728" cy="523220"/>
          </a:xfrm>
          <a:prstGeom prst="rect">
            <a:avLst/>
          </a:prstGeom>
          <a:noFill/>
        </p:spPr>
        <p:txBody>
          <a:bodyPr wrap="none" rtlCol="0">
            <a:spAutoFit/>
          </a:bodyPr>
          <a:lstStyle/>
          <a:p>
            <a:r>
              <a:rPr lang="en-US" sz="2800"/>
              <a:t>SAML-P</a:t>
            </a:r>
          </a:p>
        </p:txBody>
      </p:sp>
      <p:sp>
        <p:nvSpPr>
          <p:cNvPr id="14" name="TextBox 13">
            <a:extLst>
              <a:ext uri="{FF2B5EF4-FFF2-40B4-BE49-F238E27FC236}">
                <a16:creationId xmlns:a16="http://schemas.microsoft.com/office/drawing/2014/main" id="{D78F30A4-B894-4AF1-AD1F-8055441E8C02}"/>
              </a:ext>
            </a:extLst>
          </p:cNvPr>
          <p:cNvSpPr txBox="1"/>
          <p:nvPr/>
        </p:nvSpPr>
        <p:spPr>
          <a:xfrm>
            <a:off x="887319" y="3348620"/>
            <a:ext cx="2427268" cy="523220"/>
          </a:xfrm>
          <a:prstGeom prst="rect">
            <a:avLst/>
          </a:prstGeom>
          <a:noFill/>
        </p:spPr>
        <p:txBody>
          <a:bodyPr wrap="none" rtlCol="0">
            <a:spAutoFit/>
          </a:bodyPr>
          <a:lstStyle/>
          <a:p>
            <a:r>
              <a:rPr lang="en-US" sz="2800"/>
              <a:t>WS-Federation</a:t>
            </a:r>
          </a:p>
        </p:txBody>
      </p:sp>
      <p:sp>
        <p:nvSpPr>
          <p:cNvPr id="15" name="TextBox 14">
            <a:extLst>
              <a:ext uri="{FF2B5EF4-FFF2-40B4-BE49-F238E27FC236}">
                <a16:creationId xmlns:a16="http://schemas.microsoft.com/office/drawing/2014/main" id="{9146EDA9-043F-419D-AA80-E5664B6383A7}"/>
              </a:ext>
            </a:extLst>
          </p:cNvPr>
          <p:cNvSpPr txBox="1"/>
          <p:nvPr/>
        </p:nvSpPr>
        <p:spPr>
          <a:xfrm>
            <a:off x="965926" y="4579136"/>
            <a:ext cx="2710999" cy="523220"/>
          </a:xfrm>
          <a:prstGeom prst="rect">
            <a:avLst/>
          </a:prstGeom>
          <a:noFill/>
        </p:spPr>
        <p:txBody>
          <a:bodyPr wrap="none" rtlCol="0">
            <a:spAutoFit/>
          </a:bodyPr>
          <a:lstStyle/>
          <a:p>
            <a:r>
              <a:rPr lang="en-US" sz="2800"/>
              <a:t>OpenID Connect</a:t>
            </a:r>
          </a:p>
        </p:txBody>
      </p:sp>
    </p:spTree>
    <p:extLst>
      <p:ext uri="{BB962C8B-B14F-4D97-AF65-F5344CB8AC3E}">
        <p14:creationId xmlns:p14="http://schemas.microsoft.com/office/powerpoint/2010/main" val="2938423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Single Sign-In is Easy – Single Sign-Out is Not</a:t>
            </a:r>
          </a:p>
        </p:txBody>
      </p:sp>
      <p:sp>
        <p:nvSpPr>
          <p:cNvPr id="3" name="Content Placeholder 2"/>
          <p:cNvSpPr>
            <a:spLocks noGrp="1"/>
          </p:cNvSpPr>
          <p:nvPr>
            <p:ph idx="4294967295"/>
          </p:nvPr>
        </p:nvSpPr>
        <p:spPr>
          <a:xfrm>
            <a:off x="311150" y="1252538"/>
            <a:ext cx="11880850" cy="5456237"/>
          </a:xfrm>
        </p:spPr>
        <p:txBody>
          <a:bodyPr/>
          <a:lstStyle/>
          <a:p>
            <a:r>
              <a:rPr lang="en-US"/>
              <a:t>Is the user signing out from this app only or all apps?</a:t>
            </a:r>
          </a:p>
          <a:p>
            <a:r>
              <a:rPr lang="en-US"/>
              <a:t>Which apps has the user signed in?</a:t>
            </a:r>
          </a:p>
          <a:p>
            <a:r>
              <a:rPr lang="en-US"/>
              <a:t>Which protocols does each app use?</a:t>
            </a:r>
          </a:p>
          <a:p>
            <a:r>
              <a:rPr lang="en-US"/>
              <a:t>OIDC defines draft only – none implemented</a:t>
            </a:r>
          </a:p>
          <a:p>
            <a:r>
              <a:rPr lang="en-US"/>
              <a:t>Using multiple STS’ in same browser</a:t>
            </a:r>
          </a:p>
        </p:txBody>
      </p:sp>
    </p:spTree>
    <p:extLst>
      <p:ext uri="{BB962C8B-B14F-4D97-AF65-F5344CB8AC3E}">
        <p14:creationId xmlns:p14="http://schemas.microsoft.com/office/powerpoint/2010/main" val="356115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Handling Single Sign-Out</a:t>
            </a:r>
          </a:p>
        </p:txBody>
      </p:sp>
      <p:sp>
        <p:nvSpPr>
          <p:cNvPr id="3" name="Content Placeholder 2"/>
          <p:cNvSpPr>
            <a:spLocks noGrp="1"/>
          </p:cNvSpPr>
          <p:nvPr>
            <p:ph idx="1"/>
          </p:nvPr>
        </p:nvSpPr>
        <p:spPr/>
        <p:txBody>
          <a:bodyPr/>
          <a:lstStyle/>
          <a:p>
            <a:r>
              <a:rPr lang="en-US"/>
              <a:t>You have been signed out from THIS APPLICATION ONLY. Please close all browser windows to be signed out from other applications as well.</a:t>
            </a:r>
          </a:p>
        </p:txBody>
      </p:sp>
    </p:spTree>
    <p:extLst>
      <p:ext uri="{BB962C8B-B14F-4D97-AF65-F5344CB8AC3E}">
        <p14:creationId xmlns:p14="http://schemas.microsoft.com/office/powerpoint/2010/main" val="1721386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Limits of Passive Authentication</a:t>
            </a:r>
          </a:p>
        </p:txBody>
      </p:sp>
      <p:sp>
        <p:nvSpPr>
          <p:cNvPr id="3" name="Content Placeholder 2"/>
          <p:cNvSpPr>
            <a:spLocks noGrp="1"/>
          </p:cNvSpPr>
          <p:nvPr>
            <p:ph idx="1"/>
          </p:nvPr>
        </p:nvSpPr>
        <p:spPr/>
        <p:txBody>
          <a:bodyPr/>
          <a:lstStyle/>
          <a:p>
            <a:r>
              <a:rPr lang="en-US" dirty="0"/>
              <a:t>Browser not (always) available for passive (redirected) flow</a:t>
            </a:r>
          </a:p>
          <a:p>
            <a:pPr lvl="1"/>
            <a:r>
              <a:rPr lang="en-US" dirty="0"/>
              <a:t>Device has no browser (e.g. IOT)</a:t>
            </a:r>
          </a:p>
          <a:p>
            <a:pPr lvl="1"/>
            <a:r>
              <a:rPr lang="en-US" dirty="0"/>
              <a:t>Client is a SPA – redirection would destroy app state</a:t>
            </a:r>
          </a:p>
          <a:p>
            <a:pPr lvl="1"/>
            <a:r>
              <a:rPr lang="en-US" dirty="0"/>
              <a:t>Up-stream APIs</a:t>
            </a:r>
          </a:p>
        </p:txBody>
      </p:sp>
    </p:spTree>
    <p:extLst>
      <p:ext uri="{BB962C8B-B14F-4D97-AF65-F5344CB8AC3E}">
        <p14:creationId xmlns:p14="http://schemas.microsoft.com/office/powerpoint/2010/main" val="2642614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22902E-18C8-4CCB-8563-90D9A026B8E5}"/>
              </a:ext>
            </a:extLst>
          </p:cNvPr>
          <p:cNvSpPr>
            <a:spLocks noGrp="1"/>
          </p:cNvSpPr>
          <p:nvPr>
            <p:ph type="title"/>
          </p:nvPr>
        </p:nvSpPr>
        <p:spPr/>
        <p:txBody>
          <a:bodyPr>
            <a:normAutofit fontScale="90000"/>
          </a:bodyPr>
          <a:lstStyle/>
          <a:p>
            <a:r>
              <a:rPr lang="en-US"/>
              <a:t>Modern authentication and authorization</a:t>
            </a:r>
            <a:endParaRPr lang="nl-NL"/>
          </a:p>
        </p:txBody>
      </p:sp>
      <p:sp>
        <p:nvSpPr>
          <p:cNvPr id="4" name="Text Placeholder 3">
            <a:extLst>
              <a:ext uri="{FF2B5EF4-FFF2-40B4-BE49-F238E27FC236}">
                <a16:creationId xmlns:a16="http://schemas.microsoft.com/office/drawing/2014/main" id="{9457B40C-7A2A-4285-9813-824FD4D05CAC}"/>
              </a:ext>
            </a:extLst>
          </p:cNvPr>
          <p:cNvSpPr>
            <a:spLocks noGrp="1"/>
          </p:cNvSpPr>
          <p:nvPr>
            <p:ph type="body" sz="quarter" idx="14"/>
          </p:nvPr>
        </p:nvSpPr>
        <p:spPr/>
        <p:txBody>
          <a:bodyPr/>
          <a:lstStyle/>
          <a:p>
            <a:r>
              <a:rPr lang="en-US" sz="2400"/>
              <a:t>How does MS support these requirements and how to develop with it? ​</a:t>
            </a:r>
            <a:br>
              <a:rPr lang="en-US" sz="2400"/>
            </a:br>
            <a:endParaRPr lang="nl-NL" sz="2400"/>
          </a:p>
        </p:txBody>
      </p:sp>
    </p:spTree>
    <p:extLst>
      <p:ext uri="{BB962C8B-B14F-4D97-AF65-F5344CB8AC3E}">
        <p14:creationId xmlns:p14="http://schemas.microsoft.com/office/powerpoint/2010/main" val="646756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D6F73B-F641-4D95-8DA9-C9679B1BB9CC}"/>
              </a:ext>
            </a:extLst>
          </p:cNvPr>
          <p:cNvSpPr>
            <a:spLocks noGrp="1"/>
          </p:cNvSpPr>
          <p:nvPr>
            <p:ph idx="10"/>
          </p:nvPr>
        </p:nvSpPr>
        <p:spPr/>
        <p:txBody>
          <a:bodyPr/>
          <a:lstStyle/>
          <a:p>
            <a:r>
              <a:rPr lang="en-US"/>
              <a:t>Describe how Microsoft supports requirements to manage identities and access in the cloud and how to develop with it.</a:t>
            </a:r>
            <a:endParaRPr lang="nl-NL"/>
          </a:p>
        </p:txBody>
      </p:sp>
    </p:spTree>
    <p:extLst>
      <p:ext uri="{BB962C8B-B14F-4D97-AF65-F5344CB8AC3E}">
        <p14:creationId xmlns:p14="http://schemas.microsoft.com/office/powerpoint/2010/main" val="2779416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27660" y="3945092"/>
            <a:ext cx="11736679" cy="29129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defTabSz="914201"/>
            <a:r>
              <a:rPr lang="en-US" sz="1900">
                <a:solidFill>
                  <a:prstClr val="black"/>
                </a:solidFill>
                <a:latin typeface="Calibri"/>
              </a:rPr>
              <a:t>On-premises</a:t>
            </a:r>
          </a:p>
        </p:txBody>
      </p:sp>
      <p:sp>
        <p:nvSpPr>
          <p:cNvPr id="4" name="Isosceles Triangle 3"/>
          <p:cNvSpPr/>
          <p:nvPr/>
        </p:nvSpPr>
        <p:spPr>
          <a:xfrm>
            <a:off x="4969947" y="4612471"/>
            <a:ext cx="2121107" cy="1828541"/>
          </a:xfrm>
          <a:prstGeom prst="triangle">
            <a:avLst/>
          </a:prstGeom>
          <a:solidFill>
            <a:schemeClr val="accent1">
              <a:alpha val="53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r>
              <a:rPr lang="en-US" sz="1900">
                <a:solidFill>
                  <a:prstClr val="white"/>
                </a:solidFill>
                <a:latin typeface="Calibri"/>
              </a:rPr>
              <a:t>AD</a:t>
            </a:r>
          </a:p>
        </p:txBody>
      </p:sp>
      <p:sp>
        <p:nvSpPr>
          <p:cNvPr id="5" name="Rounded Rectangle 4"/>
          <p:cNvSpPr/>
          <p:nvPr/>
        </p:nvSpPr>
        <p:spPr>
          <a:xfrm>
            <a:off x="6649865" y="4612471"/>
            <a:ext cx="882377" cy="18285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r>
              <a:rPr lang="en-US" sz="1900">
                <a:solidFill>
                  <a:prstClr val="white"/>
                </a:solidFill>
                <a:latin typeface="Calibri"/>
              </a:rPr>
              <a:t>AD FS</a:t>
            </a:r>
          </a:p>
          <a:p>
            <a:pPr algn="ctr" defTabSz="914201"/>
            <a:r>
              <a:rPr lang="en-US" sz="1900">
                <a:solidFill>
                  <a:prstClr val="white"/>
                </a:solidFill>
                <a:latin typeface="Calibri"/>
              </a:rPr>
              <a:t>(STS)</a:t>
            </a:r>
          </a:p>
        </p:txBody>
      </p:sp>
      <p:sp>
        <p:nvSpPr>
          <p:cNvPr id="8" name="Rounded Rectangle 7"/>
          <p:cNvSpPr/>
          <p:nvPr/>
        </p:nvSpPr>
        <p:spPr>
          <a:xfrm>
            <a:off x="227660" y="952064"/>
            <a:ext cx="11736679" cy="25783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defTabSz="914201"/>
            <a:r>
              <a:rPr lang="en-US" sz="1900">
                <a:solidFill>
                  <a:prstClr val="black"/>
                </a:solidFill>
                <a:latin typeface="Calibri"/>
              </a:rPr>
              <a:t>Cloud</a:t>
            </a:r>
          </a:p>
        </p:txBody>
      </p:sp>
      <p:sp>
        <p:nvSpPr>
          <p:cNvPr id="9" name="Rounded Rectangle 8"/>
          <p:cNvSpPr/>
          <p:nvPr/>
        </p:nvSpPr>
        <p:spPr>
          <a:xfrm>
            <a:off x="6649865" y="3708748"/>
            <a:ext cx="882377" cy="489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r>
              <a:rPr lang="en-US" sz="1900">
                <a:solidFill>
                  <a:prstClr val="white"/>
                </a:solidFill>
                <a:latin typeface="Calibri"/>
              </a:rPr>
              <a:t>WAP</a:t>
            </a:r>
          </a:p>
        </p:txBody>
      </p:sp>
      <p:sp>
        <p:nvSpPr>
          <p:cNvPr id="10" name="Isosceles Triangle 9"/>
          <p:cNvSpPr/>
          <p:nvPr/>
        </p:nvSpPr>
        <p:spPr>
          <a:xfrm>
            <a:off x="4969947" y="1085640"/>
            <a:ext cx="2121107" cy="1618516"/>
          </a:xfrm>
          <a:prstGeom prst="triangle">
            <a:avLst/>
          </a:prstGeom>
          <a:solidFill>
            <a:schemeClr val="accent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r>
              <a:rPr lang="en-US" sz="1900">
                <a:solidFill>
                  <a:prstClr val="white"/>
                </a:solidFill>
                <a:latin typeface="Calibri"/>
              </a:rPr>
              <a:t>AAD</a:t>
            </a:r>
          </a:p>
          <a:p>
            <a:pPr algn="ctr" defTabSz="914201"/>
            <a:r>
              <a:rPr lang="en-US" sz="1900">
                <a:solidFill>
                  <a:prstClr val="white"/>
                </a:solidFill>
                <a:latin typeface="Calibri"/>
              </a:rPr>
              <a:t>(STS)</a:t>
            </a:r>
          </a:p>
        </p:txBody>
      </p:sp>
      <p:sp>
        <p:nvSpPr>
          <p:cNvPr id="11" name="Rounded Rectangle 10"/>
          <p:cNvSpPr/>
          <p:nvPr/>
        </p:nvSpPr>
        <p:spPr>
          <a:xfrm>
            <a:off x="6704289" y="3553720"/>
            <a:ext cx="1035905" cy="489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r>
              <a:rPr lang="en-US" sz="1900">
                <a:solidFill>
                  <a:prstClr val="white"/>
                </a:solidFill>
                <a:latin typeface="Calibri"/>
              </a:rPr>
              <a:t>AAD AP</a:t>
            </a:r>
          </a:p>
        </p:txBody>
      </p:sp>
      <p:grpSp>
        <p:nvGrpSpPr>
          <p:cNvPr id="15" name="Group 14"/>
          <p:cNvGrpSpPr/>
          <p:nvPr/>
        </p:nvGrpSpPr>
        <p:grpSpPr>
          <a:xfrm>
            <a:off x="3891463" y="2270067"/>
            <a:ext cx="1519672" cy="4181411"/>
            <a:chOff x="1872474" y="2198993"/>
            <a:chExt cx="1460609" cy="3845253"/>
          </a:xfrm>
        </p:grpSpPr>
        <p:sp>
          <p:nvSpPr>
            <p:cNvPr id="13" name="Curved Right Arrow 12"/>
            <p:cNvSpPr/>
            <p:nvPr/>
          </p:nvSpPr>
          <p:spPr>
            <a:xfrm rot="21129928">
              <a:off x="1872474" y="2599297"/>
              <a:ext cx="1460609" cy="3444949"/>
            </a:xfrm>
            <a:prstGeom prst="curvedRightArrow">
              <a:avLst>
                <a:gd name="adj1" fmla="val 23101"/>
                <a:gd name="adj2" fmla="val 4717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endParaRPr lang="en-US" sz="1900">
                <a:solidFill>
                  <a:prstClr val="black"/>
                </a:solidFill>
                <a:latin typeface="Calibri"/>
              </a:endParaRPr>
            </a:p>
          </p:txBody>
        </p:sp>
        <p:sp>
          <p:nvSpPr>
            <p:cNvPr id="14" name="Curved Left Arrow 13"/>
            <p:cNvSpPr/>
            <p:nvPr/>
          </p:nvSpPr>
          <p:spPr>
            <a:xfrm rot="11470510">
              <a:off x="1877035" y="2198993"/>
              <a:ext cx="1355806" cy="342219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endParaRPr lang="en-US" sz="1900">
                <a:solidFill>
                  <a:prstClr val="black"/>
                </a:solidFill>
                <a:latin typeface="Calibri"/>
              </a:endParaRPr>
            </a:p>
          </p:txBody>
        </p:sp>
      </p:grpSp>
      <p:sp>
        <p:nvSpPr>
          <p:cNvPr id="16" name="TextBox 15"/>
          <p:cNvSpPr txBox="1"/>
          <p:nvPr/>
        </p:nvSpPr>
        <p:spPr>
          <a:xfrm>
            <a:off x="7457332" y="5214087"/>
            <a:ext cx="1195285" cy="688681"/>
          </a:xfrm>
          <a:prstGeom prst="rect">
            <a:avLst/>
          </a:prstGeom>
          <a:noFill/>
        </p:spPr>
        <p:txBody>
          <a:bodyPr wrap="square" rtlCol="0">
            <a:spAutoFit/>
          </a:bodyPr>
          <a:lstStyle/>
          <a:p>
            <a:pPr defTabSz="914201"/>
            <a:r>
              <a:rPr lang="en-US" sz="1900">
                <a:solidFill>
                  <a:prstClr val="black"/>
                </a:solidFill>
                <a:latin typeface="Calibri"/>
              </a:rPr>
              <a:t>Protocol </a:t>
            </a:r>
          </a:p>
          <a:p>
            <a:pPr defTabSz="914201"/>
            <a:r>
              <a:rPr lang="en-US" sz="1900">
                <a:solidFill>
                  <a:prstClr val="black"/>
                </a:solidFill>
                <a:latin typeface="Calibri"/>
              </a:rPr>
              <a:t>endpoints</a:t>
            </a:r>
          </a:p>
        </p:txBody>
      </p:sp>
      <p:sp>
        <p:nvSpPr>
          <p:cNvPr id="17" name="TextBox 16"/>
          <p:cNvSpPr txBox="1"/>
          <p:nvPr/>
        </p:nvSpPr>
        <p:spPr>
          <a:xfrm>
            <a:off x="6527774" y="1449155"/>
            <a:ext cx="1195285" cy="688681"/>
          </a:xfrm>
          <a:prstGeom prst="rect">
            <a:avLst/>
          </a:prstGeom>
          <a:noFill/>
        </p:spPr>
        <p:txBody>
          <a:bodyPr wrap="square" rtlCol="0">
            <a:spAutoFit/>
          </a:bodyPr>
          <a:lstStyle/>
          <a:p>
            <a:pPr defTabSz="914201"/>
            <a:r>
              <a:rPr lang="en-US" sz="1900">
                <a:solidFill>
                  <a:prstClr val="black"/>
                </a:solidFill>
                <a:latin typeface="Calibri"/>
              </a:rPr>
              <a:t>Protocol </a:t>
            </a:r>
          </a:p>
          <a:p>
            <a:pPr defTabSz="914201"/>
            <a:r>
              <a:rPr lang="en-US" sz="1900">
                <a:solidFill>
                  <a:prstClr val="black"/>
                </a:solidFill>
                <a:latin typeface="Calibri"/>
              </a:rPr>
              <a:t>endpoints</a:t>
            </a:r>
          </a:p>
        </p:txBody>
      </p:sp>
      <p:sp>
        <p:nvSpPr>
          <p:cNvPr id="18" name="TextBox 17"/>
          <p:cNvSpPr txBox="1"/>
          <p:nvPr/>
        </p:nvSpPr>
        <p:spPr>
          <a:xfrm>
            <a:off x="4503519" y="1325014"/>
            <a:ext cx="1136432" cy="390501"/>
          </a:xfrm>
          <a:prstGeom prst="rect">
            <a:avLst/>
          </a:prstGeom>
          <a:noFill/>
        </p:spPr>
        <p:txBody>
          <a:bodyPr wrap="square" rtlCol="0">
            <a:spAutoFit/>
          </a:bodyPr>
          <a:lstStyle/>
          <a:p>
            <a:pPr defTabSz="914201"/>
            <a:r>
              <a:rPr lang="en-US" sz="1900" err="1">
                <a:solidFill>
                  <a:prstClr val="black"/>
                </a:solidFill>
                <a:latin typeface="Calibri"/>
              </a:rPr>
              <a:t>GraphAPI</a:t>
            </a:r>
            <a:endParaRPr lang="en-US" sz="1900">
              <a:solidFill>
                <a:prstClr val="black"/>
              </a:solidFill>
              <a:latin typeface="Calibri"/>
            </a:endParaRPr>
          </a:p>
        </p:txBody>
      </p:sp>
      <p:sp>
        <p:nvSpPr>
          <p:cNvPr id="21" name="TextBox 20"/>
          <p:cNvSpPr txBox="1"/>
          <p:nvPr/>
        </p:nvSpPr>
        <p:spPr>
          <a:xfrm>
            <a:off x="3977310" y="3544767"/>
            <a:ext cx="1433689" cy="677108"/>
          </a:xfrm>
          <a:prstGeom prst="rect">
            <a:avLst/>
          </a:prstGeom>
          <a:noFill/>
        </p:spPr>
        <p:txBody>
          <a:bodyPr wrap="square" rtlCol="0">
            <a:spAutoFit/>
          </a:bodyPr>
          <a:lstStyle/>
          <a:p>
            <a:pPr defTabSz="914201"/>
            <a:r>
              <a:rPr lang="en-US" sz="1900" dirty="0">
                <a:solidFill>
                  <a:prstClr val="black"/>
                </a:solidFill>
                <a:latin typeface="Calibri"/>
              </a:rPr>
              <a:t>AADConnect</a:t>
            </a:r>
          </a:p>
          <a:p>
            <a:pPr defTabSz="914201"/>
            <a:r>
              <a:rPr lang="en-US" sz="1900" dirty="0">
                <a:solidFill>
                  <a:prstClr val="black"/>
                </a:solidFill>
                <a:latin typeface="Calibri"/>
              </a:rPr>
              <a:t>(optional)</a:t>
            </a:r>
          </a:p>
        </p:txBody>
      </p:sp>
      <p:sp>
        <p:nvSpPr>
          <p:cNvPr id="23" name="Rounded Rectangle 22"/>
          <p:cNvSpPr/>
          <p:nvPr/>
        </p:nvSpPr>
        <p:spPr>
          <a:xfrm>
            <a:off x="394791" y="1894899"/>
            <a:ext cx="2037497" cy="13805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defTabSz="914201"/>
            <a:r>
              <a:rPr lang="en-US" sz="1900">
                <a:solidFill>
                  <a:prstClr val="white"/>
                </a:solidFill>
                <a:latin typeface="Calibri"/>
              </a:rPr>
              <a:t>VMs</a:t>
            </a:r>
          </a:p>
        </p:txBody>
      </p:sp>
      <p:sp>
        <p:nvSpPr>
          <p:cNvPr id="25" name="Rounded Rectangle 24"/>
          <p:cNvSpPr/>
          <p:nvPr/>
        </p:nvSpPr>
        <p:spPr>
          <a:xfrm>
            <a:off x="1383465" y="2054828"/>
            <a:ext cx="873279" cy="1128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r>
              <a:rPr lang="en-US" sz="1900">
                <a:solidFill>
                  <a:prstClr val="white"/>
                </a:solidFill>
                <a:latin typeface="Calibri"/>
              </a:rPr>
              <a:t>AAD DS</a:t>
            </a:r>
          </a:p>
        </p:txBody>
      </p:sp>
      <p:sp>
        <p:nvSpPr>
          <p:cNvPr id="26" name="Rounded Rectangle 25"/>
          <p:cNvSpPr/>
          <p:nvPr/>
        </p:nvSpPr>
        <p:spPr>
          <a:xfrm>
            <a:off x="375337" y="1223543"/>
            <a:ext cx="2123432" cy="37421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defTabSz="914201"/>
            <a:r>
              <a:rPr lang="en-US" sz="1900" err="1">
                <a:solidFill>
                  <a:prstClr val="black"/>
                </a:solidFill>
                <a:latin typeface="Calibri"/>
              </a:rPr>
              <a:t>VNet</a:t>
            </a:r>
            <a:endParaRPr lang="en-US" sz="1900">
              <a:solidFill>
                <a:prstClr val="black"/>
              </a:solidFill>
              <a:latin typeface="Calibri"/>
            </a:endParaRPr>
          </a:p>
        </p:txBody>
      </p:sp>
      <p:sp>
        <p:nvSpPr>
          <p:cNvPr id="27" name="Rounded Rectangle 26"/>
          <p:cNvSpPr/>
          <p:nvPr/>
        </p:nvSpPr>
        <p:spPr>
          <a:xfrm>
            <a:off x="9937373" y="2526150"/>
            <a:ext cx="1828541" cy="2008496"/>
          </a:xfrm>
          <a:prstGeom prst="roundRect">
            <a:avLst/>
          </a:prstGeom>
          <a:solidFill>
            <a:schemeClr val="accent4">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201"/>
            <a:r>
              <a:rPr lang="en-US" sz="1900">
                <a:solidFill>
                  <a:prstClr val="black"/>
                </a:solidFill>
                <a:latin typeface="Calibri"/>
              </a:rPr>
              <a:t>Applications</a:t>
            </a:r>
          </a:p>
        </p:txBody>
      </p:sp>
      <p:sp>
        <p:nvSpPr>
          <p:cNvPr id="28" name="Rounded Rectangle 27"/>
          <p:cNvSpPr/>
          <p:nvPr/>
        </p:nvSpPr>
        <p:spPr>
          <a:xfrm>
            <a:off x="10093308" y="3091180"/>
            <a:ext cx="911547" cy="3161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r>
              <a:rPr lang="en-US" sz="1900">
                <a:solidFill>
                  <a:prstClr val="white"/>
                </a:solidFill>
                <a:latin typeface="Calibri"/>
              </a:rPr>
              <a:t>WIF</a:t>
            </a:r>
          </a:p>
        </p:txBody>
      </p:sp>
      <p:sp>
        <p:nvSpPr>
          <p:cNvPr id="29" name="Rounded Rectangle 28"/>
          <p:cNvSpPr/>
          <p:nvPr/>
        </p:nvSpPr>
        <p:spPr>
          <a:xfrm>
            <a:off x="10093308" y="3524114"/>
            <a:ext cx="911547" cy="3571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r>
              <a:rPr lang="en-US" sz="1900" err="1">
                <a:solidFill>
                  <a:prstClr val="white"/>
                </a:solidFill>
                <a:latin typeface="Calibri"/>
              </a:rPr>
              <a:t>Owin</a:t>
            </a:r>
            <a:endParaRPr lang="en-US" sz="1900">
              <a:solidFill>
                <a:prstClr val="white"/>
              </a:solidFill>
              <a:latin typeface="Calibri"/>
            </a:endParaRPr>
          </a:p>
        </p:txBody>
      </p:sp>
      <p:sp>
        <p:nvSpPr>
          <p:cNvPr id="30" name="Rounded Rectangle 29"/>
          <p:cNvSpPr/>
          <p:nvPr/>
        </p:nvSpPr>
        <p:spPr>
          <a:xfrm>
            <a:off x="10093308" y="4003507"/>
            <a:ext cx="911547" cy="531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r>
              <a:rPr lang="en-US" sz="1900" dirty="0">
                <a:solidFill>
                  <a:prstClr val="white"/>
                </a:solidFill>
                <a:latin typeface="Calibri"/>
              </a:rPr>
              <a:t>MSAL/ADAL</a:t>
            </a:r>
          </a:p>
        </p:txBody>
      </p:sp>
      <p:sp>
        <p:nvSpPr>
          <p:cNvPr id="35" name="TextBox 34"/>
          <p:cNvSpPr txBox="1"/>
          <p:nvPr/>
        </p:nvSpPr>
        <p:spPr>
          <a:xfrm>
            <a:off x="4941353" y="5167928"/>
            <a:ext cx="709902" cy="390501"/>
          </a:xfrm>
          <a:prstGeom prst="rect">
            <a:avLst/>
          </a:prstGeom>
          <a:noFill/>
        </p:spPr>
        <p:txBody>
          <a:bodyPr wrap="square" rtlCol="0">
            <a:spAutoFit/>
          </a:bodyPr>
          <a:lstStyle/>
          <a:p>
            <a:pPr defTabSz="914201"/>
            <a:r>
              <a:rPr lang="en-US" sz="1900">
                <a:solidFill>
                  <a:prstClr val="black"/>
                </a:solidFill>
                <a:latin typeface="Calibri"/>
              </a:rPr>
              <a:t>LDAP</a:t>
            </a:r>
          </a:p>
        </p:txBody>
      </p:sp>
      <p:grpSp>
        <p:nvGrpSpPr>
          <p:cNvPr id="31" name="Group 30"/>
          <p:cNvGrpSpPr/>
          <p:nvPr/>
        </p:nvGrpSpPr>
        <p:grpSpPr>
          <a:xfrm rot="10342214">
            <a:off x="7374013" y="1887147"/>
            <a:ext cx="1519672" cy="4181411"/>
            <a:chOff x="1872474" y="2198993"/>
            <a:chExt cx="1460609" cy="3845253"/>
          </a:xfrm>
        </p:grpSpPr>
        <p:sp>
          <p:nvSpPr>
            <p:cNvPr id="32" name="Curved Right Arrow 31"/>
            <p:cNvSpPr/>
            <p:nvPr/>
          </p:nvSpPr>
          <p:spPr>
            <a:xfrm rot="21129928">
              <a:off x="1872474" y="2599297"/>
              <a:ext cx="1460609" cy="3444949"/>
            </a:xfrm>
            <a:prstGeom prst="curvedRightArrow">
              <a:avLst>
                <a:gd name="adj1" fmla="val 23101"/>
                <a:gd name="adj2" fmla="val 4717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endParaRPr lang="en-US" sz="1900">
                <a:solidFill>
                  <a:prstClr val="black"/>
                </a:solidFill>
                <a:latin typeface="Calibri"/>
              </a:endParaRPr>
            </a:p>
          </p:txBody>
        </p:sp>
        <p:sp>
          <p:nvSpPr>
            <p:cNvPr id="33" name="Curved Left Arrow 32"/>
            <p:cNvSpPr/>
            <p:nvPr/>
          </p:nvSpPr>
          <p:spPr>
            <a:xfrm rot="11470510">
              <a:off x="1877035" y="2198993"/>
              <a:ext cx="1355806" cy="342219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endParaRPr lang="en-US" sz="1900">
                <a:solidFill>
                  <a:prstClr val="black"/>
                </a:solidFill>
                <a:latin typeface="Calibri"/>
              </a:endParaRPr>
            </a:p>
          </p:txBody>
        </p:sp>
      </p:grpSp>
      <p:sp>
        <p:nvSpPr>
          <p:cNvPr id="34" name="TextBox 33"/>
          <p:cNvSpPr txBox="1"/>
          <p:nvPr/>
        </p:nvSpPr>
        <p:spPr>
          <a:xfrm>
            <a:off x="7750998" y="3527409"/>
            <a:ext cx="1271514" cy="688681"/>
          </a:xfrm>
          <a:prstGeom prst="rect">
            <a:avLst/>
          </a:prstGeom>
          <a:noFill/>
        </p:spPr>
        <p:txBody>
          <a:bodyPr wrap="square" rtlCol="0">
            <a:spAutoFit/>
          </a:bodyPr>
          <a:lstStyle/>
          <a:p>
            <a:pPr defTabSz="914201"/>
            <a:r>
              <a:rPr lang="en-US" sz="1900">
                <a:solidFill>
                  <a:prstClr val="black"/>
                </a:solidFill>
                <a:latin typeface="Calibri"/>
              </a:rPr>
              <a:t>Federation</a:t>
            </a:r>
          </a:p>
          <a:p>
            <a:pPr defTabSz="914201"/>
            <a:r>
              <a:rPr lang="en-US" sz="1900">
                <a:solidFill>
                  <a:prstClr val="black"/>
                </a:solidFill>
                <a:latin typeface="Calibri"/>
              </a:rPr>
              <a:t>(optional)</a:t>
            </a:r>
          </a:p>
        </p:txBody>
      </p:sp>
      <p:sp>
        <p:nvSpPr>
          <p:cNvPr id="2" name="Arrow: Up-Down 1"/>
          <p:cNvSpPr/>
          <p:nvPr/>
        </p:nvSpPr>
        <p:spPr>
          <a:xfrm>
            <a:off x="5609425" y="2683125"/>
            <a:ext cx="790910" cy="190831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endParaRPr lang="en-US" sz="1900">
              <a:solidFill>
                <a:prstClr val="white"/>
              </a:solidFill>
              <a:latin typeface="Calibri"/>
            </a:endParaRPr>
          </a:p>
        </p:txBody>
      </p:sp>
      <p:sp>
        <p:nvSpPr>
          <p:cNvPr id="3" name="TextBox 2"/>
          <p:cNvSpPr txBox="1"/>
          <p:nvPr/>
        </p:nvSpPr>
        <p:spPr>
          <a:xfrm>
            <a:off x="5750588" y="3175928"/>
            <a:ext cx="558407" cy="390501"/>
          </a:xfrm>
          <a:prstGeom prst="rect">
            <a:avLst/>
          </a:prstGeom>
          <a:noFill/>
        </p:spPr>
        <p:txBody>
          <a:bodyPr wrap="square" rtlCol="0">
            <a:spAutoFit/>
          </a:bodyPr>
          <a:lstStyle/>
          <a:p>
            <a:pPr defTabSz="914201"/>
            <a:r>
              <a:rPr lang="en-US" sz="1900">
                <a:solidFill>
                  <a:prstClr val="white"/>
                </a:solidFill>
                <a:latin typeface="Calibri"/>
              </a:rPr>
              <a:t>PTA</a:t>
            </a:r>
          </a:p>
        </p:txBody>
      </p:sp>
      <p:sp>
        <p:nvSpPr>
          <p:cNvPr id="6" name="Title 5">
            <a:extLst>
              <a:ext uri="{FF2B5EF4-FFF2-40B4-BE49-F238E27FC236}">
                <a16:creationId xmlns:a16="http://schemas.microsoft.com/office/drawing/2014/main" id="{51ED72AB-1D2E-4AE9-BDBA-61AFF4365184}"/>
              </a:ext>
            </a:extLst>
          </p:cNvPr>
          <p:cNvSpPr>
            <a:spLocks noGrp="1"/>
          </p:cNvSpPr>
          <p:nvPr>
            <p:ph type="title"/>
          </p:nvPr>
        </p:nvSpPr>
        <p:spPr/>
        <p:txBody>
          <a:bodyPr/>
          <a:lstStyle/>
          <a:p>
            <a:r>
              <a:rPr lang="en-US"/>
              <a:t>Microsoft Identity Environment</a:t>
            </a:r>
            <a:endParaRPr lang="nl-NL"/>
          </a:p>
        </p:txBody>
      </p:sp>
      <p:grpSp>
        <p:nvGrpSpPr>
          <p:cNvPr id="12" name="Group 11">
            <a:extLst>
              <a:ext uri="{FF2B5EF4-FFF2-40B4-BE49-F238E27FC236}">
                <a16:creationId xmlns:a16="http://schemas.microsoft.com/office/drawing/2014/main" id="{3B0B03FE-92A5-49BB-8509-97B497269C63}"/>
              </a:ext>
            </a:extLst>
          </p:cNvPr>
          <p:cNvGrpSpPr/>
          <p:nvPr/>
        </p:nvGrpSpPr>
        <p:grpSpPr>
          <a:xfrm>
            <a:off x="9933040" y="1169598"/>
            <a:ext cx="1773768" cy="1239760"/>
            <a:chOff x="9933040" y="1169598"/>
            <a:chExt cx="1773768" cy="1239760"/>
          </a:xfrm>
        </p:grpSpPr>
        <p:sp>
          <p:nvSpPr>
            <p:cNvPr id="36" name="Rounded Rectangle 24">
              <a:extLst>
                <a:ext uri="{FF2B5EF4-FFF2-40B4-BE49-F238E27FC236}">
                  <a16:creationId xmlns:a16="http://schemas.microsoft.com/office/drawing/2014/main" id="{D8A05802-885B-4CE7-B0EE-F0309FA58CBC}"/>
                </a:ext>
              </a:extLst>
            </p:cNvPr>
            <p:cNvSpPr/>
            <p:nvPr/>
          </p:nvSpPr>
          <p:spPr>
            <a:xfrm>
              <a:off x="9933040" y="1169598"/>
              <a:ext cx="1773768" cy="123976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201"/>
              <a:r>
                <a:rPr lang="en-US" sz="1900" dirty="0">
                  <a:solidFill>
                    <a:schemeClr val="tx1"/>
                  </a:solidFill>
                  <a:latin typeface="Calibri"/>
                </a:rPr>
                <a:t>PAAS</a:t>
              </a:r>
            </a:p>
            <a:p>
              <a:pPr algn="ctr" defTabSz="914201"/>
              <a:r>
                <a:rPr lang="en-US" sz="1900" dirty="0" err="1">
                  <a:solidFill>
                    <a:schemeClr val="tx1"/>
                  </a:solidFill>
                  <a:latin typeface="Calibri"/>
                </a:rPr>
                <a:t>EasyAuth</a:t>
              </a:r>
              <a:endParaRPr lang="en-US" sz="1900" dirty="0">
                <a:solidFill>
                  <a:schemeClr val="tx1"/>
                </a:solidFill>
                <a:latin typeface="Calibri"/>
              </a:endParaRPr>
            </a:p>
          </p:txBody>
        </p:sp>
        <p:sp>
          <p:nvSpPr>
            <p:cNvPr id="37" name="Rounded Rectangle 24">
              <a:extLst>
                <a:ext uri="{FF2B5EF4-FFF2-40B4-BE49-F238E27FC236}">
                  <a16:creationId xmlns:a16="http://schemas.microsoft.com/office/drawing/2014/main" id="{82C1E253-2149-423D-A167-2E9B7D1251B9}"/>
                </a:ext>
              </a:extLst>
            </p:cNvPr>
            <p:cNvSpPr/>
            <p:nvPr/>
          </p:nvSpPr>
          <p:spPr>
            <a:xfrm>
              <a:off x="10105253" y="1853401"/>
              <a:ext cx="1394494" cy="51611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201"/>
              <a:r>
                <a:rPr lang="en-US" sz="1900" dirty="0">
                  <a:solidFill>
                    <a:prstClr val="white"/>
                  </a:solidFill>
                  <a:latin typeface="Calibri"/>
                </a:rPr>
                <a:t>App</a:t>
              </a:r>
            </a:p>
          </p:txBody>
        </p:sp>
      </p:grpSp>
    </p:spTree>
    <p:extLst>
      <p:ext uri="{BB962C8B-B14F-4D97-AF65-F5344CB8AC3E}">
        <p14:creationId xmlns:p14="http://schemas.microsoft.com/office/powerpoint/2010/main" val="2798291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10" grpId="0" animBg="1"/>
      <p:bldP spid="11" grpId="0" animBg="1"/>
      <p:bldP spid="16" grpId="0"/>
      <p:bldP spid="17" grpId="0"/>
      <p:bldP spid="18" grpId="0"/>
      <p:bldP spid="21" grpId="0"/>
      <p:bldP spid="23" grpId="0" animBg="1"/>
      <p:bldP spid="25" grpId="0" animBg="1"/>
      <p:bldP spid="26" grpId="0" animBg="1"/>
      <p:bldP spid="27" grpId="0" animBg="1"/>
      <p:bldP spid="28" grpId="0" animBg="1"/>
      <p:bldP spid="29" grpId="0" animBg="1"/>
      <p:bldP spid="30" grpId="0" animBg="1"/>
      <p:bldP spid="35" grpId="0"/>
      <p:bldP spid="34" grpId="0"/>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116748-167D-430F-9C09-B6D17F0F6FB7}"/>
              </a:ext>
            </a:extLst>
          </p:cNvPr>
          <p:cNvSpPr>
            <a:spLocks noGrp="1"/>
          </p:cNvSpPr>
          <p:nvPr>
            <p:ph type="title"/>
          </p:nvPr>
        </p:nvSpPr>
        <p:spPr/>
        <p:txBody>
          <a:bodyPr/>
          <a:lstStyle/>
          <a:p>
            <a:r>
              <a:rPr lang="en-US" dirty="0"/>
              <a:t>Course Overview</a:t>
            </a:r>
          </a:p>
        </p:txBody>
      </p:sp>
      <p:graphicFrame>
        <p:nvGraphicFramePr>
          <p:cNvPr id="5" name="Diagram 4">
            <a:extLst>
              <a:ext uri="{FF2B5EF4-FFF2-40B4-BE49-F238E27FC236}">
                <a16:creationId xmlns:a16="http://schemas.microsoft.com/office/drawing/2014/main" id="{E6DC1884-2664-4E50-B34B-6E5871A21306}"/>
              </a:ext>
            </a:extLst>
          </p:cNvPr>
          <p:cNvGraphicFramePr/>
          <p:nvPr>
            <p:extLst>
              <p:ext uri="{D42A27DB-BD31-4B8C-83A1-F6EECF244321}">
                <p14:modId xmlns:p14="http://schemas.microsoft.com/office/powerpoint/2010/main" val="1872929099"/>
              </p:ext>
            </p:extLst>
          </p:nvPr>
        </p:nvGraphicFramePr>
        <p:xfrm>
          <a:off x="2032000" y="73275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46E97B0-BFC0-439F-BF53-6A4A2C235483}"/>
              </a:ext>
            </a:extLst>
          </p:cNvPr>
          <p:cNvSpPr txBox="1"/>
          <p:nvPr/>
        </p:nvSpPr>
        <p:spPr>
          <a:xfrm>
            <a:off x="1475509" y="5940584"/>
            <a:ext cx="10027228" cy="646331"/>
          </a:xfrm>
          <a:prstGeom prst="rect">
            <a:avLst/>
          </a:prstGeom>
          <a:noFill/>
        </p:spPr>
        <p:txBody>
          <a:bodyPr wrap="square" rtlCol="0">
            <a:spAutoFit/>
          </a:bodyPr>
          <a:lstStyle/>
          <a:p>
            <a:r>
              <a:rPr lang="en-US" dirty="0"/>
              <a:t>*Obsolete module</a:t>
            </a:r>
          </a:p>
          <a:p>
            <a:r>
              <a:rPr lang="en-US" dirty="0"/>
              <a:t>** Optional module for reference purposes.</a:t>
            </a:r>
          </a:p>
        </p:txBody>
      </p:sp>
    </p:spTree>
    <p:extLst>
      <p:ext uri="{BB962C8B-B14F-4D97-AF65-F5344CB8AC3E}">
        <p14:creationId xmlns:p14="http://schemas.microsoft.com/office/powerpoint/2010/main" val="3159843415"/>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FBDF6-55DF-49DD-8C23-B80A0618CDCB}"/>
              </a:ext>
            </a:extLst>
          </p:cNvPr>
          <p:cNvSpPr>
            <a:spLocks noGrp="1"/>
          </p:cNvSpPr>
          <p:nvPr>
            <p:ph type="title"/>
          </p:nvPr>
        </p:nvSpPr>
        <p:spPr/>
        <p:txBody>
          <a:bodyPr/>
          <a:lstStyle/>
          <a:p>
            <a:r>
              <a:rPr lang="en-US" dirty="0"/>
              <a:t>Choosing the authentication method</a:t>
            </a:r>
            <a:endParaRPr lang="nl-NL" dirty="0"/>
          </a:p>
        </p:txBody>
      </p:sp>
      <p:sp>
        <p:nvSpPr>
          <p:cNvPr id="3" name="Content Placeholder 2">
            <a:extLst>
              <a:ext uri="{FF2B5EF4-FFF2-40B4-BE49-F238E27FC236}">
                <a16:creationId xmlns:a16="http://schemas.microsoft.com/office/drawing/2014/main" id="{5B8138AA-71F2-49A0-96CB-58B8EF86E92B}"/>
              </a:ext>
            </a:extLst>
          </p:cNvPr>
          <p:cNvSpPr>
            <a:spLocks noGrp="1"/>
          </p:cNvSpPr>
          <p:nvPr>
            <p:ph idx="1"/>
          </p:nvPr>
        </p:nvSpPr>
        <p:spPr/>
        <p:txBody>
          <a:bodyPr/>
          <a:lstStyle/>
          <a:p>
            <a:pPr marL="457200" indent="-457200">
              <a:lnSpc>
                <a:spcPct val="100000"/>
              </a:lnSpc>
              <a:buFont typeface="Arial" panose="020B0604020202020204" pitchFamily="34" charset="0"/>
              <a:buChar char="•"/>
            </a:pPr>
            <a:r>
              <a:rPr lang="en-US" dirty="0"/>
              <a:t>Cloud Authentication</a:t>
            </a:r>
          </a:p>
          <a:p>
            <a:pPr marL="914400" lvl="1" indent="-457200">
              <a:lnSpc>
                <a:spcPct val="100000"/>
              </a:lnSpc>
              <a:buFont typeface="Arial" panose="020B0604020202020204" pitchFamily="34" charset="0"/>
              <a:buChar char="•"/>
            </a:pPr>
            <a:r>
              <a:rPr lang="en-US" dirty="0"/>
              <a:t>Cloud accounts only</a:t>
            </a:r>
          </a:p>
          <a:p>
            <a:pPr marL="914400" lvl="1" indent="-457200">
              <a:lnSpc>
                <a:spcPct val="100000"/>
              </a:lnSpc>
              <a:buFont typeface="Arial" panose="020B0604020202020204" pitchFamily="34" charset="0"/>
              <a:buChar char="•"/>
            </a:pPr>
            <a:r>
              <a:rPr lang="en-US" dirty="0"/>
              <a:t>Password hash synchronization</a:t>
            </a:r>
          </a:p>
          <a:p>
            <a:pPr marL="914400" lvl="1" indent="-457200">
              <a:lnSpc>
                <a:spcPct val="100000"/>
              </a:lnSpc>
              <a:buFont typeface="Arial" panose="020B0604020202020204" pitchFamily="34" charset="0"/>
              <a:buChar char="•"/>
            </a:pPr>
            <a:r>
              <a:rPr lang="en-US" dirty="0"/>
              <a:t>Pass-through authentication</a:t>
            </a:r>
          </a:p>
          <a:p>
            <a:pPr marL="914400" lvl="1" indent="-457200">
              <a:lnSpc>
                <a:spcPct val="100000"/>
              </a:lnSpc>
              <a:buFont typeface="Arial" panose="020B0604020202020204" pitchFamily="34" charset="0"/>
              <a:buChar char="•"/>
            </a:pPr>
            <a:r>
              <a:rPr lang="en-US" dirty="0"/>
              <a:t>Requires least effort to implement</a:t>
            </a:r>
          </a:p>
          <a:p>
            <a:pPr marL="457200" indent="-457200">
              <a:lnSpc>
                <a:spcPct val="100000"/>
              </a:lnSpc>
              <a:buFont typeface="Arial" panose="020B0604020202020204" pitchFamily="34" charset="0"/>
              <a:buChar char="•"/>
            </a:pPr>
            <a:r>
              <a:rPr lang="en-US" dirty="0"/>
              <a:t>Federated Authentication</a:t>
            </a:r>
          </a:p>
          <a:p>
            <a:pPr marL="914400" lvl="1" indent="-457200">
              <a:lnSpc>
                <a:spcPct val="100000"/>
              </a:lnSpc>
              <a:buFont typeface="Arial" panose="020B0604020202020204" pitchFamily="34" charset="0"/>
              <a:buChar char="•"/>
            </a:pPr>
            <a:r>
              <a:rPr lang="en-US" dirty="0"/>
              <a:t>Allows full use of on-premises authentication infrastructure (e.g. smartcards)</a:t>
            </a:r>
          </a:p>
          <a:p>
            <a:pPr marL="914400" lvl="1" indent="-457200">
              <a:lnSpc>
                <a:spcPct val="100000"/>
              </a:lnSpc>
              <a:buFont typeface="Arial" panose="020B0604020202020204" pitchFamily="34" charset="0"/>
              <a:buChar char="•"/>
            </a:pPr>
            <a:r>
              <a:rPr lang="en-US" dirty="0"/>
              <a:t>SSO to all apps for on-premises users</a:t>
            </a:r>
          </a:p>
          <a:p>
            <a:pPr>
              <a:lnSpc>
                <a:spcPct val="100000"/>
              </a:lnSpc>
            </a:pPr>
            <a:endParaRPr lang="en-US" dirty="0"/>
          </a:p>
          <a:p>
            <a:pPr>
              <a:lnSpc>
                <a:spcPct val="100000"/>
              </a:lnSpc>
            </a:pPr>
            <a:r>
              <a:rPr lang="en-US" dirty="0"/>
              <a:t>See: </a:t>
            </a:r>
            <a:r>
              <a:rPr lang="nl-NL" dirty="0"/>
              <a:t>https://docs.microsoft.com/en-us/azure/security/azure-ad-choose-authn</a:t>
            </a:r>
          </a:p>
          <a:p>
            <a:pPr>
              <a:lnSpc>
                <a:spcPct val="100000"/>
              </a:lnSpc>
            </a:pPr>
            <a:endParaRPr lang="en-US" dirty="0"/>
          </a:p>
        </p:txBody>
      </p:sp>
    </p:spTree>
    <p:extLst>
      <p:ext uri="{BB962C8B-B14F-4D97-AF65-F5344CB8AC3E}">
        <p14:creationId xmlns:p14="http://schemas.microsoft.com/office/powerpoint/2010/main" val="4796660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Azure AD Modes</a:t>
            </a:r>
          </a:p>
        </p:txBody>
      </p:sp>
      <p:sp>
        <p:nvSpPr>
          <p:cNvPr id="4" name="Text Placeholder 3"/>
          <p:cNvSpPr>
            <a:spLocks noGrp="1"/>
          </p:cNvSpPr>
          <p:nvPr>
            <p:ph idx="1"/>
          </p:nvPr>
        </p:nvSpPr>
        <p:spPr/>
        <p:txBody>
          <a:bodyPr>
            <a:normAutofit fontScale="92500" lnSpcReduction="20000"/>
          </a:bodyPr>
          <a:lstStyle/>
          <a:p>
            <a:r>
              <a:rPr lang="en-US"/>
              <a:t>B2E – Business to Employee</a:t>
            </a:r>
          </a:p>
          <a:p>
            <a:pPr lvl="1"/>
            <a:r>
              <a:rPr lang="en-US"/>
              <a:t>Membership controlled by one organization</a:t>
            </a:r>
          </a:p>
          <a:p>
            <a:pPr lvl="1"/>
            <a:r>
              <a:rPr lang="en-US"/>
              <a:t>Usually one (few) domains</a:t>
            </a:r>
          </a:p>
          <a:p>
            <a:pPr lvl="1"/>
            <a:r>
              <a:rPr lang="en-US"/>
              <a:t>Often sync’ed with on-premises store (e.g. Active Directory)</a:t>
            </a:r>
          </a:p>
          <a:p>
            <a:r>
              <a:rPr lang="en-US"/>
              <a:t>B2B – Business to Business</a:t>
            </a:r>
          </a:p>
          <a:p>
            <a:pPr lvl="1"/>
            <a:r>
              <a:rPr lang="en-US"/>
              <a:t>Possibly existing B2E</a:t>
            </a:r>
          </a:p>
          <a:p>
            <a:pPr lvl="1"/>
            <a:r>
              <a:rPr lang="en-US"/>
              <a:t>Supports membership from other orgs</a:t>
            </a:r>
          </a:p>
          <a:p>
            <a:pPr lvl="1"/>
            <a:r>
              <a:rPr lang="en-US"/>
              <a:t>Uses federation with the other tenants</a:t>
            </a:r>
          </a:p>
          <a:p>
            <a:pPr lvl="1"/>
            <a:r>
              <a:rPr lang="en-US"/>
              <a:t>Enables access to resources managed by this tenant</a:t>
            </a:r>
          </a:p>
          <a:p>
            <a:r>
              <a:rPr lang="en-US"/>
              <a:t>B2C – Business to Consumer</a:t>
            </a:r>
          </a:p>
          <a:p>
            <a:pPr lvl="1"/>
            <a:r>
              <a:rPr lang="en-US"/>
              <a:t>Separate tenant from B2E</a:t>
            </a:r>
          </a:p>
          <a:p>
            <a:pPr lvl="1"/>
            <a:r>
              <a:rPr lang="en-US"/>
              <a:t>Customizable attribute structure</a:t>
            </a:r>
          </a:p>
          <a:p>
            <a:pPr lvl="1"/>
            <a:r>
              <a:rPr lang="en-US"/>
              <a:t>Customizable registration, login, logout, pwd reset UI</a:t>
            </a:r>
          </a:p>
          <a:p>
            <a:pPr lvl="1"/>
            <a:r>
              <a:rPr lang="en-US"/>
              <a:t>Support for resident and social ids (FB, gmail, MSA) </a:t>
            </a:r>
          </a:p>
          <a:p>
            <a:pPr lvl="1"/>
            <a:endParaRPr lang="en-US"/>
          </a:p>
        </p:txBody>
      </p:sp>
    </p:spTree>
    <p:extLst>
      <p:ext uri="{BB962C8B-B14F-4D97-AF65-F5344CB8AC3E}">
        <p14:creationId xmlns:p14="http://schemas.microsoft.com/office/powerpoint/2010/main" val="2918690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Knowledge check</a:t>
            </a:r>
          </a:p>
        </p:txBody>
      </p:sp>
      <p:sp>
        <p:nvSpPr>
          <p:cNvPr id="3" name="Content Placeholder 2"/>
          <p:cNvSpPr>
            <a:spLocks noGrp="1"/>
          </p:cNvSpPr>
          <p:nvPr>
            <p:ph idx="1"/>
          </p:nvPr>
        </p:nvSpPr>
        <p:spPr/>
        <p:txBody>
          <a:bodyPr>
            <a:normAutofit lnSpcReduction="10000"/>
          </a:bodyPr>
          <a:lstStyle/>
          <a:p>
            <a:pPr marL="342834" indent="-342834">
              <a:buFont typeface="+mj-lt"/>
              <a:buAutoNum type="arabicPeriod"/>
            </a:pPr>
            <a:r>
              <a:rPr lang="en-US" dirty="0"/>
              <a:t>What are the benefits of passive authentication?</a:t>
            </a:r>
          </a:p>
          <a:p>
            <a:pPr marL="342834" indent="-342834">
              <a:buFont typeface="+mj-lt"/>
              <a:buAutoNum type="arabicPeriod"/>
            </a:pPr>
            <a:r>
              <a:rPr lang="en-US" dirty="0"/>
              <a:t>How does an application know a token came from a trusted issuer?</a:t>
            </a:r>
          </a:p>
          <a:p>
            <a:pPr marL="342834" indent="-342834">
              <a:buFont typeface="+mj-lt"/>
              <a:buAutoNum type="arabicPeriod"/>
            </a:pPr>
            <a:r>
              <a:rPr lang="en-US" dirty="0"/>
              <a:t>How does an STS decide whether to respond to a request for security token from an application?</a:t>
            </a:r>
          </a:p>
          <a:p>
            <a:pPr marL="342834" indent="-342834">
              <a:buFont typeface="+mj-lt"/>
              <a:buAutoNum type="arabicPeriod"/>
            </a:pPr>
            <a:r>
              <a:rPr lang="en-US" dirty="0"/>
              <a:t>True or false: an application defined in Azure AD must be deployed to Azure Cloud?</a:t>
            </a:r>
          </a:p>
          <a:p>
            <a:pPr marL="342834" indent="-342834">
              <a:buFont typeface="+mj-lt"/>
              <a:buAutoNum type="arabicPeriod"/>
            </a:pPr>
            <a:r>
              <a:rPr lang="en-US" dirty="0"/>
              <a:t>What protocols does Azure AD support?</a:t>
            </a:r>
          </a:p>
          <a:p>
            <a:pPr marL="342834" indent="-342834">
              <a:buFont typeface="+mj-lt"/>
              <a:buAutoNum type="arabicPeriod"/>
            </a:pPr>
            <a:r>
              <a:rPr lang="en-US" dirty="0"/>
              <a:t>True or false: Azure AD requires an on-premises installation of ADFS?</a:t>
            </a:r>
          </a:p>
        </p:txBody>
      </p:sp>
    </p:spTree>
    <p:extLst>
      <p:ext uri="{BB962C8B-B14F-4D97-AF65-F5344CB8AC3E}">
        <p14:creationId xmlns:p14="http://schemas.microsoft.com/office/powerpoint/2010/main" val="23357896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24C6675-F6C0-4D6C-986E-EB032FF855D5}"/>
              </a:ext>
            </a:extLst>
          </p:cNvPr>
          <p:cNvSpPr>
            <a:spLocks noGrp="1"/>
          </p:cNvSpPr>
          <p:nvPr>
            <p:ph idx="10"/>
          </p:nvPr>
        </p:nvSpPr>
        <p:spPr/>
        <p:txBody>
          <a:bodyPr/>
          <a:lstStyle/>
          <a:p>
            <a:pPr fontAlgn="base"/>
            <a:r>
              <a:rPr lang="en-US"/>
              <a:t>A new approach is needed when client, server and/or authority are not in a single domain​</a:t>
            </a:r>
          </a:p>
          <a:p>
            <a:pPr fontAlgn="base"/>
            <a:r>
              <a:rPr lang="en-US"/>
              <a:t>Protocols and token formats​</a:t>
            </a:r>
          </a:p>
          <a:p>
            <a:pPr fontAlgn="base"/>
            <a:r>
              <a:rPr lang="en-US"/>
              <a:t>Microsoft infrastructure and tools​</a:t>
            </a:r>
          </a:p>
        </p:txBody>
      </p:sp>
    </p:spTree>
    <p:extLst>
      <p:ext uri="{BB962C8B-B14F-4D97-AF65-F5344CB8AC3E}">
        <p14:creationId xmlns:p14="http://schemas.microsoft.com/office/powerpoint/2010/main" val="3668037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8423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FC574-37B9-4190-BFC8-D6055BA70117}"/>
              </a:ext>
            </a:extLst>
          </p:cNvPr>
          <p:cNvSpPr>
            <a:spLocks noGrp="1"/>
          </p:cNvSpPr>
          <p:nvPr>
            <p:ph type="title"/>
          </p:nvPr>
        </p:nvSpPr>
        <p:spPr/>
        <p:txBody>
          <a:bodyPr/>
          <a:lstStyle/>
          <a:p>
            <a:r>
              <a:rPr lang="en-US" dirty="0"/>
              <a:t>Security questions</a:t>
            </a:r>
          </a:p>
        </p:txBody>
      </p:sp>
      <p:pic>
        <p:nvPicPr>
          <p:cNvPr id="4" name="Picture 3" descr="A screenshot of a cell phone&#10;&#10;Description automatically generated">
            <a:extLst>
              <a:ext uri="{FF2B5EF4-FFF2-40B4-BE49-F238E27FC236}">
                <a16:creationId xmlns:a16="http://schemas.microsoft.com/office/drawing/2014/main" id="{830572A5-A610-462A-B28C-EE20DABA80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9790" y="1098000"/>
            <a:ext cx="5432981" cy="5683927"/>
          </a:xfrm>
          <a:prstGeom prst="rect">
            <a:avLst/>
          </a:prstGeom>
        </p:spPr>
      </p:pic>
    </p:spTree>
    <p:extLst>
      <p:ext uri="{BB962C8B-B14F-4D97-AF65-F5344CB8AC3E}">
        <p14:creationId xmlns:p14="http://schemas.microsoft.com/office/powerpoint/2010/main" val="276598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A3496F-0EF0-4DFD-BE28-A69E2C46FBA1}"/>
              </a:ext>
            </a:extLst>
          </p:cNvPr>
          <p:cNvSpPr>
            <a:spLocks noGrp="1"/>
          </p:cNvSpPr>
          <p:nvPr>
            <p:ph type="title"/>
          </p:nvPr>
        </p:nvSpPr>
        <p:spPr/>
        <p:txBody>
          <a:bodyPr/>
          <a:lstStyle/>
          <a:p>
            <a:r>
              <a:rPr lang="en-US" dirty="0"/>
              <a:t>Setup</a:t>
            </a:r>
          </a:p>
        </p:txBody>
      </p:sp>
      <p:sp>
        <p:nvSpPr>
          <p:cNvPr id="4" name="Content Placeholder 3">
            <a:extLst>
              <a:ext uri="{FF2B5EF4-FFF2-40B4-BE49-F238E27FC236}">
                <a16:creationId xmlns:a16="http://schemas.microsoft.com/office/drawing/2014/main" id="{056A41C7-5B10-4F00-BC62-0C958C413F9B}"/>
              </a:ext>
            </a:extLst>
          </p:cNvPr>
          <p:cNvSpPr>
            <a:spLocks noGrp="1"/>
          </p:cNvSpPr>
          <p:nvPr>
            <p:ph idx="1"/>
          </p:nvPr>
        </p:nvSpPr>
        <p:spPr/>
        <p:txBody>
          <a:bodyPr/>
          <a:lstStyle/>
          <a:p>
            <a:r>
              <a:rPr lang="en-US" dirty="0"/>
              <a:t>Class materials: https://aka.ms/mauthbr</a:t>
            </a:r>
          </a:p>
          <a:p>
            <a:r>
              <a:rPr lang="en-US" dirty="0"/>
              <a:t>Lab environment:</a:t>
            </a:r>
          </a:p>
          <a:p>
            <a:pPr marL="514350" indent="-514350">
              <a:buFont typeface="+mj-lt"/>
              <a:buAutoNum type="arabicPeriod"/>
            </a:pPr>
            <a:r>
              <a:rPr lang="en-US" dirty="0"/>
              <a:t>Use own or </a:t>
            </a:r>
            <a:r>
              <a:rPr lang="en-US" dirty="0">
                <a:hlinkClick r:id="rId2"/>
              </a:rPr>
              <a:t>https://aka.ms/learningCampus</a:t>
            </a:r>
            <a:r>
              <a:rPr lang="en-US" dirty="0"/>
              <a:t>:</a:t>
            </a:r>
          </a:p>
          <a:p>
            <a:pPr marL="971550" lvl="1" indent="-514350">
              <a:buFont typeface="+mj-lt"/>
              <a:buAutoNum type="arabicPeriod"/>
            </a:pPr>
            <a:r>
              <a:rPr lang="en-US" dirty="0"/>
              <a:t>VS.NET 2019</a:t>
            </a:r>
          </a:p>
          <a:p>
            <a:pPr marL="971550" lvl="1" indent="-514350">
              <a:buFont typeface="+mj-lt"/>
              <a:buAutoNum type="arabicPeriod"/>
            </a:pPr>
            <a:r>
              <a:rPr lang="en-US" dirty="0"/>
              <a:t>Fiddler with HTTPS decryption enabled!</a:t>
            </a:r>
          </a:p>
          <a:p>
            <a:pPr marL="514350" indent="-514350">
              <a:buFont typeface="+mj-lt"/>
              <a:buAutoNum type="arabicPeriod"/>
            </a:pPr>
            <a:r>
              <a:rPr lang="en-US" dirty="0"/>
              <a:t>Use own or code from https://aka.ms/learningCampus :</a:t>
            </a:r>
          </a:p>
          <a:p>
            <a:pPr marL="971550" lvl="1" indent="-514350">
              <a:buFont typeface="+mj-lt"/>
              <a:buAutoNum type="arabicPeriod"/>
            </a:pPr>
            <a:r>
              <a:rPr lang="en-US" dirty="0"/>
              <a:t>Azure subscription (with Global Admin rights to an Azure AD)</a:t>
            </a:r>
          </a:p>
        </p:txBody>
      </p:sp>
    </p:spTree>
    <p:extLst>
      <p:ext uri="{BB962C8B-B14F-4D97-AF65-F5344CB8AC3E}">
        <p14:creationId xmlns:p14="http://schemas.microsoft.com/office/powerpoint/2010/main" val="422585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316118-58BD-4E05-AD67-850E3C55BBD0}"/>
              </a:ext>
            </a:extLst>
          </p:cNvPr>
          <p:cNvSpPr>
            <a:spLocks noGrp="1"/>
          </p:cNvSpPr>
          <p:nvPr>
            <p:ph type="title"/>
          </p:nvPr>
        </p:nvSpPr>
        <p:spPr/>
        <p:txBody>
          <a:bodyPr>
            <a:normAutofit fontScale="90000"/>
          </a:bodyPr>
          <a:lstStyle/>
          <a:p>
            <a:r>
              <a:rPr lang="en-US"/>
              <a:t>Modern authentication and authorization</a:t>
            </a:r>
            <a:endParaRPr lang="nl-NL"/>
          </a:p>
        </p:txBody>
      </p:sp>
      <p:sp>
        <p:nvSpPr>
          <p:cNvPr id="5" name="Text Placeholder 4">
            <a:extLst>
              <a:ext uri="{FF2B5EF4-FFF2-40B4-BE49-F238E27FC236}">
                <a16:creationId xmlns:a16="http://schemas.microsoft.com/office/drawing/2014/main" id="{114E616C-C8A2-48E3-ADFC-11635544AEE8}"/>
              </a:ext>
            </a:extLst>
          </p:cNvPr>
          <p:cNvSpPr>
            <a:spLocks noGrp="1"/>
          </p:cNvSpPr>
          <p:nvPr>
            <p:ph type="body" sz="quarter" idx="14"/>
          </p:nvPr>
        </p:nvSpPr>
        <p:spPr/>
        <p:txBody>
          <a:bodyPr vert="horz" lIns="91440" tIns="109728" rIns="91440" bIns="109728" rtlCol="0" anchor="t">
            <a:noAutofit/>
          </a:bodyPr>
          <a:lstStyle/>
          <a:p>
            <a:r>
              <a:rPr lang="en-US" sz="2400"/>
              <a:t>Why</a:t>
            </a:r>
            <a:r>
              <a:rPr lang="en-US" sz="2400">
                <a:cs typeface="Segoe UI Light"/>
              </a:rPr>
              <a:t> do we need a new way of authenticating users and managing access to resources?</a:t>
            </a:r>
            <a:br>
              <a:rPr lang="en-US">
                <a:solidFill>
                  <a:schemeClr val="tx1"/>
                </a:solidFill>
                <a:latin typeface="+mn-ea"/>
                <a:cs typeface="+mn-ea"/>
              </a:rPr>
            </a:br>
            <a:endParaRPr lang="en-US" sz="3100">
              <a:cs typeface="Segoe UI Light"/>
            </a:endParaRPr>
          </a:p>
        </p:txBody>
      </p:sp>
      <p:pic>
        <p:nvPicPr>
          <p:cNvPr id="3" name="tmpC4B1">
            <a:hlinkClick r:id="" action="ppaction://media"/>
            <a:extLst>
              <a:ext uri="{FF2B5EF4-FFF2-40B4-BE49-F238E27FC236}">
                <a16:creationId xmlns:a16="http://schemas.microsoft.com/office/drawing/2014/main" id="{264C7269-0AA8-452E-A5CB-719CE0AD8DC1}"/>
              </a:ext>
            </a:extLst>
          </p:cNvPr>
          <p:cNvPicPr>
            <a:picLocks noChangeAspect="1"/>
          </p:cNvPicPr>
          <p:nvPr>
            <a:videoFile r:link="rId1"/>
            <p:custDataLst>
              <p:tags r:id="rId2"/>
            </p:custDataLst>
            <p:extLst>
              <p:ext uri="{DAA4B4D4-6D71-4841-9C94-3DE7FCFB9230}">
                <p14:media xmlns:p14="http://schemas.microsoft.com/office/powerpoint/2010/main" r:embed="rId3">
                  <p14:trim end="90.6"/>
                </p14:media>
              </p:ext>
              <p:ext uri="{42D2F446-02D8-4167-A562-619A0277C38B}">
                <p15:isNarration xmlns:p15="http://schemas.microsoft.com/office/powerpoint/2012/main" val="1"/>
              </p:ext>
            </p:extLst>
          </p:nvPr>
        </p:nvPicPr>
        <p:blipFill>
          <a:blip r:embed="rId6"/>
          <a:stretch>
            <a:fillRect/>
          </a:stretch>
        </p:blipFill>
        <p:spPr>
          <a:xfrm>
            <a:off x="11861800" y="101600"/>
            <a:ext cx="228600" cy="228600"/>
          </a:xfrm>
          <a:prstGeom prst="rect">
            <a:avLst/>
          </a:prstGeom>
        </p:spPr>
      </p:pic>
    </p:spTree>
    <p:extLst>
      <p:ext uri="{BB962C8B-B14F-4D97-AF65-F5344CB8AC3E}">
        <p14:creationId xmlns:p14="http://schemas.microsoft.com/office/powerpoint/2010/main" val="1612240133"/>
      </p:ext>
    </p:extLst>
  </p:cSld>
  <p:clrMapOvr>
    <a:masterClrMapping/>
  </p:clrMapOvr>
  <mc:AlternateContent xmlns:mc="http://schemas.openxmlformats.org/markup-compatibility/2006" xmlns:p14="http://schemas.microsoft.com/office/powerpoint/2010/main">
    <mc:Choice Requires="p14">
      <p:transition spd="med" p14:dur="700" advTm="3976">
        <p:fade/>
      </p:transition>
    </mc:Choice>
    <mc:Fallback xmlns="">
      <p:transition spd="med" advTm="397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idx="1"/>
          </p:nvPr>
        </p:nvSpPr>
        <p:spPr/>
        <p:txBody>
          <a:bodyPr/>
          <a:lstStyle/>
          <a:p>
            <a:r>
              <a:rPr lang="en-US"/>
              <a:t>Why…</a:t>
            </a:r>
          </a:p>
          <a:p>
            <a:pPr marL="0" indent="0">
              <a:buNone/>
            </a:pPr>
            <a:r>
              <a:rPr lang="en-US"/>
              <a:t>…do we need a new way of authenticating users and managing access to resources?</a:t>
            </a:r>
          </a:p>
          <a:p>
            <a:r>
              <a:rPr lang="en-US"/>
              <a:t>What…</a:t>
            </a:r>
          </a:p>
          <a:p>
            <a:pPr marL="0" indent="0">
              <a:buNone/>
            </a:pPr>
            <a:r>
              <a:rPr lang="en-US"/>
              <a:t>…is required to manage identity and access in the cloud environment?</a:t>
            </a:r>
          </a:p>
          <a:p>
            <a:r>
              <a:rPr lang="en-US"/>
              <a:t>How…</a:t>
            </a:r>
          </a:p>
          <a:p>
            <a:pPr marL="0" indent="0">
              <a:buNone/>
            </a:pPr>
            <a:r>
              <a:rPr lang="en-US"/>
              <a:t>…does MS support these requirements and how do develop with it?</a:t>
            </a:r>
          </a:p>
          <a:p>
            <a:endParaRPr lang="en-US"/>
          </a:p>
        </p:txBody>
      </p:sp>
      <p:pic>
        <p:nvPicPr>
          <p:cNvPr id="4" name="tmp7C0A">
            <a:hlinkClick r:id="" action="ppaction://media"/>
            <a:extLst>
              <a:ext uri="{FF2B5EF4-FFF2-40B4-BE49-F238E27FC236}">
                <a16:creationId xmlns:a16="http://schemas.microsoft.com/office/drawing/2014/main" id="{57CDFF29-7175-41D4-ABC0-0463233C85FD}"/>
              </a:ext>
            </a:extLst>
          </p:cNvPr>
          <p:cNvPicPr>
            <a:picLocks noChangeAspect="1"/>
          </p:cNvPicPr>
          <p:nvPr>
            <a:videoFile r:link="rId1"/>
            <p:custDataLst>
              <p:tags r:id="rId2"/>
            </p:custDataLst>
            <p:extLst>
              <p:ext uri="{DAA4B4D4-6D71-4841-9C94-3DE7FCFB9230}">
                <p14:media xmlns:p14="http://schemas.microsoft.com/office/powerpoint/2010/main" r:embed="rId3">
                  <p14:trim st="10120" end="71.4081"/>
                </p14:media>
              </p:ext>
              <p:ext uri="{42D2F446-02D8-4167-A562-619A0277C38B}">
                <p15:isNarration xmlns:p15="http://schemas.microsoft.com/office/powerpoint/2012/main" val="1"/>
              </p:ext>
            </p:extLst>
          </p:nvPr>
        </p:nvPicPr>
        <p:blipFill>
          <a:blip r:embed="rId6"/>
          <a:stretch>
            <a:fillRect/>
          </a:stretch>
        </p:blipFill>
        <p:spPr>
          <a:xfrm>
            <a:off x="11861800" y="101600"/>
            <a:ext cx="228600" cy="228600"/>
          </a:xfrm>
          <a:prstGeom prst="rect">
            <a:avLst/>
          </a:prstGeom>
        </p:spPr>
      </p:pic>
    </p:spTree>
    <p:extLst>
      <p:ext uri="{BB962C8B-B14F-4D97-AF65-F5344CB8AC3E}">
        <p14:creationId xmlns:p14="http://schemas.microsoft.com/office/powerpoint/2010/main" val="3581938780"/>
      </p:ext>
    </p:extLst>
  </p:cSld>
  <p:clrMapOvr>
    <a:masterClrMapping/>
  </p:clrMapOvr>
  <mc:AlternateContent xmlns:mc="http://schemas.openxmlformats.org/markup-compatibility/2006" xmlns:p14="http://schemas.microsoft.com/office/powerpoint/2010/main">
    <mc:Choice Requires="p14">
      <p:transition spd="med" p14:dur="700" advTm="7479">
        <p:fade/>
      </p:transition>
    </mc:Choice>
    <mc:Fallback xmlns="">
      <p:transition spd="med" advTm="747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998" y="180000"/>
            <a:ext cx="11880000" cy="918000"/>
          </a:xfrm>
        </p:spPr>
        <p:txBody>
          <a:bodyPr/>
          <a:lstStyle/>
          <a:p>
            <a:r>
              <a:rPr lang="en-US"/>
              <a:t>Basic Issue</a:t>
            </a:r>
          </a:p>
        </p:txBody>
      </p:sp>
      <p:sp>
        <p:nvSpPr>
          <p:cNvPr id="5" name="Freeform 5"/>
          <p:cNvSpPr/>
          <p:nvPr/>
        </p:nvSpPr>
        <p:spPr bwMode="auto">
          <a:xfrm flipH="1">
            <a:off x="1705302" y="1445189"/>
            <a:ext cx="564059" cy="717559"/>
          </a:xfrm>
          <a:custGeom>
            <a:avLst/>
            <a:gdLst>
              <a:gd name="connsiteX0" fmla="*/ 993982 w 1938076"/>
              <a:gd name="connsiteY0" fmla="*/ 706921 h 3503500"/>
              <a:gd name="connsiteX1" fmla="*/ 1086674 w 1938076"/>
              <a:gd name="connsiteY1" fmla="*/ 727483 h 3503500"/>
              <a:gd name="connsiteX2" fmla="*/ 1094101 w 1938076"/>
              <a:gd name="connsiteY2" fmla="*/ 732985 h 3503500"/>
              <a:gd name="connsiteX3" fmla="*/ 1160279 w 1938076"/>
              <a:gd name="connsiteY3" fmla="*/ 756535 h 3503500"/>
              <a:gd name="connsiteX4" fmla="*/ 1840549 w 1938076"/>
              <a:gd name="connsiteY4" fmla="*/ 1149289 h 3503500"/>
              <a:gd name="connsiteX5" fmla="*/ 1917119 w 1938076"/>
              <a:gd name="connsiteY5" fmla="*/ 1389312 h 3503500"/>
              <a:gd name="connsiteX6" fmla="*/ 1670967 w 1938076"/>
              <a:gd name="connsiteY6" fmla="*/ 1443012 h 3503500"/>
              <a:gd name="connsiteX7" fmla="*/ 1232107 w 1938076"/>
              <a:gd name="connsiteY7" fmla="*/ 1189637 h 3503500"/>
              <a:gd name="connsiteX8" fmla="*/ 1232107 w 1938076"/>
              <a:gd name="connsiteY8" fmla="*/ 2071559 h 3503500"/>
              <a:gd name="connsiteX9" fmla="*/ 1227350 w 1938076"/>
              <a:gd name="connsiteY9" fmla="*/ 2123404 h 3503500"/>
              <a:gd name="connsiteX10" fmla="*/ 1232751 w 1938076"/>
              <a:gd name="connsiteY10" fmla="*/ 2127041 h 3503500"/>
              <a:gd name="connsiteX11" fmla="*/ 1296572 w 1938076"/>
              <a:gd name="connsiteY11" fmla="*/ 2207782 h 3503500"/>
              <a:gd name="connsiteX12" fmla="*/ 1848074 w 1938076"/>
              <a:gd name="connsiteY12" fmla="*/ 3163012 h 3503500"/>
              <a:gd name="connsiteX13" fmla="*/ 1814681 w 1938076"/>
              <a:gd name="connsiteY13" fmla="*/ 3484401 h 3503500"/>
              <a:gd name="connsiteX14" fmla="*/ 1519652 w 1938076"/>
              <a:gd name="connsiteY14" fmla="*/ 3352626 h 3503500"/>
              <a:gd name="connsiteX15" fmla="*/ 982472 w 1938076"/>
              <a:gd name="connsiteY15" fmla="*/ 2422203 h 3503500"/>
              <a:gd name="connsiteX16" fmla="*/ 445292 w 1938076"/>
              <a:gd name="connsiteY16" fmla="*/ 3352626 h 3503500"/>
              <a:gd name="connsiteX17" fmla="*/ 150263 w 1938076"/>
              <a:gd name="connsiteY17" fmla="*/ 3484402 h 3503500"/>
              <a:gd name="connsiteX18" fmla="*/ 116869 w 1938076"/>
              <a:gd name="connsiteY18" fmla="*/ 3163011 h 3503500"/>
              <a:gd name="connsiteX19" fmla="*/ 668372 w 1938076"/>
              <a:gd name="connsiteY19" fmla="*/ 2207783 h 3503500"/>
              <a:gd name="connsiteX20" fmla="*/ 714653 w 1938076"/>
              <a:gd name="connsiteY20" fmla="*/ 2144671 h 3503500"/>
              <a:gd name="connsiteX21" fmla="*/ 759050 w 1938076"/>
              <a:gd name="connsiteY21" fmla="*/ 2106359 h 3503500"/>
              <a:gd name="connsiteX22" fmla="*/ 755857 w 1938076"/>
              <a:gd name="connsiteY22" fmla="*/ 2071559 h 3503500"/>
              <a:gd name="connsiteX23" fmla="*/ 755857 w 1938076"/>
              <a:gd name="connsiteY23" fmla="*/ 1160834 h 3503500"/>
              <a:gd name="connsiteX24" fmla="*/ 267109 w 1938076"/>
              <a:gd name="connsiteY24" fmla="*/ 1443012 h 3503500"/>
              <a:gd name="connsiteX25" fmla="*/ 20957 w 1938076"/>
              <a:gd name="connsiteY25" fmla="*/ 1389312 h 3503500"/>
              <a:gd name="connsiteX26" fmla="*/ 97527 w 1938076"/>
              <a:gd name="connsiteY26" fmla="*/ 1149289 h 3503500"/>
              <a:gd name="connsiteX27" fmla="*/ 777797 w 1938076"/>
              <a:gd name="connsiteY27" fmla="*/ 756535 h 3503500"/>
              <a:gd name="connsiteX28" fmla="*/ 847265 w 1938076"/>
              <a:gd name="connsiteY28" fmla="*/ 731815 h 3503500"/>
              <a:gd name="connsiteX29" fmla="*/ 893762 w 1938076"/>
              <a:gd name="connsiteY29" fmla="*/ 733060 h 3503500"/>
              <a:gd name="connsiteX30" fmla="*/ 901290 w 1938076"/>
              <a:gd name="connsiteY30" fmla="*/ 727483 h 3503500"/>
              <a:gd name="connsiteX31" fmla="*/ 993982 w 1938076"/>
              <a:gd name="connsiteY31" fmla="*/ 706921 h 3503500"/>
              <a:gd name="connsiteX32" fmla="*/ 993981 w 1938076"/>
              <a:gd name="connsiteY32" fmla="*/ 0 h 3503500"/>
              <a:gd name="connsiteX33" fmla="*/ 1336881 w 1938076"/>
              <a:gd name="connsiteY33" fmla="*/ 342900 h 3503500"/>
              <a:gd name="connsiteX34" fmla="*/ 993981 w 1938076"/>
              <a:gd name="connsiteY34" fmla="*/ 685800 h 3503500"/>
              <a:gd name="connsiteX35" fmla="*/ 651081 w 1938076"/>
              <a:gd name="connsiteY35" fmla="*/ 342900 h 3503500"/>
              <a:gd name="connsiteX36" fmla="*/ 993981 w 1938076"/>
              <a:gd name="connsiteY36" fmla="*/ 0 h 350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938076" h="3503500">
                <a:moveTo>
                  <a:pt x="993982" y="706921"/>
                </a:moveTo>
                <a:cubicBezTo>
                  <a:pt x="1026862" y="706921"/>
                  <a:pt x="1058185" y="714243"/>
                  <a:pt x="1086674" y="727483"/>
                </a:cubicBezTo>
                <a:lnTo>
                  <a:pt x="1094101" y="732985"/>
                </a:lnTo>
                <a:lnTo>
                  <a:pt x="1160279" y="756535"/>
                </a:lnTo>
                <a:lnTo>
                  <a:pt x="1840549" y="1149289"/>
                </a:lnTo>
                <a:cubicBezTo>
                  <a:pt x="1929657" y="1200736"/>
                  <a:pt x="1963949" y="1308199"/>
                  <a:pt x="1917119" y="1389312"/>
                </a:cubicBezTo>
                <a:cubicBezTo>
                  <a:pt x="1870287" y="1470426"/>
                  <a:pt x="1760075" y="1494459"/>
                  <a:pt x="1670967" y="1443012"/>
                </a:cubicBezTo>
                <a:lnTo>
                  <a:pt x="1232107" y="1189637"/>
                </a:lnTo>
                <a:lnTo>
                  <a:pt x="1232107" y="2071559"/>
                </a:lnTo>
                <a:lnTo>
                  <a:pt x="1227350" y="2123404"/>
                </a:lnTo>
                <a:lnTo>
                  <a:pt x="1232751" y="2127041"/>
                </a:lnTo>
                <a:cubicBezTo>
                  <a:pt x="1256711" y="2149351"/>
                  <a:pt x="1278511" y="2176501"/>
                  <a:pt x="1296572" y="2207782"/>
                </a:cubicBezTo>
                <a:lnTo>
                  <a:pt x="1848074" y="3163012"/>
                </a:lnTo>
                <a:cubicBezTo>
                  <a:pt x="1920315" y="3288137"/>
                  <a:pt x="1905376" y="3432038"/>
                  <a:pt x="1814681" y="3484401"/>
                </a:cubicBezTo>
                <a:cubicBezTo>
                  <a:pt x="1723984" y="3536765"/>
                  <a:pt x="1591893" y="3477752"/>
                  <a:pt x="1519652" y="3352626"/>
                </a:cubicBezTo>
                <a:lnTo>
                  <a:pt x="982472" y="2422203"/>
                </a:lnTo>
                <a:lnTo>
                  <a:pt x="445292" y="3352626"/>
                </a:lnTo>
                <a:cubicBezTo>
                  <a:pt x="373050" y="3477752"/>
                  <a:pt x="240960" y="3536765"/>
                  <a:pt x="150263" y="3484402"/>
                </a:cubicBezTo>
                <a:cubicBezTo>
                  <a:pt x="59567" y="3432038"/>
                  <a:pt x="44629" y="3288137"/>
                  <a:pt x="116869" y="3163011"/>
                </a:cubicBezTo>
                <a:lnTo>
                  <a:pt x="668372" y="2207783"/>
                </a:lnTo>
                <a:cubicBezTo>
                  <a:pt x="681918" y="2184322"/>
                  <a:pt x="697567" y="2163185"/>
                  <a:pt x="714653" y="2144671"/>
                </a:cubicBezTo>
                <a:lnTo>
                  <a:pt x="759050" y="2106359"/>
                </a:lnTo>
                <a:lnTo>
                  <a:pt x="755857" y="2071559"/>
                </a:lnTo>
                <a:lnTo>
                  <a:pt x="755857" y="1160834"/>
                </a:lnTo>
                <a:lnTo>
                  <a:pt x="267109" y="1443012"/>
                </a:lnTo>
                <a:cubicBezTo>
                  <a:pt x="178001" y="1494459"/>
                  <a:pt x="67789" y="1470426"/>
                  <a:pt x="20957" y="1389312"/>
                </a:cubicBezTo>
                <a:cubicBezTo>
                  <a:pt x="-25874" y="1308198"/>
                  <a:pt x="8419" y="1200735"/>
                  <a:pt x="97527" y="1149289"/>
                </a:cubicBezTo>
                <a:lnTo>
                  <a:pt x="777797" y="756535"/>
                </a:lnTo>
                <a:cubicBezTo>
                  <a:pt x="800074" y="743673"/>
                  <a:pt x="823670" y="735529"/>
                  <a:pt x="847265" y="731815"/>
                </a:cubicBezTo>
                <a:lnTo>
                  <a:pt x="893762" y="733060"/>
                </a:lnTo>
                <a:lnTo>
                  <a:pt x="901290" y="727483"/>
                </a:lnTo>
                <a:cubicBezTo>
                  <a:pt x="929779" y="714243"/>
                  <a:pt x="961102" y="706921"/>
                  <a:pt x="993982" y="706921"/>
                </a:cubicBezTo>
                <a:close/>
                <a:moveTo>
                  <a:pt x="993981" y="0"/>
                </a:moveTo>
                <a:cubicBezTo>
                  <a:pt x="1183359" y="0"/>
                  <a:pt x="1336881" y="153522"/>
                  <a:pt x="1336881" y="342900"/>
                </a:cubicBezTo>
                <a:cubicBezTo>
                  <a:pt x="1336881" y="532278"/>
                  <a:pt x="1183359" y="685800"/>
                  <a:pt x="993981" y="685800"/>
                </a:cubicBezTo>
                <a:cubicBezTo>
                  <a:pt x="804603" y="685800"/>
                  <a:pt x="651081" y="532278"/>
                  <a:pt x="651081" y="342900"/>
                </a:cubicBezTo>
                <a:cubicBezTo>
                  <a:pt x="651081" y="153522"/>
                  <a:pt x="804603" y="0"/>
                  <a:pt x="993981" y="0"/>
                </a:cubicBezTo>
                <a:close/>
              </a:path>
            </a:pathLst>
          </a:custGeom>
          <a:solidFill>
            <a:schemeClr val="accent4"/>
          </a:solidFill>
          <a:ln>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22" tIns="67222" rIns="25211" bIns="25211" rtlCol="0" anchor="t" anchorCtr="0"/>
          <a:lstStyle/>
          <a:p>
            <a:pPr algn="ctr" defTabSz="685466"/>
            <a:endParaRPr lang="en-US" sz="1175" spc="-75">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6" name="Rounded Rectangle 6"/>
          <p:cNvSpPr/>
          <p:nvPr/>
        </p:nvSpPr>
        <p:spPr>
          <a:xfrm>
            <a:off x="8050112" y="1391084"/>
            <a:ext cx="1600254" cy="825769"/>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r>
              <a:rPr lang="en-US" sz="1900" dirty="0">
                <a:solidFill>
                  <a:prstClr val="black"/>
                </a:solidFill>
                <a:latin typeface="Calibri"/>
              </a:rPr>
              <a:t>Resource</a:t>
            </a:r>
          </a:p>
        </p:txBody>
      </p:sp>
      <p:sp>
        <p:nvSpPr>
          <p:cNvPr id="12" name="Rounded Rectangle 6"/>
          <p:cNvSpPr/>
          <p:nvPr/>
        </p:nvSpPr>
        <p:spPr>
          <a:xfrm>
            <a:off x="2269362" y="1445189"/>
            <a:ext cx="910351" cy="825769"/>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r>
              <a:rPr lang="en-US" sz="1900">
                <a:solidFill>
                  <a:prstClr val="black"/>
                </a:solidFill>
                <a:latin typeface="Calibri"/>
              </a:rPr>
              <a:t>Client</a:t>
            </a:r>
          </a:p>
        </p:txBody>
      </p:sp>
      <p:sp>
        <p:nvSpPr>
          <p:cNvPr id="13" name="Arrow: Left-Right 12"/>
          <p:cNvSpPr/>
          <p:nvPr/>
        </p:nvSpPr>
        <p:spPr>
          <a:xfrm>
            <a:off x="3179713" y="1133029"/>
            <a:ext cx="4870398" cy="145008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r>
              <a:rPr lang="en-US" sz="2000" dirty="0">
                <a:solidFill>
                  <a:schemeClr val="bg1"/>
                </a:solidFill>
                <a:latin typeface="Calibri"/>
              </a:rPr>
              <a:t>Who are you? </a:t>
            </a:r>
          </a:p>
          <a:p>
            <a:pPr algn="ctr" defTabSz="914201"/>
            <a:r>
              <a:rPr lang="en-US" sz="2000" dirty="0">
                <a:solidFill>
                  <a:schemeClr val="bg1"/>
                </a:solidFill>
                <a:latin typeface="Calibri"/>
              </a:rPr>
              <a:t>What are you allowed to do?</a:t>
            </a:r>
          </a:p>
        </p:txBody>
      </p:sp>
    </p:spTree>
    <p:extLst>
      <p:ext uri="{BB962C8B-B14F-4D97-AF65-F5344CB8AC3E}">
        <p14:creationId xmlns:p14="http://schemas.microsoft.com/office/powerpoint/2010/main" val="42570427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p:cNvSpPr/>
          <p:nvPr/>
        </p:nvSpPr>
        <p:spPr>
          <a:xfrm>
            <a:off x="922681" y="1237441"/>
            <a:ext cx="10671148" cy="4259425"/>
          </a:xfrm>
          <a:prstGeom prst="roundRect">
            <a:avLst/>
          </a:prstGeom>
          <a:solidFill>
            <a:schemeClr val="accent1">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defTabSz="914201"/>
            <a:r>
              <a:rPr lang="en-US" sz="3600">
                <a:solidFill>
                  <a:prstClr val="black"/>
                </a:solidFill>
                <a:latin typeface="Calibri"/>
              </a:rPr>
              <a:t>Domain</a:t>
            </a:r>
            <a:endParaRPr lang="en-US" sz="1900">
              <a:solidFill>
                <a:prstClr val="black"/>
              </a:solidFill>
              <a:latin typeface="Calibri"/>
            </a:endParaRPr>
          </a:p>
        </p:txBody>
      </p:sp>
      <p:sp>
        <p:nvSpPr>
          <p:cNvPr id="2" name="Title 1"/>
          <p:cNvSpPr>
            <a:spLocks noGrp="1"/>
          </p:cNvSpPr>
          <p:nvPr>
            <p:ph type="title"/>
          </p:nvPr>
        </p:nvSpPr>
        <p:spPr/>
        <p:txBody>
          <a:bodyPr/>
          <a:lstStyle/>
          <a:p>
            <a:r>
              <a:rPr lang="en-US"/>
              <a:t>Canonical Solution</a:t>
            </a:r>
          </a:p>
        </p:txBody>
      </p:sp>
      <p:sp>
        <p:nvSpPr>
          <p:cNvPr id="5" name="Freeform 5"/>
          <p:cNvSpPr/>
          <p:nvPr/>
        </p:nvSpPr>
        <p:spPr bwMode="auto">
          <a:xfrm flipH="1">
            <a:off x="1705302" y="1445189"/>
            <a:ext cx="564059" cy="717559"/>
          </a:xfrm>
          <a:custGeom>
            <a:avLst/>
            <a:gdLst>
              <a:gd name="connsiteX0" fmla="*/ 993982 w 1938076"/>
              <a:gd name="connsiteY0" fmla="*/ 706921 h 3503500"/>
              <a:gd name="connsiteX1" fmla="*/ 1086674 w 1938076"/>
              <a:gd name="connsiteY1" fmla="*/ 727483 h 3503500"/>
              <a:gd name="connsiteX2" fmla="*/ 1094101 w 1938076"/>
              <a:gd name="connsiteY2" fmla="*/ 732985 h 3503500"/>
              <a:gd name="connsiteX3" fmla="*/ 1160279 w 1938076"/>
              <a:gd name="connsiteY3" fmla="*/ 756535 h 3503500"/>
              <a:gd name="connsiteX4" fmla="*/ 1840549 w 1938076"/>
              <a:gd name="connsiteY4" fmla="*/ 1149289 h 3503500"/>
              <a:gd name="connsiteX5" fmla="*/ 1917119 w 1938076"/>
              <a:gd name="connsiteY5" fmla="*/ 1389312 h 3503500"/>
              <a:gd name="connsiteX6" fmla="*/ 1670967 w 1938076"/>
              <a:gd name="connsiteY6" fmla="*/ 1443012 h 3503500"/>
              <a:gd name="connsiteX7" fmla="*/ 1232107 w 1938076"/>
              <a:gd name="connsiteY7" fmla="*/ 1189637 h 3503500"/>
              <a:gd name="connsiteX8" fmla="*/ 1232107 w 1938076"/>
              <a:gd name="connsiteY8" fmla="*/ 2071559 h 3503500"/>
              <a:gd name="connsiteX9" fmla="*/ 1227350 w 1938076"/>
              <a:gd name="connsiteY9" fmla="*/ 2123404 h 3503500"/>
              <a:gd name="connsiteX10" fmla="*/ 1232751 w 1938076"/>
              <a:gd name="connsiteY10" fmla="*/ 2127041 h 3503500"/>
              <a:gd name="connsiteX11" fmla="*/ 1296572 w 1938076"/>
              <a:gd name="connsiteY11" fmla="*/ 2207782 h 3503500"/>
              <a:gd name="connsiteX12" fmla="*/ 1848074 w 1938076"/>
              <a:gd name="connsiteY12" fmla="*/ 3163012 h 3503500"/>
              <a:gd name="connsiteX13" fmla="*/ 1814681 w 1938076"/>
              <a:gd name="connsiteY13" fmla="*/ 3484401 h 3503500"/>
              <a:gd name="connsiteX14" fmla="*/ 1519652 w 1938076"/>
              <a:gd name="connsiteY14" fmla="*/ 3352626 h 3503500"/>
              <a:gd name="connsiteX15" fmla="*/ 982472 w 1938076"/>
              <a:gd name="connsiteY15" fmla="*/ 2422203 h 3503500"/>
              <a:gd name="connsiteX16" fmla="*/ 445292 w 1938076"/>
              <a:gd name="connsiteY16" fmla="*/ 3352626 h 3503500"/>
              <a:gd name="connsiteX17" fmla="*/ 150263 w 1938076"/>
              <a:gd name="connsiteY17" fmla="*/ 3484402 h 3503500"/>
              <a:gd name="connsiteX18" fmla="*/ 116869 w 1938076"/>
              <a:gd name="connsiteY18" fmla="*/ 3163011 h 3503500"/>
              <a:gd name="connsiteX19" fmla="*/ 668372 w 1938076"/>
              <a:gd name="connsiteY19" fmla="*/ 2207783 h 3503500"/>
              <a:gd name="connsiteX20" fmla="*/ 714653 w 1938076"/>
              <a:gd name="connsiteY20" fmla="*/ 2144671 h 3503500"/>
              <a:gd name="connsiteX21" fmla="*/ 759050 w 1938076"/>
              <a:gd name="connsiteY21" fmla="*/ 2106359 h 3503500"/>
              <a:gd name="connsiteX22" fmla="*/ 755857 w 1938076"/>
              <a:gd name="connsiteY22" fmla="*/ 2071559 h 3503500"/>
              <a:gd name="connsiteX23" fmla="*/ 755857 w 1938076"/>
              <a:gd name="connsiteY23" fmla="*/ 1160834 h 3503500"/>
              <a:gd name="connsiteX24" fmla="*/ 267109 w 1938076"/>
              <a:gd name="connsiteY24" fmla="*/ 1443012 h 3503500"/>
              <a:gd name="connsiteX25" fmla="*/ 20957 w 1938076"/>
              <a:gd name="connsiteY25" fmla="*/ 1389312 h 3503500"/>
              <a:gd name="connsiteX26" fmla="*/ 97527 w 1938076"/>
              <a:gd name="connsiteY26" fmla="*/ 1149289 h 3503500"/>
              <a:gd name="connsiteX27" fmla="*/ 777797 w 1938076"/>
              <a:gd name="connsiteY27" fmla="*/ 756535 h 3503500"/>
              <a:gd name="connsiteX28" fmla="*/ 847265 w 1938076"/>
              <a:gd name="connsiteY28" fmla="*/ 731815 h 3503500"/>
              <a:gd name="connsiteX29" fmla="*/ 893762 w 1938076"/>
              <a:gd name="connsiteY29" fmla="*/ 733060 h 3503500"/>
              <a:gd name="connsiteX30" fmla="*/ 901290 w 1938076"/>
              <a:gd name="connsiteY30" fmla="*/ 727483 h 3503500"/>
              <a:gd name="connsiteX31" fmla="*/ 993982 w 1938076"/>
              <a:gd name="connsiteY31" fmla="*/ 706921 h 3503500"/>
              <a:gd name="connsiteX32" fmla="*/ 993981 w 1938076"/>
              <a:gd name="connsiteY32" fmla="*/ 0 h 3503500"/>
              <a:gd name="connsiteX33" fmla="*/ 1336881 w 1938076"/>
              <a:gd name="connsiteY33" fmla="*/ 342900 h 3503500"/>
              <a:gd name="connsiteX34" fmla="*/ 993981 w 1938076"/>
              <a:gd name="connsiteY34" fmla="*/ 685800 h 3503500"/>
              <a:gd name="connsiteX35" fmla="*/ 651081 w 1938076"/>
              <a:gd name="connsiteY35" fmla="*/ 342900 h 3503500"/>
              <a:gd name="connsiteX36" fmla="*/ 993981 w 1938076"/>
              <a:gd name="connsiteY36" fmla="*/ 0 h 350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938076" h="3503500">
                <a:moveTo>
                  <a:pt x="993982" y="706921"/>
                </a:moveTo>
                <a:cubicBezTo>
                  <a:pt x="1026862" y="706921"/>
                  <a:pt x="1058185" y="714243"/>
                  <a:pt x="1086674" y="727483"/>
                </a:cubicBezTo>
                <a:lnTo>
                  <a:pt x="1094101" y="732985"/>
                </a:lnTo>
                <a:lnTo>
                  <a:pt x="1160279" y="756535"/>
                </a:lnTo>
                <a:lnTo>
                  <a:pt x="1840549" y="1149289"/>
                </a:lnTo>
                <a:cubicBezTo>
                  <a:pt x="1929657" y="1200736"/>
                  <a:pt x="1963949" y="1308199"/>
                  <a:pt x="1917119" y="1389312"/>
                </a:cubicBezTo>
                <a:cubicBezTo>
                  <a:pt x="1870287" y="1470426"/>
                  <a:pt x="1760075" y="1494459"/>
                  <a:pt x="1670967" y="1443012"/>
                </a:cubicBezTo>
                <a:lnTo>
                  <a:pt x="1232107" y="1189637"/>
                </a:lnTo>
                <a:lnTo>
                  <a:pt x="1232107" y="2071559"/>
                </a:lnTo>
                <a:lnTo>
                  <a:pt x="1227350" y="2123404"/>
                </a:lnTo>
                <a:lnTo>
                  <a:pt x="1232751" y="2127041"/>
                </a:lnTo>
                <a:cubicBezTo>
                  <a:pt x="1256711" y="2149351"/>
                  <a:pt x="1278511" y="2176501"/>
                  <a:pt x="1296572" y="2207782"/>
                </a:cubicBezTo>
                <a:lnTo>
                  <a:pt x="1848074" y="3163012"/>
                </a:lnTo>
                <a:cubicBezTo>
                  <a:pt x="1920315" y="3288137"/>
                  <a:pt x="1905376" y="3432038"/>
                  <a:pt x="1814681" y="3484401"/>
                </a:cubicBezTo>
                <a:cubicBezTo>
                  <a:pt x="1723984" y="3536765"/>
                  <a:pt x="1591893" y="3477752"/>
                  <a:pt x="1519652" y="3352626"/>
                </a:cubicBezTo>
                <a:lnTo>
                  <a:pt x="982472" y="2422203"/>
                </a:lnTo>
                <a:lnTo>
                  <a:pt x="445292" y="3352626"/>
                </a:lnTo>
                <a:cubicBezTo>
                  <a:pt x="373050" y="3477752"/>
                  <a:pt x="240960" y="3536765"/>
                  <a:pt x="150263" y="3484402"/>
                </a:cubicBezTo>
                <a:cubicBezTo>
                  <a:pt x="59567" y="3432038"/>
                  <a:pt x="44629" y="3288137"/>
                  <a:pt x="116869" y="3163011"/>
                </a:cubicBezTo>
                <a:lnTo>
                  <a:pt x="668372" y="2207783"/>
                </a:lnTo>
                <a:cubicBezTo>
                  <a:pt x="681918" y="2184322"/>
                  <a:pt x="697567" y="2163185"/>
                  <a:pt x="714653" y="2144671"/>
                </a:cubicBezTo>
                <a:lnTo>
                  <a:pt x="759050" y="2106359"/>
                </a:lnTo>
                <a:lnTo>
                  <a:pt x="755857" y="2071559"/>
                </a:lnTo>
                <a:lnTo>
                  <a:pt x="755857" y="1160834"/>
                </a:lnTo>
                <a:lnTo>
                  <a:pt x="267109" y="1443012"/>
                </a:lnTo>
                <a:cubicBezTo>
                  <a:pt x="178001" y="1494459"/>
                  <a:pt x="67789" y="1470426"/>
                  <a:pt x="20957" y="1389312"/>
                </a:cubicBezTo>
                <a:cubicBezTo>
                  <a:pt x="-25874" y="1308198"/>
                  <a:pt x="8419" y="1200735"/>
                  <a:pt x="97527" y="1149289"/>
                </a:cubicBezTo>
                <a:lnTo>
                  <a:pt x="777797" y="756535"/>
                </a:lnTo>
                <a:cubicBezTo>
                  <a:pt x="800074" y="743673"/>
                  <a:pt x="823670" y="735529"/>
                  <a:pt x="847265" y="731815"/>
                </a:cubicBezTo>
                <a:lnTo>
                  <a:pt x="893762" y="733060"/>
                </a:lnTo>
                <a:lnTo>
                  <a:pt x="901290" y="727483"/>
                </a:lnTo>
                <a:cubicBezTo>
                  <a:pt x="929779" y="714243"/>
                  <a:pt x="961102" y="706921"/>
                  <a:pt x="993982" y="706921"/>
                </a:cubicBezTo>
                <a:close/>
                <a:moveTo>
                  <a:pt x="993981" y="0"/>
                </a:moveTo>
                <a:cubicBezTo>
                  <a:pt x="1183359" y="0"/>
                  <a:pt x="1336881" y="153522"/>
                  <a:pt x="1336881" y="342900"/>
                </a:cubicBezTo>
                <a:cubicBezTo>
                  <a:pt x="1336881" y="532278"/>
                  <a:pt x="1183359" y="685800"/>
                  <a:pt x="993981" y="685800"/>
                </a:cubicBezTo>
                <a:cubicBezTo>
                  <a:pt x="804603" y="685800"/>
                  <a:pt x="651081" y="532278"/>
                  <a:pt x="651081" y="342900"/>
                </a:cubicBezTo>
                <a:cubicBezTo>
                  <a:pt x="651081" y="153522"/>
                  <a:pt x="804603" y="0"/>
                  <a:pt x="993981" y="0"/>
                </a:cubicBezTo>
                <a:close/>
              </a:path>
            </a:pathLst>
          </a:custGeom>
          <a:solidFill>
            <a:schemeClr val="accent4"/>
          </a:solidFill>
          <a:ln>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22" tIns="67222" rIns="25211" bIns="25211" rtlCol="0" anchor="t" anchorCtr="0"/>
          <a:lstStyle/>
          <a:p>
            <a:pPr algn="ctr" defTabSz="685466"/>
            <a:endParaRPr lang="en-US" sz="1175" spc="-75">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6" name="Rounded Rectangle 6"/>
          <p:cNvSpPr/>
          <p:nvPr/>
        </p:nvSpPr>
        <p:spPr>
          <a:xfrm>
            <a:off x="8050112" y="1391084"/>
            <a:ext cx="1600254" cy="825769"/>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r>
              <a:rPr lang="en-US" sz="1900">
                <a:solidFill>
                  <a:prstClr val="black"/>
                </a:solidFill>
                <a:latin typeface="Calibri"/>
              </a:rPr>
              <a:t>Service</a:t>
            </a:r>
          </a:p>
        </p:txBody>
      </p:sp>
      <p:sp>
        <p:nvSpPr>
          <p:cNvPr id="12" name="Rounded Rectangle 6"/>
          <p:cNvSpPr/>
          <p:nvPr/>
        </p:nvSpPr>
        <p:spPr>
          <a:xfrm>
            <a:off x="2269362" y="1445189"/>
            <a:ext cx="910351" cy="825769"/>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r>
              <a:rPr lang="en-US" sz="1900" dirty="0">
                <a:solidFill>
                  <a:prstClr val="black"/>
                </a:solidFill>
                <a:latin typeface="Calibri"/>
              </a:rPr>
              <a:t>Client</a:t>
            </a:r>
          </a:p>
        </p:txBody>
      </p:sp>
      <p:sp>
        <p:nvSpPr>
          <p:cNvPr id="13" name="Arrow: Left-Right 12"/>
          <p:cNvSpPr/>
          <p:nvPr/>
        </p:nvSpPr>
        <p:spPr>
          <a:xfrm>
            <a:off x="3179713" y="1547713"/>
            <a:ext cx="4870398" cy="61503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endParaRPr lang="en-US" sz="1900">
              <a:solidFill>
                <a:prstClr val="white"/>
              </a:solidFill>
              <a:latin typeface="Calibri"/>
            </a:endParaRPr>
          </a:p>
        </p:txBody>
      </p:sp>
      <p:grpSp>
        <p:nvGrpSpPr>
          <p:cNvPr id="11" name="Group 10"/>
          <p:cNvGrpSpPr/>
          <p:nvPr/>
        </p:nvGrpSpPr>
        <p:grpSpPr>
          <a:xfrm>
            <a:off x="4686765" y="2488595"/>
            <a:ext cx="1856294" cy="1956814"/>
            <a:chOff x="4686564" y="2488461"/>
            <a:chExt cx="1856558" cy="1957091"/>
          </a:xfrm>
        </p:grpSpPr>
        <p:grpSp>
          <p:nvGrpSpPr>
            <p:cNvPr id="7" name="Group 6"/>
            <p:cNvGrpSpPr/>
            <p:nvPr/>
          </p:nvGrpSpPr>
          <p:grpSpPr>
            <a:xfrm>
              <a:off x="4686564" y="2488461"/>
              <a:ext cx="1856558" cy="1551054"/>
              <a:chOff x="4762771" y="3289465"/>
              <a:chExt cx="2121408" cy="1828800"/>
            </a:xfrm>
          </p:grpSpPr>
          <p:sp>
            <p:nvSpPr>
              <p:cNvPr id="8" name="Isosceles Triangle 7"/>
              <p:cNvSpPr/>
              <p:nvPr/>
            </p:nvSpPr>
            <p:spPr>
              <a:xfrm>
                <a:off x="4762771" y="3289465"/>
                <a:ext cx="2121408" cy="1828800"/>
              </a:xfrm>
              <a:prstGeom prst="triangl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endParaRPr lang="en-US" sz="1900">
                  <a:solidFill>
                    <a:prstClr val="white"/>
                  </a:solidFill>
                  <a:latin typeface="Calibri"/>
                </a:endParaRPr>
              </a:p>
            </p:txBody>
          </p:sp>
          <p:sp>
            <p:nvSpPr>
              <p:cNvPr id="9" name="Freeform 9"/>
              <p:cNvSpPr/>
              <p:nvPr/>
            </p:nvSpPr>
            <p:spPr bwMode="auto">
              <a:xfrm flipH="1">
                <a:off x="5246303" y="4240828"/>
                <a:ext cx="608230" cy="798712"/>
              </a:xfrm>
              <a:custGeom>
                <a:avLst/>
                <a:gdLst>
                  <a:gd name="connsiteX0" fmla="*/ 993982 w 1938076"/>
                  <a:gd name="connsiteY0" fmla="*/ 706921 h 3503500"/>
                  <a:gd name="connsiteX1" fmla="*/ 1086674 w 1938076"/>
                  <a:gd name="connsiteY1" fmla="*/ 727483 h 3503500"/>
                  <a:gd name="connsiteX2" fmla="*/ 1094101 w 1938076"/>
                  <a:gd name="connsiteY2" fmla="*/ 732985 h 3503500"/>
                  <a:gd name="connsiteX3" fmla="*/ 1160279 w 1938076"/>
                  <a:gd name="connsiteY3" fmla="*/ 756535 h 3503500"/>
                  <a:gd name="connsiteX4" fmla="*/ 1840549 w 1938076"/>
                  <a:gd name="connsiteY4" fmla="*/ 1149289 h 3503500"/>
                  <a:gd name="connsiteX5" fmla="*/ 1917119 w 1938076"/>
                  <a:gd name="connsiteY5" fmla="*/ 1389312 h 3503500"/>
                  <a:gd name="connsiteX6" fmla="*/ 1670967 w 1938076"/>
                  <a:gd name="connsiteY6" fmla="*/ 1443012 h 3503500"/>
                  <a:gd name="connsiteX7" fmla="*/ 1232107 w 1938076"/>
                  <a:gd name="connsiteY7" fmla="*/ 1189637 h 3503500"/>
                  <a:gd name="connsiteX8" fmla="*/ 1232107 w 1938076"/>
                  <a:gd name="connsiteY8" fmla="*/ 2071559 h 3503500"/>
                  <a:gd name="connsiteX9" fmla="*/ 1227350 w 1938076"/>
                  <a:gd name="connsiteY9" fmla="*/ 2123404 h 3503500"/>
                  <a:gd name="connsiteX10" fmla="*/ 1232751 w 1938076"/>
                  <a:gd name="connsiteY10" fmla="*/ 2127041 h 3503500"/>
                  <a:gd name="connsiteX11" fmla="*/ 1296572 w 1938076"/>
                  <a:gd name="connsiteY11" fmla="*/ 2207782 h 3503500"/>
                  <a:gd name="connsiteX12" fmla="*/ 1848074 w 1938076"/>
                  <a:gd name="connsiteY12" fmla="*/ 3163012 h 3503500"/>
                  <a:gd name="connsiteX13" fmla="*/ 1814681 w 1938076"/>
                  <a:gd name="connsiteY13" fmla="*/ 3484401 h 3503500"/>
                  <a:gd name="connsiteX14" fmla="*/ 1519652 w 1938076"/>
                  <a:gd name="connsiteY14" fmla="*/ 3352626 h 3503500"/>
                  <a:gd name="connsiteX15" fmla="*/ 982472 w 1938076"/>
                  <a:gd name="connsiteY15" fmla="*/ 2422203 h 3503500"/>
                  <a:gd name="connsiteX16" fmla="*/ 445292 w 1938076"/>
                  <a:gd name="connsiteY16" fmla="*/ 3352626 h 3503500"/>
                  <a:gd name="connsiteX17" fmla="*/ 150263 w 1938076"/>
                  <a:gd name="connsiteY17" fmla="*/ 3484402 h 3503500"/>
                  <a:gd name="connsiteX18" fmla="*/ 116869 w 1938076"/>
                  <a:gd name="connsiteY18" fmla="*/ 3163011 h 3503500"/>
                  <a:gd name="connsiteX19" fmla="*/ 668372 w 1938076"/>
                  <a:gd name="connsiteY19" fmla="*/ 2207783 h 3503500"/>
                  <a:gd name="connsiteX20" fmla="*/ 714653 w 1938076"/>
                  <a:gd name="connsiteY20" fmla="*/ 2144671 h 3503500"/>
                  <a:gd name="connsiteX21" fmla="*/ 759050 w 1938076"/>
                  <a:gd name="connsiteY21" fmla="*/ 2106359 h 3503500"/>
                  <a:gd name="connsiteX22" fmla="*/ 755857 w 1938076"/>
                  <a:gd name="connsiteY22" fmla="*/ 2071559 h 3503500"/>
                  <a:gd name="connsiteX23" fmla="*/ 755857 w 1938076"/>
                  <a:gd name="connsiteY23" fmla="*/ 1160834 h 3503500"/>
                  <a:gd name="connsiteX24" fmla="*/ 267109 w 1938076"/>
                  <a:gd name="connsiteY24" fmla="*/ 1443012 h 3503500"/>
                  <a:gd name="connsiteX25" fmla="*/ 20957 w 1938076"/>
                  <a:gd name="connsiteY25" fmla="*/ 1389312 h 3503500"/>
                  <a:gd name="connsiteX26" fmla="*/ 97527 w 1938076"/>
                  <a:gd name="connsiteY26" fmla="*/ 1149289 h 3503500"/>
                  <a:gd name="connsiteX27" fmla="*/ 777797 w 1938076"/>
                  <a:gd name="connsiteY27" fmla="*/ 756535 h 3503500"/>
                  <a:gd name="connsiteX28" fmla="*/ 847265 w 1938076"/>
                  <a:gd name="connsiteY28" fmla="*/ 731815 h 3503500"/>
                  <a:gd name="connsiteX29" fmla="*/ 893762 w 1938076"/>
                  <a:gd name="connsiteY29" fmla="*/ 733060 h 3503500"/>
                  <a:gd name="connsiteX30" fmla="*/ 901290 w 1938076"/>
                  <a:gd name="connsiteY30" fmla="*/ 727483 h 3503500"/>
                  <a:gd name="connsiteX31" fmla="*/ 993982 w 1938076"/>
                  <a:gd name="connsiteY31" fmla="*/ 706921 h 3503500"/>
                  <a:gd name="connsiteX32" fmla="*/ 993981 w 1938076"/>
                  <a:gd name="connsiteY32" fmla="*/ 0 h 3503500"/>
                  <a:gd name="connsiteX33" fmla="*/ 1336881 w 1938076"/>
                  <a:gd name="connsiteY33" fmla="*/ 342900 h 3503500"/>
                  <a:gd name="connsiteX34" fmla="*/ 993981 w 1938076"/>
                  <a:gd name="connsiteY34" fmla="*/ 685800 h 3503500"/>
                  <a:gd name="connsiteX35" fmla="*/ 651081 w 1938076"/>
                  <a:gd name="connsiteY35" fmla="*/ 342900 h 3503500"/>
                  <a:gd name="connsiteX36" fmla="*/ 993981 w 1938076"/>
                  <a:gd name="connsiteY36" fmla="*/ 0 h 350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938076" h="3503500">
                    <a:moveTo>
                      <a:pt x="993982" y="706921"/>
                    </a:moveTo>
                    <a:cubicBezTo>
                      <a:pt x="1026862" y="706921"/>
                      <a:pt x="1058185" y="714243"/>
                      <a:pt x="1086674" y="727483"/>
                    </a:cubicBezTo>
                    <a:lnTo>
                      <a:pt x="1094101" y="732985"/>
                    </a:lnTo>
                    <a:lnTo>
                      <a:pt x="1160279" y="756535"/>
                    </a:lnTo>
                    <a:lnTo>
                      <a:pt x="1840549" y="1149289"/>
                    </a:lnTo>
                    <a:cubicBezTo>
                      <a:pt x="1929657" y="1200736"/>
                      <a:pt x="1963949" y="1308199"/>
                      <a:pt x="1917119" y="1389312"/>
                    </a:cubicBezTo>
                    <a:cubicBezTo>
                      <a:pt x="1870287" y="1470426"/>
                      <a:pt x="1760075" y="1494459"/>
                      <a:pt x="1670967" y="1443012"/>
                    </a:cubicBezTo>
                    <a:lnTo>
                      <a:pt x="1232107" y="1189637"/>
                    </a:lnTo>
                    <a:lnTo>
                      <a:pt x="1232107" y="2071559"/>
                    </a:lnTo>
                    <a:lnTo>
                      <a:pt x="1227350" y="2123404"/>
                    </a:lnTo>
                    <a:lnTo>
                      <a:pt x="1232751" y="2127041"/>
                    </a:lnTo>
                    <a:cubicBezTo>
                      <a:pt x="1256711" y="2149351"/>
                      <a:pt x="1278511" y="2176501"/>
                      <a:pt x="1296572" y="2207782"/>
                    </a:cubicBezTo>
                    <a:lnTo>
                      <a:pt x="1848074" y="3163012"/>
                    </a:lnTo>
                    <a:cubicBezTo>
                      <a:pt x="1920315" y="3288137"/>
                      <a:pt x="1905376" y="3432038"/>
                      <a:pt x="1814681" y="3484401"/>
                    </a:cubicBezTo>
                    <a:cubicBezTo>
                      <a:pt x="1723984" y="3536765"/>
                      <a:pt x="1591893" y="3477752"/>
                      <a:pt x="1519652" y="3352626"/>
                    </a:cubicBezTo>
                    <a:lnTo>
                      <a:pt x="982472" y="2422203"/>
                    </a:lnTo>
                    <a:lnTo>
                      <a:pt x="445292" y="3352626"/>
                    </a:lnTo>
                    <a:cubicBezTo>
                      <a:pt x="373050" y="3477752"/>
                      <a:pt x="240960" y="3536765"/>
                      <a:pt x="150263" y="3484402"/>
                    </a:cubicBezTo>
                    <a:cubicBezTo>
                      <a:pt x="59567" y="3432038"/>
                      <a:pt x="44629" y="3288137"/>
                      <a:pt x="116869" y="3163011"/>
                    </a:cubicBezTo>
                    <a:lnTo>
                      <a:pt x="668372" y="2207783"/>
                    </a:lnTo>
                    <a:cubicBezTo>
                      <a:pt x="681918" y="2184322"/>
                      <a:pt x="697567" y="2163185"/>
                      <a:pt x="714653" y="2144671"/>
                    </a:cubicBezTo>
                    <a:lnTo>
                      <a:pt x="759050" y="2106359"/>
                    </a:lnTo>
                    <a:lnTo>
                      <a:pt x="755857" y="2071559"/>
                    </a:lnTo>
                    <a:lnTo>
                      <a:pt x="755857" y="1160834"/>
                    </a:lnTo>
                    <a:lnTo>
                      <a:pt x="267109" y="1443012"/>
                    </a:lnTo>
                    <a:cubicBezTo>
                      <a:pt x="178001" y="1494459"/>
                      <a:pt x="67789" y="1470426"/>
                      <a:pt x="20957" y="1389312"/>
                    </a:cubicBezTo>
                    <a:cubicBezTo>
                      <a:pt x="-25874" y="1308198"/>
                      <a:pt x="8419" y="1200735"/>
                      <a:pt x="97527" y="1149289"/>
                    </a:cubicBezTo>
                    <a:lnTo>
                      <a:pt x="777797" y="756535"/>
                    </a:lnTo>
                    <a:cubicBezTo>
                      <a:pt x="800074" y="743673"/>
                      <a:pt x="823670" y="735529"/>
                      <a:pt x="847265" y="731815"/>
                    </a:cubicBezTo>
                    <a:lnTo>
                      <a:pt x="893762" y="733060"/>
                    </a:lnTo>
                    <a:lnTo>
                      <a:pt x="901290" y="727483"/>
                    </a:lnTo>
                    <a:cubicBezTo>
                      <a:pt x="929779" y="714243"/>
                      <a:pt x="961102" y="706921"/>
                      <a:pt x="993982" y="706921"/>
                    </a:cubicBezTo>
                    <a:close/>
                    <a:moveTo>
                      <a:pt x="993981" y="0"/>
                    </a:moveTo>
                    <a:cubicBezTo>
                      <a:pt x="1183359" y="0"/>
                      <a:pt x="1336881" y="153522"/>
                      <a:pt x="1336881" y="342900"/>
                    </a:cubicBezTo>
                    <a:cubicBezTo>
                      <a:pt x="1336881" y="532278"/>
                      <a:pt x="1183359" y="685800"/>
                      <a:pt x="993981" y="685800"/>
                    </a:cubicBezTo>
                    <a:cubicBezTo>
                      <a:pt x="804603" y="685800"/>
                      <a:pt x="651081" y="532278"/>
                      <a:pt x="651081" y="342900"/>
                    </a:cubicBezTo>
                    <a:cubicBezTo>
                      <a:pt x="651081" y="153522"/>
                      <a:pt x="804603" y="0"/>
                      <a:pt x="993981" y="0"/>
                    </a:cubicBezTo>
                    <a:close/>
                  </a:path>
                </a:pathLst>
              </a:custGeom>
              <a:solidFill>
                <a:schemeClr val="bg2"/>
              </a:solidFill>
              <a:ln>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22" tIns="67222" rIns="25211" bIns="25211" rtlCol="0" anchor="t" anchorCtr="0"/>
              <a:lstStyle/>
              <a:p>
                <a:pPr algn="ctr" defTabSz="685466"/>
                <a:endParaRPr lang="en-US" sz="1175" spc="-75">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0" name="Freeform 10"/>
              <p:cNvSpPr/>
              <p:nvPr/>
            </p:nvSpPr>
            <p:spPr bwMode="auto">
              <a:xfrm flipH="1">
                <a:off x="5840150" y="4108863"/>
                <a:ext cx="608230" cy="798712"/>
              </a:xfrm>
              <a:custGeom>
                <a:avLst/>
                <a:gdLst>
                  <a:gd name="connsiteX0" fmla="*/ 993982 w 1938076"/>
                  <a:gd name="connsiteY0" fmla="*/ 706921 h 3503500"/>
                  <a:gd name="connsiteX1" fmla="*/ 1086674 w 1938076"/>
                  <a:gd name="connsiteY1" fmla="*/ 727483 h 3503500"/>
                  <a:gd name="connsiteX2" fmla="*/ 1094101 w 1938076"/>
                  <a:gd name="connsiteY2" fmla="*/ 732985 h 3503500"/>
                  <a:gd name="connsiteX3" fmla="*/ 1160279 w 1938076"/>
                  <a:gd name="connsiteY3" fmla="*/ 756535 h 3503500"/>
                  <a:gd name="connsiteX4" fmla="*/ 1840549 w 1938076"/>
                  <a:gd name="connsiteY4" fmla="*/ 1149289 h 3503500"/>
                  <a:gd name="connsiteX5" fmla="*/ 1917119 w 1938076"/>
                  <a:gd name="connsiteY5" fmla="*/ 1389312 h 3503500"/>
                  <a:gd name="connsiteX6" fmla="*/ 1670967 w 1938076"/>
                  <a:gd name="connsiteY6" fmla="*/ 1443012 h 3503500"/>
                  <a:gd name="connsiteX7" fmla="*/ 1232107 w 1938076"/>
                  <a:gd name="connsiteY7" fmla="*/ 1189637 h 3503500"/>
                  <a:gd name="connsiteX8" fmla="*/ 1232107 w 1938076"/>
                  <a:gd name="connsiteY8" fmla="*/ 2071559 h 3503500"/>
                  <a:gd name="connsiteX9" fmla="*/ 1227350 w 1938076"/>
                  <a:gd name="connsiteY9" fmla="*/ 2123404 h 3503500"/>
                  <a:gd name="connsiteX10" fmla="*/ 1232751 w 1938076"/>
                  <a:gd name="connsiteY10" fmla="*/ 2127041 h 3503500"/>
                  <a:gd name="connsiteX11" fmla="*/ 1296572 w 1938076"/>
                  <a:gd name="connsiteY11" fmla="*/ 2207782 h 3503500"/>
                  <a:gd name="connsiteX12" fmla="*/ 1848074 w 1938076"/>
                  <a:gd name="connsiteY12" fmla="*/ 3163012 h 3503500"/>
                  <a:gd name="connsiteX13" fmla="*/ 1814681 w 1938076"/>
                  <a:gd name="connsiteY13" fmla="*/ 3484401 h 3503500"/>
                  <a:gd name="connsiteX14" fmla="*/ 1519652 w 1938076"/>
                  <a:gd name="connsiteY14" fmla="*/ 3352626 h 3503500"/>
                  <a:gd name="connsiteX15" fmla="*/ 982472 w 1938076"/>
                  <a:gd name="connsiteY15" fmla="*/ 2422203 h 3503500"/>
                  <a:gd name="connsiteX16" fmla="*/ 445292 w 1938076"/>
                  <a:gd name="connsiteY16" fmla="*/ 3352626 h 3503500"/>
                  <a:gd name="connsiteX17" fmla="*/ 150263 w 1938076"/>
                  <a:gd name="connsiteY17" fmla="*/ 3484402 h 3503500"/>
                  <a:gd name="connsiteX18" fmla="*/ 116869 w 1938076"/>
                  <a:gd name="connsiteY18" fmla="*/ 3163011 h 3503500"/>
                  <a:gd name="connsiteX19" fmla="*/ 668372 w 1938076"/>
                  <a:gd name="connsiteY19" fmla="*/ 2207783 h 3503500"/>
                  <a:gd name="connsiteX20" fmla="*/ 714653 w 1938076"/>
                  <a:gd name="connsiteY20" fmla="*/ 2144671 h 3503500"/>
                  <a:gd name="connsiteX21" fmla="*/ 759050 w 1938076"/>
                  <a:gd name="connsiteY21" fmla="*/ 2106359 h 3503500"/>
                  <a:gd name="connsiteX22" fmla="*/ 755857 w 1938076"/>
                  <a:gd name="connsiteY22" fmla="*/ 2071559 h 3503500"/>
                  <a:gd name="connsiteX23" fmla="*/ 755857 w 1938076"/>
                  <a:gd name="connsiteY23" fmla="*/ 1160834 h 3503500"/>
                  <a:gd name="connsiteX24" fmla="*/ 267109 w 1938076"/>
                  <a:gd name="connsiteY24" fmla="*/ 1443012 h 3503500"/>
                  <a:gd name="connsiteX25" fmla="*/ 20957 w 1938076"/>
                  <a:gd name="connsiteY25" fmla="*/ 1389312 h 3503500"/>
                  <a:gd name="connsiteX26" fmla="*/ 97527 w 1938076"/>
                  <a:gd name="connsiteY26" fmla="*/ 1149289 h 3503500"/>
                  <a:gd name="connsiteX27" fmla="*/ 777797 w 1938076"/>
                  <a:gd name="connsiteY27" fmla="*/ 756535 h 3503500"/>
                  <a:gd name="connsiteX28" fmla="*/ 847265 w 1938076"/>
                  <a:gd name="connsiteY28" fmla="*/ 731815 h 3503500"/>
                  <a:gd name="connsiteX29" fmla="*/ 893762 w 1938076"/>
                  <a:gd name="connsiteY29" fmla="*/ 733060 h 3503500"/>
                  <a:gd name="connsiteX30" fmla="*/ 901290 w 1938076"/>
                  <a:gd name="connsiteY30" fmla="*/ 727483 h 3503500"/>
                  <a:gd name="connsiteX31" fmla="*/ 993982 w 1938076"/>
                  <a:gd name="connsiteY31" fmla="*/ 706921 h 3503500"/>
                  <a:gd name="connsiteX32" fmla="*/ 993981 w 1938076"/>
                  <a:gd name="connsiteY32" fmla="*/ 0 h 3503500"/>
                  <a:gd name="connsiteX33" fmla="*/ 1336881 w 1938076"/>
                  <a:gd name="connsiteY33" fmla="*/ 342900 h 3503500"/>
                  <a:gd name="connsiteX34" fmla="*/ 993981 w 1938076"/>
                  <a:gd name="connsiteY34" fmla="*/ 685800 h 3503500"/>
                  <a:gd name="connsiteX35" fmla="*/ 651081 w 1938076"/>
                  <a:gd name="connsiteY35" fmla="*/ 342900 h 3503500"/>
                  <a:gd name="connsiteX36" fmla="*/ 993981 w 1938076"/>
                  <a:gd name="connsiteY36" fmla="*/ 0 h 350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938076" h="3503500">
                    <a:moveTo>
                      <a:pt x="993982" y="706921"/>
                    </a:moveTo>
                    <a:cubicBezTo>
                      <a:pt x="1026862" y="706921"/>
                      <a:pt x="1058185" y="714243"/>
                      <a:pt x="1086674" y="727483"/>
                    </a:cubicBezTo>
                    <a:lnTo>
                      <a:pt x="1094101" y="732985"/>
                    </a:lnTo>
                    <a:lnTo>
                      <a:pt x="1160279" y="756535"/>
                    </a:lnTo>
                    <a:lnTo>
                      <a:pt x="1840549" y="1149289"/>
                    </a:lnTo>
                    <a:cubicBezTo>
                      <a:pt x="1929657" y="1200736"/>
                      <a:pt x="1963949" y="1308199"/>
                      <a:pt x="1917119" y="1389312"/>
                    </a:cubicBezTo>
                    <a:cubicBezTo>
                      <a:pt x="1870287" y="1470426"/>
                      <a:pt x="1760075" y="1494459"/>
                      <a:pt x="1670967" y="1443012"/>
                    </a:cubicBezTo>
                    <a:lnTo>
                      <a:pt x="1232107" y="1189637"/>
                    </a:lnTo>
                    <a:lnTo>
                      <a:pt x="1232107" y="2071559"/>
                    </a:lnTo>
                    <a:lnTo>
                      <a:pt x="1227350" y="2123404"/>
                    </a:lnTo>
                    <a:lnTo>
                      <a:pt x="1232751" y="2127041"/>
                    </a:lnTo>
                    <a:cubicBezTo>
                      <a:pt x="1256711" y="2149351"/>
                      <a:pt x="1278511" y="2176501"/>
                      <a:pt x="1296572" y="2207782"/>
                    </a:cubicBezTo>
                    <a:lnTo>
                      <a:pt x="1848074" y="3163012"/>
                    </a:lnTo>
                    <a:cubicBezTo>
                      <a:pt x="1920315" y="3288137"/>
                      <a:pt x="1905376" y="3432038"/>
                      <a:pt x="1814681" y="3484401"/>
                    </a:cubicBezTo>
                    <a:cubicBezTo>
                      <a:pt x="1723984" y="3536765"/>
                      <a:pt x="1591893" y="3477752"/>
                      <a:pt x="1519652" y="3352626"/>
                    </a:cubicBezTo>
                    <a:lnTo>
                      <a:pt x="982472" y="2422203"/>
                    </a:lnTo>
                    <a:lnTo>
                      <a:pt x="445292" y="3352626"/>
                    </a:lnTo>
                    <a:cubicBezTo>
                      <a:pt x="373050" y="3477752"/>
                      <a:pt x="240960" y="3536765"/>
                      <a:pt x="150263" y="3484402"/>
                    </a:cubicBezTo>
                    <a:cubicBezTo>
                      <a:pt x="59567" y="3432038"/>
                      <a:pt x="44629" y="3288137"/>
                      <a:pt x="116869" y="3163011"/>
                    </a:cubicBezTo>
                    <a:lnTo>
                      <a:pt x="668372" y="2207783"/>
                    </a:lnTo>
                    <a:cubicBezTo>
                      <a:pt x="681918" y="2184322"/>
                      <a:pt x="697567" y="2163185"/>
                      <a:pt x="714653" y="2144671"/>
                    </a:cubicBezTo>
                    <a:lnTo>
                      <a:pt x="759050" y="2106359"/>
                    </a:lnTo>
                    <a:lnTo>
                      <a:pt x="755857" y="2071559"/>
                    </a:lnTo>
                    <a:lnTo>
                      <a:pt x="755857" y="1160834"/>
                    </a:lnTo>
                    <a:lnTo>
                      <a:pt x="267109" y="1443012"/>
                    </a:lnTo>
                    <a:cubicBezTo>
                      <a:pt x="178001" y="1494459"/>
                      <a:pt x="67789" y="1470426"/>
                      <a:pt x="20957" y="1389312"/>
                    </a:cubicBezTo>
                    <a:cubicBezTo>
                      <a:pt x="-25874" y="1308198"/>
                      <a:pt x="8419" y="1200735"/>
                      <a:pt x="97527" y="1149289"/>
                    </a:cubicBezTo>
                    <a:lnTo>
                      <a:pt x="777797" y="756535"/>
                    </a:lnTo>
                    <a:cubicBezTo>
                      <a:pt x="800074" y="743673"/>
                      <a:pt x="823670" y="735529"/>
                      <a:pt x="847265" y="731815"/>
                    </a:cubicBezTo>
                    <a:lnTo>
                      <a:pt x="893762" y="733060"/>
                    </a:lnTo>
                    <a:lnTo>
                      <a:pt x="901290" y="727483"/>
                    </a:lnTo>
                    <a:cubicBezTo>
                      <a:pt x="929779" y="714243"/>
                      <a:pt x="961102" y="706921"/>
                      <a:pt x="993982" y="706921"/>
                    </a:cubicBezTo>
                    <a:close/>
                    <a:moveTo>
                      <a:pt x="993981" y="0"/>
                    </a:moveTo>
                    <a:cubicBezTo>
                      <a:pt x="1183359" y="0"/>
                      <a:pt x="1336881" y="153522"/>
                      <a:pt x="1336881" y="342900"/>
                    </a:cubicBezTo>
                    <a:cubicBezTo>
                      <a:pt x="1336881" y="532278"/>
                      <a:pt x="1183359" y="685800"/>
                      <a:pt x="993981" y="685800"/>
                    </a:cubicBezTo>
                    <a:cubicBezTo>
                      <a:pt x="804603" y="685800"/>
                      <a:pt x="651081" y="532278"/>
                      <a:pt x="651081" y="342900"/>
                    </a:cubicBezTo>
                    <a:cubicBezTo>
                      <a:pt x="651081" y="153522"/>
                      <a:pt x="804603" y="0"/>
                      <a:pt x="993981" y="0"/>
                    </a:cubicBezTo>
                    <a:close/>
                  </a:path>
                </a:pathLst>
              </a:custGeom>
              <a:solidFill>
                <a:schemeClr val="bg2"/>
              </a:solidFill>
              <a:ln>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22" tIns="67222" rIns="25211" bIns="25211" rtlCol="0" anchor="t" anchorCtr="0"/>
              <a:lstStyle/>
              <a:p>
                <a:pPr algn="ctr" defTabSz="685466"/>
                <a:endParaRPr lang="en-US" sz="1175" spc="-75">
                  <a:gradFill>
                    <a:gsLst>
                      <a:gs pos="0">
                        <a:srgbClr val="FFFFFF"/>
                      </a:gs>
                      <a:gs pos="100000">
                        <a:srgbClr val="FFFFFF"/>
                      </a:gs>
                    </a:gsLst>
                    <a:lin ang="5400000" scaled="0"/>
                  </a:gradFill>
                  <a:latin typeface="Calibri"/>
                  <a:ea typeface="Segoe UI" pitchFamily="34" charset="0"/>
                  <a:cs typeface="Segoe UI" pitchFamily="34" charset="0"/>
                </a:endParaRPr>
              </a:p>
            </p:txBody>
          </p:sp>
        </p:grpSp>
        <p:sp>
          <p:nvSpPr>
            <p:cNvPr id="14" name="TextBox 13"/>
            <p:cNvSpPr txBox="1"/>
            <p:nvPr/>
          </p:nvSpPr>
          <p:spPr>
            <a:xfrm>
              <a:off x="5066621" y="4054996"/>
              <a:ext cx="1143262" cy="390556"/>
            </a:xfrm>
            <a:prstGeom prst="rect">
              <a:avLst/>
            </a:prstGeom>
            <a:noFill/>
          </p:spPr>
          <p:txBody>
            <a:bodyPr wrap="none" rtlCol="0">
              <a:spAutoFit/>
            </a:bodyPr>
            <a:lstStyle/>
            <a:p>
              <a:pPr defTabSz="914201"/>
              <a:r>
                <a:rPr lang="en-US" sz="1900">
                  <a:solidFill>
                    <a:prstClr val="black"/>
                  </a:solidFill>
                  <a:latin typeface="Calibri"/>
                </a:rPr>
                <a:t>Authority</a:t>
              </a:r>
            </a:p>
          </p:txBody>
        </p:sp>
      </p:grpSp>
      <p:grpSp>
        <p:nvGrpSpPr>
          <p:cNvPr id="17" name="Group 16"/>
          <p:cNvGrpSpPr/>
          <p:nvPr/>
        </p:nvGrpSpPr>
        <p:grpSpPr>
          <a:xfrm>
            <a:off x="6966164" y="2389520"/>
            <a:ext cx="2232389" cy="1519095"/>
            <a:chOff x="6966287" y="2389373"/>
            <a:chExt cx="2232706" cy="1519310"/>
          </a:xfrm>
        </p:grpSpPr>
        <p:sp>
          <p:nvSpPr>
            <p:cNvPr id="15" name="Arrow: Left-Up 14"/>
            <p:cNvSpPr/>
            <p:nvPr/>
          </p:nvSpPr>
          <p:spPr>
            <a:xfrm>
              <a:off x="6966287" y="2389373"/>
              <a:ext cx="1732376" cy="151931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endParaRPr lang="en-US" sz="1900">
                <a:solidFill>
                  <a:prstClr val="white"/>
                </a:solidFill>
                <a:latin typeface="Calibri"/>
              </a:endParaRPr>
            </a:p>
          </p:txBody>
        </p:sp>
        <p:sp>
          <p:nvSpPr>
            <p:cNvPr id="16" name="TextBox 15"/>
            <p:cNvSpPr txBox="1"/>
            <p:nvPr/>
          </p:nvSpPr>
          <p:spPr>
            <a:xfrm>
              <a:off x="8513164" y="2991053"/>
              <a:ext cx="685829" cy="390556"/>
            </a:xfrm>
            <a:prstGeom prst="rect">
              <a:avLst/>
            </a:prstGeom>
            <a:noFill/>
          </p:spPr>
          <p:txBody>
            <a:bodyPr wrap="none" rtlCol="0">
              <a:spAutoFit/>
            </a:bodyPr>
            <a:lstStyle/>
            <a:p>
              <a:pPr defTabSz="914201"/>
              <a:r>
                <a:rPr lang="en-US" sz="1900">
                  <a:solidFill>
                    <a:prstClr val="black"/>
                  </a:solidFill>
                  <a:latin typeface="Calibri"/>
                </a:rPr>
                <a:t>Trust</a:t>
              </a:r>
            </a:p>
          </p:txBody>
        </p:sp>
      </p:grpSp>
      <p:sp>
        <p:nvSpPr>
          <p:cNvPr id="18" name="TextBox 17"/>
          <p:cNvSpPr txBox="1"/>
          <p:nvPr/>
        </p:nvSpPr>
        <p:spPr>
          <a:xfrm>
            <a:off x="6047320" y="2477848"/>
            <a:ext cx="1107676" cy="384721"/>
          </a:xfrm>
          <a:prstGeom prst="rect">
            <a:avLst/>
          </a:prstGeom>
          <a:noFill/>
        </p:spPr>
        <p:txBody>
          <a:bodyPr wrap="none" rtlCol="0">
            <a:spAutoFit/>
          </a:bodyPr>
          <a:lstStyle/>
          <a:p>
            <a:pPr defTabSz="914201"/>
            <a:r>
              <a:rPr lang="en-US" sz="1900">
                <a:solidFill>
                  <a:prstClr val="black"/>
                </a:solidFill>
                <a:latin typeface="Calibri"/>
              </a:rPr>
              <a:t>Protocols</a:t>
            </a:r>
          </a:p>
        </p:txBody>
      </p:sp>
      <p:sp>
        <p:nvSpPr>
          <p:cNvPr id="4" name="TextBox 3"/>
          <p:cNvSpPr txBox="1"/>
          <p:nvPr/>
        </p:nvSpPr>
        <p:spPr>
          <a:xfrm>
            <a:off x="4101531" y="2387868"/>
            <a:ext cx="871012" cy="390501"/>
          </a:xfrm>
          <a:prstGeom prst="rect">
            <a:avLst/>
          </a:prstGeom>
          <a:noFill/>
        </p:spPr>
        <p:txBody>
          <a:bodyPr wrap="none" rtlCol="0">
            <a:spAutoFit/>
          </a:bodyPr>
          <a:lstStyle/>
          <a:p>
            <a:pPr defTabSz="914201"/>
            <a:r>
              <a:rPr lang="en-US" sz="1900">
                <a:solidFill>
                  <a:prstClr val="black"/>
                </a:solidFill>
                <a:latin typeface="Calibri"/>
              </a:rPr>
              <a:t>Tokens</a:t>
            </a:r>
          </a:p>
        </p:txBody>
      </p:sp>
      <p:sp>
        <p:nvSpPr>
          <p:cNvPr id="20" name="Rectangle: Rounded Corners 19">
            <a:extLst>
              <a:ext uri="{FF2B5EF4-FFF2-40B4-BE49-F238E27FC236}">
                <a16:creationId xmlns:a16="http://schemas.microsoft.com/office/drawing/2014/main" id="{72DAC423-FBEF-4EC2-A587-169E75908C4E}"/>
              </a:ext>
            </a:extLst>
          </p:cNvPr>
          <p:cNvSpPr/>
          <p:nvPr/>
        </p:nvSpPr>
        <p:spPr>
          <a:xfrm>
            <a:off x="4090063" y="1237441"/>
            <a:ext cx="7503766" cy="4259425"/>
          </a:xfrm>
          <a:prstGeom prst="roundRect">
            <a:avLst/>
          </a:prstGeom>
          <a:solidFill>
            <a:schemeClr val="accent1">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defTabSz="914201"/>
            <a:r>
              <a:rPr lang="en-US" sz="3600">
                <a:solidFill>
                  <a:prstClr val="black"/>
                </a:solidFill>
                <a:latin typeface="Calibri"/>
              </a:rPr>
              <a:t>Domain</a:t>
            </a:r>
            <a:endParaRPr lang="en-US" sz="1900">
              <a:solidFill>
                <a:prstClr val="black"/>
              </a:solidFill>
              <a:latin typeface="Calibri"/>
            </a:endParaRPr>
          </a:p>
        </p:txBody>
      </p:sp>
      <p:sp>
        <p:nvSpPr>
          <p:cNvPr id="21" name="Rectangle: Rounded Corners 20">
            <a:extLst>
              <a:ext uri="{FF2B5EF4-FFF2-40B4-BE49-F238E27FC236}">
                <a16:creationId xmlns:a16="http://schemas.microsoft.com/office/drawing/2014/main" id="{87D208E2-045C-4613-9ADA-27E0E1E5A34B}"/>
              </a:ext>
            </a:extLst>
          </p:cNvPr>
          <p:cNvSpPr/>
          <p:nvPr/>
        </p:nvSpPr>
        <p:spPr>
          <a:xfrm>
            <a:off x="4098557" y="1216279"/>
            <a:ext cx="3451297" cy="4259425"/>
          </a:xfrm>
          <a:prstGeom prst="roundRect">
            <a:avLst/>
          </a:prstGeom>
          <a:solidFill>
            <a:schemeClr val="accent1">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defTabSz="914201"/>
            <a:r>
              <a:rPr lang="en-US" sz="3600">
                <a:solidFill>
                  <a:prstClr val="black"/>
                </a:solidFill>
                <a:latin typeface="Calibri"/>
              </a:rPr>
              <a:t>Domain</a:t>
            </a:r>
            <a:endParaRPr lang="en-US" sz="1900">
              <a:solidFill>
                <a:prstClr val="black"/>
              </a:solidFill>
              <a:latin typeface="Calibri"/>
            </a:endParaRPr>
          </a:p>
        </p:txBody>
      </p:sp>
    </p:spTree>
    <p:extLst>
      <p:ext uri="{BB962C8B-B14F-4D97-AF65-F5344CB8AC3E}">
        <p14:creationId xmlns:p14="http://schemas.microsoft.com/office/powerpoint/2010/main" val="17675019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500"/>
                                        <p:tgtEl>
                                          <p:spTgt spid="19"/>
                                        </p:tgtEl>
                                      </p:cBhvr>
                                    </p:animEffect>
                                    <p:set>
                                      <p:cBhvr>
                                        <p:cTn id="7" dur="1" fill="hold">
                                          <p:stCondLst>
                                            <p:cond delay="1499"/>
                                          </p:stCondLst>
                                        </p:cTn>
                                        <p:tgtEl>
                                          <p:spTgt spid="1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0"/>
                                        </p:tgtEl>
                                      </p:cBhvr>
                                    </p:animEffect>
                                    <p:set>
                                      <p:cBhvr>
                                        <p:cTn id="15" dur="1" fill="hold">
                                          <p:stCondLst>
                                            <p:cond delay="499"/>
                                          </p:stCondLst>
                                        </p:cTn>
                                        <p:tgtEl>
                                          <p:spTgt spid="20"/>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0" grpId="1" animBg="1"/>
      <p:bldP spid="21" grpId="0" animBg="1"/>
      <p:bldP spid="21"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Cloud Identity vs On-Premises Identity</a:t>
            </a:r>
          </a:p>
        </p:txBody>
      </p:sp>
      <p:sp>
        <p:nvSpPr>
          <p:cNvPr id="3" name="Content Placeholder 2"/>
          <p:cNvSpPr>
            <a:spLocks noGrp="1"/>
          </p:cNvSpPr>
          <p:nvPr>
            <p:ph idx="1"/>
          </p:nvPr>
        </p:nvSpPr>
        <p:spPr/>
        <p:txBody>
          <a:bodyPr>
            <a:normAutofit fontScale="92500" lnSpcReduction="20000"/>
          </a:bodyPr>
          <a:lstStyle/>
          <a:p>
            <a:r>
              <a:rPr lang="en-US"/>
              <a:t>User:</a:t>
            </a:r>
          </a:p>
          <a:p>
            <a:pPr lvl="1"/>
            <a:r>
              <a:rPr lang="en-US"/>
              <a:t>Employee vs partner/customer/citizen</a:t>
            </a:r>
          </a:p>
          <a:p>
            <a:pPr lvl="1"/>
            <a:r>
              <a:rPr lang="en-US"/>
              <a:t>On BYOD vs company managed devices</a:t>
            </a:r>
          </a:p>
          <a:p>
            <a:r>
              <a:rPr lang="en-US"/>
              <a:t>Application:</a:t>
            </a:r>
          </a:p>
          <a:p>
            <a:pPr lvl="1"/>
            <a:r>
              <a:rPr lang="en-US"/>
              <a:t>SaaS vs firewalled, company owned (SSO)</a:t>
            </a:r>
          </a:p>
          <a:p>
            <a:pPr lvl="1"/>
            <a:r>
              <a:rPr lang="en-US"/>
              <a:t>Multi-tenant vs single-tenant (who is the authority?)</a:t>
            </a:r>
          </a:p>
          <a:p>
            <a:r>
              <a:rPr lang="en-US"/>
              <a:t>Directory</a:t>
            </a:r>
          </a:p>
          <a:p>
            <a:pPr lvl="1"/>
            <a:r>
              <a:rPr lang="en-US" err="1"/>
              <a:t>Heterogenous</a:t>
            </a:r>
            <a:r>
              <a:rPr lang="en-US"/>
              <a:t> networks vs company mandated</a:t>
            </a:r>
          </a:p>
          <a:p>
            <a:pPr lvl="1"/>
            <a:r>
              <a:rPr lang="en-US"/>
              <a:t>Many user populations vs employees</a:t>
            </a:r>
          </a:p>
          <a:p>
            <a:pPr lvl="1"/>
            <a:endParaRPr lang="en-US"/>
          </a:p>
          <a:p>
            <a:pPr lvl="1"/>
            <a:endParaRPr lang="en-US"/>
          </a:p>
          <a:p>
            <a:r>
              <a:rPr lang="en-US"/>
              <a:t>Cloud networks may need to co-exist with on-premises, domain controlled networks</a:t>
            </a:r>
          </a:p>
          <a:p>
            <a:pPr lvl="1"/>
            <a:endParaRPr lang="en-US"/>
          </a:p>
        </p:txBody>
      </p:sp>
    </p:spTree>
    <p:extLst>
      <p:ext uri="{BB962C8B-B14F-4D97-AF65-F5344CB8AC3E}">
        <p14:creationId xmlns:p14="http://schemas.microsoft.com/office/powerpoint/2010/main" val="27018445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THENA.MIXSHAPE" val="|streamable=true|audioOnly=true|recordStart=6990|recordEnd=10120|recordLength=17670|start=6990|end=10120|audioFormat={00001610-0000-0010-8000-00AA00389B71}|audioRate=44100|muted=false|volume=0.8|fadeIn=0|fadeOut=0|videoFormat={34363248-0000-0010-8000-00AA00389B71}|videoRate=15|videoWidth=256|videoHeight=256"/>
</p:tagLst>
</file>

<file path=ppt/tags/tag2.xml><?xml version="1.0" encoding="utf-8"?>
<p:tagLst xmlns:a="http://schemas.openxmlformats.org/drawingml/2006/main" xmlns:r="http://schemas.openxmlformats.org/officeDocument/2006/relationships" xmlns:p="http://schemas.openxmlformats.org/presentationml/2006/main">
  <p:tag name="ATHENA.MIXSHAPE" val="|streamable=true|audioOnly=true|recordStart=0|recordEnd=3976|recordLength=4066|start=0|end=3976|audioFormat={00001610-0000-0010-8000-00AA00389B71}|audioRate=44100|muted=false|volume=0.8|fadeIn=0|fadeOut=0|videoFormat={34363248-0000-0010-8000-00AA00389B71}|videoRate=15|videoWidth=256|videoHeight=256"/>
</p:tagLst>
</file>

<file path=ppt/tags/tag3.xml><?xml version="1.0" encoding="utf-8"?>
<p:tagLst xmlns:a="http://schemas.openxmlformats.org/drawingml/2006/main" xmlns:r="http://schemas.openxmlformats.org/officeDocument/2006/relationships" xmlns:p="http://schemas.openxmlformats.org/presentationml/2006/main">
  <p:tag name="ATHENA.MIXSHAPE" val="|streamable=true|audioOnly=true|recordStart=10120|recordEnd=17599|recordLength=17670|start=10120|end=17599|audioFormat={00001610-0000-0010-8000-00AA00389B71}|audioRate=44100|muted=false|volume=0.8|fadeIn=0|fadeOut=0|videoFormat={34363248-0000-0010-8000-00AA00389B71}|videoRate=15|videoWidth=256|videoHeight=256"/>
</p:tagLst>
</file>

<file path=ppt/theme/theme1.xml><?xml version="1.0" encoding="utf-8"?>
<a:theme xmlns:a="http://schemas.openxmlformats.org/drawingml/2006/main" name="AS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SD">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D" id="{BC39DEF8-CD66-488F-A5EC-21650630C223}" vid="{E9F489DC-7ADE-444A-8059-7D459453092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82B2B93B1EE75848BD89785587EBD494" ma:contentTypeVersion="7" ma:contentTypeDescription="Create a new document." ma:contentTypeScope="" ma:versionID="70604ee67f2f07675d0ef5d63928c10f">
  <xsd:schema xmlns:xsd="http://www.w3.org/2001/XMLSchema" xmlns:xs="http://www.w3.org/2001/XMLSchema" xmlns:p="http://schemas.microsoft.com/office/2006/metadata/properties" xmlns:ns2="230e9df3-be65-4c73-a93b-d1236ebd677e" xmlns:ns3="8101b29b-8a0e-44e4-b1a0-1d2d73225b85" xmlns:ns4="7ed30aa2-a9a3-48dd-93de-4f2bc034e61b" targetNamespace="http://schemas.microsoft.com/office/2006/metadata/properties" ma:root="true" ma:fieldsID="40e5a5be01d3529b9d786d1c61ffb803" ns2:_="" ns3:_="" ns4:_="">
    <xsd:import namespace="230e9df3-be65-4c73-a93b-d1236ebd677e"/>
    <xsd:import namespace="8101b29b-8a0e-44e4-b1a0-1d2d73225b85"/>
    <xsd:import namespace="7ed30aa2-a9a3-48dd-93de-4f2bc034e61b"/>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4:SharedWithUsers" minOccurs="0"/>
                <xsd:element ref="ns4:SharedWithDetails" minOccurs="0"/>
                <xsd:element ref="ns4:LastSharedByUser" minOccurs="0"/>
                <xsd:element ref="ns4: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8101b29b-8a0e-44e4-b1a0-1d2d73225b85"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d30aa2-a9a3-48dd-93de-4f2bc034e61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LastSharedByUser" ma:index="16" nillable="true" ma:displayName="Last Shared By User" ma:internalName="LastSharedByUser" ma:readOnly="true">
      <xsd:simpleType>
        <xsd:restriction base="dms:Note">
          <xsd:maxLength value="255"/>
        </xsd:restriction>
      </xsd:simpleType>
    </xsd:element>
    <xsd:element name="LastSharedByTime" ma:index="17" nillable="true" ma:displayName="Last Shared By Tim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230e9df3-be65-4c73-a93b-d1236ebd677e">CPS089-865814621-1968</_dlc_DocId>
    <_dlc_DocIdUrl xmlns="230e9df3-be65-4c73-a93b-d1236ebd677e">
      <Url>https://microsoft.sharepoint.com/teams/CampusProjectSites089/hahzsakosd/ipdev/_layouts/15/DocIdRedir.aspx?ID=CPS089-865814621-1968</Url>
      <Description>CPS089-865814621-1968</Description>
    </_dlc_DocIdUrl>
  </documentManagement>
</p:properties>
</file>

<file path=customXml/itemProps1.xml><?xml version="1.0" encoding="utf-8"?>
<ds:datastoreItem xmlns:ds="http://schemas.openxmlformats.org/officeDocument/2006/customXml" ds:itemID="{6B415054-4057-42AF-B875-4BFE56D25296}">
  <ds:schemaRefs>
    <ds:schemaRef ds:uri="http://schemas.microsoft.com/sharepoint/v3/contenttype/forms"/>
  </ds:schemaRefs>
</ds:datastoreItem>
</file>

<file path=customXml/itemProps2.xml><?xml version="1.0" encoding="utf-8"?>
<ds:datastoreItem xmlns:ds="http://schemas.openxmlformats.org/officeDocument/2006/customXml" ds:itemID="{3C453D07-9B1E-4FC5-B9D7-16CC4FC383E3}">
  <ds:schemaRefs>
    <ds:schemaRef ds:uri="http://schemas.microsoft.com/sharepoint/events"/>
  </ds:schemaRefs>
</ds:datastoreItem>
</file>

<file path=customXml/itemProps3.xml><?xml version="1.0" encoding="utf-8"?>
<ds:datastoreItem xmlns:ds="http://schemas.openxmlformats.org/officeDocument/2006/customXml" ds:itemID="{96A44D71-B38B-4569-99C9-CE51E152DA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8101b29b-8a0e-44e4-b1a0-1d2d73225b85"/>
    <ds:schemaRef ds:uri="7ed30aa2-a9a3-48dd-93de-4f2bc034e6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4EDA0707-CAA9-47E2-97CD-BF9ABBC703A0}">
  <ds:schemaRefs>
    <ds:schemaRef ds:uri="http://purl.org/dc/dcmitype/"/>
    <ds:schemaRef ds:uri="7ed30aa2-a9a3-48dd-93de-4f2bc034e61b"/>
    <ds:schemaRef ds:uri="http://schemas.microsoft.com/office/infopath/2007/PartnerControls"/>
    <ds:schemaRef ds:uri="http://purl.org/dc/elements/1.1/"/>
    <ds:schemaRef ds:uri="http://schemas.microsoft.com/office/2006/metadata/properties"/>
    <ds:schemaRef ds:uri="230e9df3-be65-4c73-a93b-d1236ebd677e"/>
    <ds:schemaRef ds:uri="http://purl.org/dc/terms/"/>
    <ds:schemaRef ds:uri="http://schemas.microsoft.com/office/2006/documentManagement/types"/>
    <ds:schemaRef ds:uri="http://schemas.openxmlformats.org/package/2006/metadata/core-properties"/>
    <ds:schemaRef ds:uri="8101b29b-8a0e-44e4-b1a0-1d2d73225b85"/>
    <ds:schemaRef ds:uri="http://www.w3.org/XML/1998/namespace"/>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1171</TotalTime>
  <Words>3162</Words>
  <Application>Microsoft Office PowerPoint</Application>
  <PresentationFormat>Widescreen</PresentationFormat>
  <Paragraphs>405</Paragraphs>
  <Slides>35</Slides>
  <Notes>33</Notes>
  <HiddenSlides>0</HiddenSlides>
  <MMClips>3</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Consolas</vt:lpstr>
      <vt:lpstr>Segoe UI</vt:lpstr>
      <vt:lpstr>Segoe UI Light</vt:lpstr>
      <vt:lpstr>ASD</vt:lpstr>
      <vt:lpstr>Modern authentication and authorization   </vt:lpstr>
      <vt:lpstr>PowerPoint Presentation</vt:lpstr>
      <vt:lpstr>Course Overview</vt:lpstr>
      <vt:lpstr>Setup</vt:lpstr>
      <vt:lpstr>Modern authentication and authorization</vt:lpstr>
      <vt:lpstr>Module Overview</vt:lpstr>
      <vt:lpstr>Basic Issue</vt:lpstr>
      <vt:lpstr>Canonical Solution</vt:lpstr>
      <vt:lpstr>Cloud Identity vs On-Premises Identity</vt:lpstr>
      <vt:lpstr>Modern authentication and authorization</vt:lpstr>
      <vt:lpstr>Objective</vt:lpstr>
      <vt:lpstr>Issues</vt:lpstr>
      <vt:lpstr>Who does the critical work?</vt:lpstr>
      <vt:lpstr>Authentication Patterns Compared</vt:lpstr>
      <vt:lpstr>Passive Flow (Service Provider, SP-Initiated)</vt:lpstr>
      <vt:lpstr>Passive Authentication – Notable Facts</vt:lpstr>
      <vt:lpstr>Federation</vt:lpstr>
      <vt:lpstr>Home Realm Discovery (HRD)</vt:lpstr>
      <vt:lpstr>Passive flow initiation</vt:lpstr>
      <vt:lpstr>Glossary</vt:lpstr>
      <vt:lpstr>Examples</vt:lpstr>
      <vt:lpstr>JWT Security Token example</vt:lpstr>
      <vt:lpstr>Authentication requests examples</vt:lpstr>
      <vt:lpstr>Single Sign-In is Easy – Single Sign-Out is Not</vt:lpstr>
      <vt:lpstr>Handling Single Sign-Out</vt:lpstr>
      <vt:lpstr>Limits of Passive Authentication</vt:lpstr>
      <vt:lpstr>Modern authentication and authorization</vt:lpstr>
      <vt:lpstr>PowerPoint Presentation</vt:lpstr>
      <vt:lpstr>Microsoft Identity Environment</vt:lpstr>
      <vt:lpstr>Choosing the authentication method</vt:lpstr>
      <vt:lpstr>Azure AD Modes</vt:lpstr>
      <vt:lpstr>Knowledge check</vt:lpstr>
      <vt:lpstr>PowerPoint Presentation</vt:lpstr>
      <vt:lpstr>PowerPoint Presentation</vt:lpstr>
      <vt:lpstr>Security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authentication and authorization</dc:title>
  <cp:lastModifiedBy>Heitor Mocelin Ferreira</cp:lastModifiedBy>
  <cp:revision>43</cp:revision>
  <dcterms:modified xsi:type="dcterms:W3CDTF">2020-12-14T00:01:04Z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2017-11-06T09:38:17.0317155Z</vt:lpwstr>
  </property>
  <property fmtid="{D5CDD505-2E9C-101B-9397-08002B2CF9AE}" pid="5" name="MSIP_Label_f42aa342-8706-4288-bd11-ebb85995028c_Name">
    <vt:lpwstr>General</vt:lpwstr>
  </property>
  <property fmtid="{D5CDD505-2E9C-101B-9397-08002B2CF9AE}" pid="6" name="MSIP_Label_f42aa342-8706-4288-bd11-ebb85995028c_Extended_MSFT_Method">
    <vt:lpwstr>Automatic</vt:lpwstr>
  </property>
  <property fmtid="{D5CDD505-2E9C-101B-9397-08002B2CF9AE}" pid="7" name="Sensitivity">
    <vt:lpwstr>General</vt:lpwstr>
  </property>
  <property fmtid="{D5CDD505-2E9C-101B-9397-08002B2CF9AE}" pid="8" name="ContentTypeId">
    <vt:lpwstr>0x01010082B2B93B1EE75848BD89785587EBD494</vt:lpwstr>
  </property>
  <property fmtid="{D5CDD505-2E9C-101B-9397-08002B2CF9AE}" pid="9" name="_dlc_DocIdItemGuid">
    <vt:lpwstr>f60244b9-3aa6-4089-a538-fb86428b2028</vt:lpwstr>
  </property>
</Properties>
</file>