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8"/>
  </p:notesMasterIdLst>
  <p:handoutMasterIdLst>
    <p:handoutMasterId r:id="rId59"/>
  </p:handoutMasterIdLst>
  <p:sldIdLst>
    <p:sldId id="311" r:id="rId6"/>
    <p:sldId id="343" r:id="rId7"/>
    <p:sldId id="257" r:id="rId8"/>
    <p:sldId id="361" r:id="rId9"/>
    <p:sldId id="389" r:id="rId10"/>
    <p:sldId id="360" r:id="rId11"/>
    <p:sldId id="261" r:id="rId12"/>
    <p:sldId id="313" r:id="rId13"/>
    <p:sldId id="324" r:id="rId14"/>
    <p:sldId id="351" r:id="rId15"/>
    <p:sldId id="344" r:id="rId16"/>
    <p:sldId id="314" r:id="rId17"/>
    <p:sldId id="373" r:id="rId18"/>
    <p:sldId id="312" r:id="rId19"/>
    <p:sldId id="323" r:id="rId20"/>
    <p:sldId id="376" r:id="rId21"/>
    <p:sldId id="377" r:id="rId22"/>
    <p:sldId id="357" r:id="rId23"/>
    <p:sldId id="285" r:id="rId24"/>
    <p:sldId id="386" r:id="rId25"/>
    <p:sldId id="291" r:id="rId26"/>
    <p:sldId id="366" r:id="rId27"/>
    <p:sldId id="383" r:id="rId28"/>
    <p:sldId id="382" r:id="rId29"/>
    <p:sldId id="384" r:id="rId30"/>
    <p:sldId id="284" r:id="rId31"/>
    <p:sldId id="385" r:id="rId32"/>
    <p:sldId id="378" r:id="rId33"/>
    <p:sldId id="379" r:id="rId34"/>
    <p:sldId id="352" r:id="rId35"/>
    <p:sldId id="267" r:id="rId36"/>
    <p:sldId id="268" r:id="rId37"/>
    <p:sldId id="289" r:id="rId38"/>
    <p:sldId id="355" r:id="rId39"/>
    <p:sldId id="271" r:id="rId40"/>
    <p:sldId id="272" r:id="rId41"/>
    <p:sldId id="370" r:id="rId42"/>
    <p:sldId id="380" r:id="rId43"/>
    <p:sldId id="381" r:id="rId44"/>
    <p:sldId id="369" r:id="rId45"/>
    <p:sldId id="374" r:id="rId46"/>
    <p:sldId id="319" r:id="rId47"/>
    <p:sldId id="327" r:id="rId48"/>
    <p:sldId id="297" r:id="rId49"/>
    <p:sldId id="298" r:id="rId50"/>
    <p:sldId id="358" r:id="rId51"/>
    <p:sldId id="339" r:id="rId52"/>
    <p:sldId id="321" r:id="rId53"/>
    <p:sldId id="329" r:id="rId54"/>
    <p:sldId id="303" r:id="rId55"/>
    <p:sldId id="322" r:id="rId56"/>
    <p:sldId id="31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65C13463-4F21-435F-BA50-C49BA2AF7509}">
          <p14:sldIdLst>
            <p14:sldId id="311"/>
            <p14:sldId id="343"/>
            <p14:sldId id="257"/>
            <p14:sldId id="361"/>
            <p14:sldId id="389"/>
            <p14:sldId id="360"/>
            <p14:sldId id="261"/>
          </p14:sldIdLst>
        </p14:section>
        <p14:section name="Tenants" id="{46E2A17C-9896-4CB4-8D90-5C8F58208A47}">
          <p14:sldIdLst>
            <p14:sldId id="313"/>
            <p14:sldId id="324"/>
            <p14:sldId id="351"/>
            <p14:sldId id="344"/>
            <p14:sldId id="314"/>
            <p14:sldId id="373"/>
          </p14:sldIdLst>
        </p14:section>
        <p14:section name="App registration" id="{AEFD6303-DCB6-4892-87A0-86CA5A94864F}">
          <p14:sldIdLst>
            <p14:sldId id="312"/>
            <p14:sldId id="323"/>
            <p14:sldId id="376"/>
            <p14:sldId id="377"/>
            <p14:sldId id="357"/>
            <p14:sldId id="285"/>
            <p14:sldId id="386"/>
            <p14:sldId id="291"/>
            <p14:sldId id="366"/>
          </p14:sldIdLst>
        </p14:section>
        <p14:section name="Multi-tenancy" id="{9E0E0804-35DC-46FF-A032-D3469B05CADA}">
          <p14:sldIdLst>
            <p14:sldId id="383"/>
            <p14:sldId id="382"/>
            <p14:sldId id="384"/>
            <p14:sldId id="284"/>
            <p14:sldId id="385"/>
          </p14:sldIdLst>
        </p14:section>
        <p14:section name="Identities" id="{AFC8F3A7-78A6-41ED-8965-A1DD23C2050A}">
          <p14:sldIdLst>
            <p14:sldId id="378"/>
            <p14:sldId id="379"/>
            <p14:sldId id="352"/>
            <p14:sldId id="267"/>
            <p14:sldId id="268"/>
            <p14:sldId id="289"/>
            <p14:sldId id="355"/>
            <p14:sldId id="271"/>
            <p14:sldId id="272"/>
            <p14:sldId id="370"/>
            <p14:sldId id="380"/>
            <p14:sldId id="381"/>
            <p14:sldId id="369"/>
            <p14:sldId id="374"/>
          </p14:sldIdLst>
        </p14:section>
        <p14:section name="Graph" id="{8B9E4E93-A702-4DDB-9402-08FCBF28C4C0}">
          <p14:sldIdLst>
            <p14:sldId id="319"/>
            <p14:sldId id="327"/>
            <p14:sldId id="297"/>
            <p14:sldId id="298"/>
            <p14:sldId id="358"/>
            <p14:sldId id="339"/>
          </p14:sldIdLst>
        </p14:section>
        <p14:section name="PowerShell" id="{FD26A01E-2AA1-41DB-88DF-CF2A528694A1}">
          <p14:sldIdLst>
            <p14:sldId id="321"/>
            <p14:sldId id="329"/>
            <p14:sldId id="303"/>
          </p14:sldIdLst>
        </p14:section>
        <p14:section name="End" id="{7C492F05-54DE-4E93-95BE-E27F41744F2F}">
          <p14:sldIdLst>
            <p14:sldId id="322"/>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417C6D-DADF-4449-9960-08243854CB0D}" v="275" dt="2017-11-15T09:40:21.1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3" autoAdjust="0"/>
    <p:restoredTop sz="78394" autoAdjust="0"/>
  </p:normalViewPr>
  <p:slideViewPr>
    <p:cSldViewPr snapToGrid="0">
      <p:cViewPr varScale="1">
        <p:scale>
          <a:sx n="137" d="100"/>
          <a:sy n="137" d="100"/>
        </p:scale>
        <p:origin x="492" y="12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1.xml"/><Relationship Id="rId61"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1DF547-5AF8-4DC9-B08A-2C1ACD3B43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64F545-75C4-4F41-AA49-E243A2A8A6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AB56EB-D545-4A62-AC7F-E50B0EC07010}" type="datetimeFigureOut">
              <a:rPr lang="en-US" smtClean="0"/>
              <a:t>12/10/2020</a:t>
            </a:fld>
            <a:endParaRPr lang="en-US"/>
          </a:p>
        </p:txBody>
      </p:sp>
      <p:sp>
        <p:nvSpPr>
          <p:cNvPr id="4" name="Footer Placeholder 3">
            <a:extLst>
              <a:ext uri="{FF2B5EF4-FFF2-40B4-BE49-F238E27FC236}">
                <a16:creationId xmlns:a16="http://schemas.microsoft.com/office/drawing/2014/main" id="{1C1375A2-D86B-4F2F-A716-272BEF85F4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79DD11-3E2F-4F67-87AB-9CBCB23DF4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3A465-C2CB-47C9-AF1B-B4F5BE022461}" type="slidenum">
              <a:rPr lang="en-US" smtClean="0"/>
              <a:t>‹#›</a:t>
            </a:fld>
            <a:endParaRPr lang="en-US"/>
          </a:p>
        </p:txBody>
      </p:sp>
    </p:spTree>
    <p:extLst>
      <p:ext uri="{BB962C8B-B14F-4D97-AF65-F5344CB8AC3E}">
        <p14:creationId xmlns:p14="http://schemas.microsoft.com/office/powerpoint/2010/main" val="249870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585F7-002B-4DC5-81E8-4F48BEC86F34}" type="datetimeFigureOut">
              <a:rPr lang="en-US" smtClean="0"/>
              <a:t>12/10/2020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473D1-81DB-4D0C-A0D0-E070F2616F62}" type="slidenum">
              <a:rPr lang="en-US" smtClean="0"/>
              <a:t>‹#›</a:t>
            </a:fld>
            <a:endParaRPr lang="en-US"/>
          </a:p>
        </p:txBody>
      </p:sp>
    </p:spTree>
    <p:extLst>
      <p:ext uri="{BB962C8B-B14F-4D97-AF65-F5344CB8AC3E}">
        <p14:creationId xmlns:p14="http://schemas.microsoft.com/office/powerpoint/2010/main" val="393252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tackoverflow.com/questions/48013011/msi-permissions-for-graph-api/48014153#48014153"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cs.microsoft.com/en-us/azure/active-directory/reports-monitoring/concept-reporting-api"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active-directory/manage-apps/what-is-single-sign-o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1</a:t>
            </a:fld>
            <a:endParaRPr lang="en-US"/>
          </a:p>
        </p:txBody>
      </p:sp>
    </p:spTree>
    <p:extLst>
      <p:ext uri="{BB962C8B-B14F-4D97-AF65-F5344CB8AC3E}">
        <p14:creationId xmlns:p14="http://schemas.microsoft.com/office/powerpoint/2010/main" val="1126043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example of an apartment block, individual tenants</a:t>
            </a:r>
          </a:p>
        </p:txBody>
      </p:sp>
      <p:sp>
        <p:nvSpPr>
          <p:cNvPr id="4" name="Slide Number Placeholder 3"/>
          <p:cNvSpPr>
            <a:spLocks noGrp="1"/>
          </p:cNvSpPr>
          <p:nvPr>
            <p:ph type="sldNum" sz="quarter" idx="5"/>
          </p:nvPr>
        </p:nvSpPr>
        <p:spPr/>
        <p:txBody>
          <a:bodyPr/>
          <a:lstStyle/>
          <a:p>
            <a:fld id="{8D6473D1-81DB-4D0C-A0D0-E070F2616F62}" type="slidenum">
              <a:rPr lang="en-US" smtClean="0"/>
              <a:t>10</a:t>
            </a:fld>
            <a:endParaRPr lang="en-US"/>
          </a:p>
        </p:txBody>
      </p:sp>
    </p:spTree>
    <p:extLst>
      <p:ext uri="{BB962C8B-B14F-4D97-AF65-F5344CB8AC3E}">
        <p14:creationId xmlns:p14="http://schemas.microsoft.com/office/powerpoint/2010/main" val="3237243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point: Which Azure subscription can you control through an Azure AD tenant created in a subscription? None, that tenant is just a service in a subscription, it controls no subscriptions</a:t>
            </a:r>
          </a:p>
        </p:txBody>
      </p:sp>
      <p:sp>
        <p:nvSpPr>
          <p:cNvPr id="4" name="Slide Number Placeholder 3"/>
          <p:cNvSpPr>
            <a:spLocks noGrp="1"/>
          </p:cNvSpPr>
          <p:nvPr>
            <p:ph type="sldNum" sz="quarter" idx="10"/>
          </p:nvPr>
        </p:nvSpPr>
        <p:spPr/>
        <p:txBody>
          <a:bodyPr/>
          <a:lstStyle/>
          <a:p>
            <a:fld id="{8D6473D1-81DB-4D0C-A0D0-E070F2616F62}" type="slidenum">
              <a:rPr lang="en-US" smtClean="0"/>
              <a:t>11</a:t>
            </a:fld>
            <a:endParaRPr lang="en-US"/>
          </a:p>
        </p:txBody>
      </p:sp>
    </p:spTree>
    <p:extLst>
      <p:ext uri="{BB962C8B-B14F-4D97-AF65-F5344CB8AC3E}">
        <p14:creationId xmlns:p14="http://schemas.microsoft.com/office/powerpoint/2010/main" val="837130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12</a:t>
            </a:fld>
            <a:endParaRPr lang="en-US"/>
          </a:p>
        </p:txBody>
      </p:sp>
    </p:spTree>
    <p:extLst>
      <p:ext uri="{BB962C8B-B14F-4D97-AF65-F5344CB8AC3E}">
        <p14:creationId xmlns:p14="http://schemas.microsoft.com/office/powerpoint/2010/main" val="2197428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14</a:t>
            </a:fld>
            <a:endParaRPr lang="en-US"/>
          </a:p>
        </p:txBody>
      </p:sp>
    </p:spTree>
    <p:extLst>
      <p:ext uri="{BB962C8B-B14F-4D97-AF65-F5344CB8AC3E}">
        <p14:creationId xmlns:p14="http://schemas.microsoft.com/office/powerpoint/2010/main" val="11620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15</a:t>
            </a:fld>
            <a:endParaRPr lang="en-US"/>
          </a:p>
        </p:txBody>
      </p:sp>
    </p:spTree>
    <p:extLst>
      <p:ext uri="{BB962C8B-B14F-4D97-AF65-F5344CB8AC3E}">
        <p14:creationId xmlns:p14="http://schemas.microsoft.com/office/powerpoint/2010/main" val="84565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stage the application can only identify itself to AAD, it cannot yet get any services – that requires somebody’s consent!</a:t>
            </a:r>
          </a:p>
        </p:txBody>
      </p:sp>
      <p:sp>
        <p:nvSpPr>
          <p:cNvPr id="4" name="Slide Number Placeholder 3"/>
          <p:cNvSpPr>
            <a:spLocks noGrp="1"/>
          </p:cNvSpPr>
          <p:nvPr>
            <p:ph type="sldNum" sz="quarter" idx="5"/>
          </p:nvPr>
        </p:nvSpPr>
        <p:spPr/>
        <p:txBody>
          <a:bodyPr/>
          <a:lstStyle/>
          <a:p>
            <a:fld id="{8D6473D1-81DB-4D0C-A0D0-E070F2616F62}" type="slidenum">
              <a:rPr lang="en-US" smtClean="0"/>
              <a:t>16</a:t>
            </a:fld>
            <a:endParaRPr lang="en-US"/>
          </a:p>
        </p:txBody>
      </p:sp>
    </p:spTree>
    <p:extLst>
      <p:ext uri="{BB962C8B-B14F-4D97-AF65-F5344CB8AC3E}">
        <p14:creationId xmlns:p14="http://schemas.microsoft.com/office/powerpoint/2010/main" val="2865258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definition of multi-tenant, etc. till later</a:t>
            </a:r>
          </a:p>
        </p:txBody>
      </p:sp>
      <p:sp>
        <p:nvSpPr>
          <p:cNvPr id="4" name="Slide Number Placeholder 3"/>
          <p:cNvSpPr>
            <a:spLocks noGrp="1"/>
          </p:cNvSpPr>
          <p:nvPr>
            <p:ph type="sldNum" sz="quarter" idx="5"/>
          </p:nvPr>
        </p:nvSpPr>
        <p:spPr/>
        <p:txBody>
          <a:bodyPr/>
          <a:lstStyle/>
          <a:p>
            <a:fld id="{8D6473D1-81DB-4D0C-A0D0-E070F2616F62}" type="slidenum">
              <a:rPr lang="en-US" smtClean="0"/>
              <a:t>17</a:t>
            </a:fld>
            <a:endParaRPr lang="en-US"/>
          </a:p>
        </p:txBody>
      </p:sp>
    </p:spTree>
    <p:extLst>
      <p:ext uri="{BB962C8B-B14F-4D97-AF65-F5344CB8AC3E}">
        <p14:creationId xmlns:p14="http://schemas.microsoft.com/office/powerpoint/2010/main" val="1137603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a:p>
            <a:pPr marL="228600" indent="-228600">
              <a:buAutoNum type="arabicPeriod"/>
            </a:pPr>
            <a:r>
              <a:rPr lang="en-US" dirty="0"/>
              <a:t>Which OAuth2 flow will you use to get a token to access a function requiring Application permissions? (Client Credentials)</a:t>
            </a:r>
          </a:p>
          <a:p>
            <a:pPr marL="228600" indent="-228600">
              <a:buAutoNum type="arabicPeriod"/>
            </a:pPr>
            <a:r>
              <a:rPr lang="en-US" dirty="0"/>
              <a:t>Same for User Permissions? Auth Code, OBO, Implicit, Resource Owner or Device Flow</a:t>
            </a:r>
          </a:p>
          <a:p>
            <a:pPr marL="228600" indent="-228600">
              <a:buAutoNum type="arabicPeriod"/>
            </a:pPr>
            <a:r>
              <a:rPr lang="en-US" dirty="0"/>
              <a:t>App scopes are registered via Roles, User scopes via Exposed APIs</a:t>
            </a:r>
          </a:p>
        </p:txBody>
      </p:sp>
      <p:sp>
        <p:nvSpPr>
          <p:cNvPr id="4" name="Slide Number Placeholder 3"/>
          <p:cNvSpPr>
            <a:spLocks noGrp="1"/>
          </p:cNvSpPr>
          <p:nvPr>
            <p:ph type="sldNum" sz="quarter" idx="5"/>
          </p:nvPr>
        </p:nvSpPr>
        <p:spPr/>
        <p:txBody>
          <a:bodyPr/>
          <a:lstStyle/>
          <a:p>
            <a:fld id="{8D6473D1-81DB-4D0C-A0D0-E070F2616F62}" type="slidenum">
              <a:rPr lang="en-US" smtClean="0"/>
              <a:t>18</a:t>
            </a:fld>
            <a:endParaRPr lang="en-US"/>
          </a:p>
        </p:txBody>
      </p:sp>
    </p:spTree>
    <p:extLst>
      <p:ext uri="{BB962C8B-B14F-4D97-AF65-F5344CB8AC3E}">
        <p14:creationId xmlns:p14="http://schemas.microsoft.com/office/powerpoint/2010/main" val="1483781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12/10/2020 10:15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264064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Applications</a:t>
            </a:r>
            <a:r>
              <a:rPr lang="en-US" baseline="0"/>
              <a:t> often need more information about the user to decide which parts of the application (functionality) a particular user has access to or not. One way to do this is by using additional claims included in the security tokens, e.g. group membership. Role-based authorization allows the application to declare </a:t>
            </a:r>
            <a:r>
              <a:rPr lang="en-US" baseline="0" err="1"/>
              <a:t>apriori</a:t>
            </a:r>
            <a:r>
              <a:rPr lang="en-US" baseline="0"/>
              <a:t> what are the different levels of access it supports. System admin can then assign users and groups to these roles. Role information will then be included in the token and can be used by application code either in </a:t>
            </a:r>
            <a:r>
              <a:rPr lang="en-US" baseline="0" err="1"/>
              <a:t>IsInRole</a:t>
            </a:r>
            <a:r>
              <a:rPr lang="en-US" baseline="0"/>
              <a:t> API </a:t>
            </a:r>
            <a:r>
              <a:rPr lang="en-US" baseline="0" err="1"/>
              <a:t>ro</a:t>
            </a:r>
            <a:r>
              <a:rPr lang="en-US" baseline="0"/>
              <a:t> </a:t>
            </a:r>
            <a:r>
              <a:rPr lang="en-US" baseline="0" err="1"/>
              <a:t>AuthorizeAttribute</a:t>
            </a:r>
            <a:r>
              <a:rPr lang="en-US" baseline="0"/>
              <a:t>(Roles=‘…).</a:t>
            </a:r>
          </a:p>
          <a:p>
            <a:pPr marL="0" indent="0">
              <a:buNone/>
            </a:pPr>
            <a:endParaRPr lang="en-US"/>
          </a:p>
          <a:p>
            <a:pPr marL="0" indent="0">
              <a:buNone/>
            </a:pPr>
            <a:r>
              <a:rPr lang="en-US"/>
              <a:t>See http://www.dushyantgill.com/blog/2014/12/10/roles-based-access-control-in-cloud-applications-using-azure-ad/</a:t>
            </a:r>
          </a:p>
          <a:p>
            <a:pPr marL="0" indent="0">
              <a:buNone/>
            </a:pPr>
            <a:endParaRPr lang="en-US"/>
          </a:p>
          <a:p>
            <a:pPr marL="0" indent="0">
              <a:buNone/>
            </a:pPr>
            <a:r>
              <a:rPr lang="en-US"/>
              <a:t>Show application manifest and portal UI for assigning users/groups to application roles</a:t>
            </a:r>
          </a:p>
          <a:p>
            <a:pPr marL="0" indent="0">
              <a:buNone/>
            </a:pPr>
            <a:endParaRPr lang="en-US"/>
          </a:p>
          <a:p>
            <a:pPr marL="0" indent="0">
              <a:buNone/>
            </a:pPr>
            <a:endParaRPr lang="en-US"/>
          </a:p>
        </p:txBody>
      </p:sp>
      <p:sp>
        <p:nvSpPr>
          <p:cNvPr id="4" name="Slide Number Placeholder 3"/>
          <p:cNvSpPr>
            <a:spLocks noGrp="1"/>
          </p:cNvSpPr>
          <p:nvPr>
            <p:ph type="sldNum" sz="quarter" idx="10"/>
          </p:nvPr>
        </p:nvSpPr>
        <p:spPr/>
        <p:txBody>
          <a:bodyPr/>
          <a:lstStyle/>
          <a:p>
            <a:fld id="{1489DB6A-E92B-415B-AFB4-9C72D4A9006D}" type="slidenum">
              <a:rPr lang="en-US" smtClean="0"/>
              <a:t>21</a:t>
            </a:fld>
            <a:endParaRPr lang="en-US"/>
          </a:p>
        </p:txBody>
      </p:sp>
    </p:spTree>
    <p:extLst>
      <p:ext uri="{BB962C8B-B14F-4D97-AF65-F5344CB8AC3E}">
        <p14:creationId xmlns:p14="http://schemas.microsoft.com/office/powerpoint/2010/main" val="127726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2</a:t>
            </a:fld>
            <a:endParaRPr lang="en-US"/>
          </a:p>
        </p:txBody>
      </p:sp>
    </p:spTree>
    <p:extLst>
      <p:ext uri="{BB962C8B-B14F-4D97-AF65-F5344CB8AC3E}">
        <p14:creationId xmlns:p14="http://schemas.microsoft.com/office/powerpoint/2010/main" val="1458361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22</a:t>
            </a:fld>
            <a:endParaRPr lang="en-US"/>
          </a:p>
        </p:txBody>
      </p:sp>
    </p:spTree>
    <p:extLst>
      <p:ext uri="{BB962C8B-B14F-4D97-AF65-F5344CB8AC3E}">
        <p14:creationId xmlns:p14="http://schemas.microsoft.com/office/powerpoint/2010/main" val="3757874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24</a:t>
            </a:fld>
            <a:endParaRPr lang="en-US"/>
          </a:p>
        </p:txBody>
      </p:sp>
    </p:spTree>
    <p:extLst>
      <p:ext uri="{BB962C8B-B14F-4D97-AF65-F5344CB8AC3E}">
        <p14:creationId xmlns:p14="http://schemas.microsoft.com/office/powerpoint/2010/main" val="2788731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12/10/2020 10:15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853051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28</a:t>
            </a:fld>
            <a:endParaRPr lang="en-US"/>
          </a:p>
        </p:txBody>
      </p:sp>
    </p:spTree>
    <p:extLst>
      <p:ext uri="{BB962C8B-B14F-4D97-AF65-F5344CB8AC3E}">
        <p14:creationId xmlns:p14="http://schemas.microsoft.com/office/powerpoint/2010/main" val="11620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29</a:t>
            </a:fld>
            <a:endParaRPr lang="en-US"/>
          </a:p>
        </p:txBody>
      </p:sp>
    </p:spTree>
    <p:extLst>
      <p:ext uri="{BB962C8B-B14F-4D97-AF65-F5344CB8AC3E}">
        <p14:creationId xmlns:p14="http://schemas.microsoft.com/office/powerpoint/2010/main" val="845650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30</a:t>
            </a:fld>
            <a:endParaRPr lang="en-US"/>
          </a:p>
        </p:txBody>
      </p:sp>
    </p:spTree>
    <p:extLst>
      <p:ext uri="{BB962C8B-B14F-4D97-AF65-F5344CB8AC3E}">
        <p14:creationId xmlns:p14="http://schemas.microsoft.com/office/powerpoint/2010/main" val="726965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12/10/2020 10:15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41507656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12/10/2020 10:15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4136043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12/10/2020 10:15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4221048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access to our Sharepoint documents by partners we are collaborating with</a:t>
            </a:r>
          </a:p>
        </p:txBody>
      </p:sp>
      <p:sp>
        <p:nvSpPr>
          <p:cNvPr id="4" name="Slide Number Placeholder 3"/>
          <p:cNvSpPr>
            <a:spLocks noGrp="1"/>
          </p:cNvSpPr>
          <p:nvPr>
            <p:ph type="sldNum" sz="quarter" idx="5"/>
          </p:nvPr>
        </p:nvSpPr>
        <p:spPr/>
        <p:txBody>
          <a:bodyPr/>
          <a:lstStyle/>
          <a:p>
            <a:fld id="{8D6473D1-81DB-4D0C-A0D0-E070F2616F62}" type="slidenum">
              <a:rPr lang="en-US" smtClean="0"/>
              <a:t>34</a:t>
            </a:fld>
            <a:endParaRPr lang="en-US"/>
          </a:p>
        </p:txBody>
      </p:sp>
    </p:spTree>
    <p:extLst>
      <p:ext uri="{BB962C8B-B14F-4D97-AF65-F5344CB8AC3E}">
        <p14:creationId xmlns:p14="http://schemas.microsoft.com/office/powerpoint/2010/main" val="312994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12/10/2020 10:15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5862427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https://cloudblogs.microsoft.com/enterprisemobility/2018/05/14/exciting-improvements-to-the-b2b-collaboration-experience/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12/10/2020 10:15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1107617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12/10/2020 10:15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2914341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O365 uses user domain and additional AAD attributes to manage mailboxes – contrary to the last item above. Therefore, you cannot use B2B to let people external guests have mailboxes in your own O365</a:t>
            </a:r>
          </a:p>
        </p:txBody>
      </p:sp>
      <p:sp>
        <p:nvSpPr>
          <p:cNvPr id="4" name="Slide Number Placeholder 3"/>
          <p:cNvSpPr>
            <a:spLocks noGrp="1"/>
          </p:cNvSpPr>
          <p:nvPr>
            <p:ph type="sldNum" sz="quarter" idx="5"/>
          </p:nvPr>
        </p:nvSpPr>
        <p:spPr/>
        <p:txBody>
          <a:bodyPr/>
          <a:lstStyle/>
          <a:p>
            <a:fld id="{8D6473D1-81DB-4D0C-A0D0-E070F2616F62}" type="slidenum">
              <a:rPr lang="en-US" smtClean="0"/>
              <a:t>37</a:t>
            </a:fld>
            <a:endParaRPr lang="en-US"/>
          </a:p>
        </p:txBody>
      </p:sp>
    </p:spTree>
    <p:extLst>
      <p:ext uri="{BB962C8B-B14F-4D97-AF65-F5344CB8AC3E}">
        <p14:creationId xmlns:p14="http://schemas.microsoft.com/office/powerpoint/2010/main" val="19806166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https://stackoverflow.com/questions/48013011/msi-permissions-for-graph-api/48014153#48014153</a:t>
            </a:r>
            <a:endParaRPr lang="en-US"/>
          </a:p>
          <a:p>
            <a:endParaRPr lang="en-US"/>
          </a:p>
        </p:txBody>
      </p:sp>
      <p:sp>
        <p:nvSpPr>
          <p:cNvPr id="4" name="Slide Number Placeholder 3"/>
          <p:cNvSpPr>
            <a:spLocks noGrp="1"/>
          </p:cNvSpPr>
          <p:nvPr>
            <p:ph type="sldNum" sz="quarter" idx="5"/>
          </p:nvPr>
        </p:nvSpPr>
        <p:spPr/>
        <p:txBody>
          <a:bodyPr/>
          <a:lstStyle/>
          <a:p>
            <a:fld id="{8D6473D1-81DB-4D0C-A0D0-E070F2616F62}" type="slidenum">
              <a:rPr lang="en-US" smtClean="0"/>
              <a:t>41</a:t>
            </a:fld>
            <a:endParaRPr lang="en-US"/>
          </a:p>
        </p:txBody>
      </p:sp>
    </p:spTree>
    <p:extLst>
      <p:ext uri="{BB962C8B-B14F-4D97-AF65-F5344CB8AC3E}">
        <p14:creationId xmlns:p14="http://schemas.microsoft.com/office/powerpoint/2010/main" val="41104111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42</a:t>
            </a:fld>
            <a:endParaRPr lang="en-US"/>
          </a:p>
        </p:txBody>
      </p:sp>
    </p:spTree>
    <p:extLst>
      <p:ext uri="{BB962C8B-B14F-4D97-AF65-F5344CB8AC3E}">
        <p14:creationId xmlns:p14="http://schemas.microsoft.com/office/powerpoint/2010/main" val="42707829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43</a:t>
            </a:fld>
            <a:endParaRPr lang="en-US"/>
          </a:p>
        </p:txBody>
      </p:sp>
    </p:spTree>
    <p:extLst>
      <p:ext uri="{BB962C8B-B14F-4D97-AF65-F5344CB8AC3E}">
        <p14:creationId xmlns:p14="http://schemas.microsoft.com/office/powerpoint/2010/main" val="12384023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https://developer.microsoft.com/en-us/graph/docs/concepts/permissions_reference</a:t>
            </a:r>
          </a:p>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12/10/2020 10:15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784998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https://graph.microsoft.com/beta/users?$filter=identities/any(id:id/issuer eq 'mrochonb2cprod.onmicrosoft.com' and id/</a:t>
            </a:r>
            <a:r>
              <a:rPr lang="en-US" dirty="0" err="1"/>
              <a:t>issuerAssignedId</a:t>
            </a:r>
            <a:r>
              <a:rPr lang="en-US" dirty="0"/>
              <a:t> eq 'mrochon@mrochonb2cprod.onmicrosoft.com')</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12/10/2020 10:15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37892600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https://docs.microsoft.com/en-us/azure/active-directory/reports-monitoring/concept-reporting-api</a:t>
            </a:r>
            <a:endParaRPr lang="en-US" dirty="0"/>
          </a:p>
          <a:p>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46</a:t>
            </a:fld>
            <a:endParaRPr lang="en-US"/>
          </a:p>
        </p:txBody>
      </p:sp>
    </p:spTree>
    <p:extLst>
      <p:ext uri="{BB962C8B-B14F-4D97-AF65-F5344CB8AC3E}">
        <p14:creationId xmlns:p14="http://schemas.microsoft.com/office/powerpoint/2010/main" val="9523117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47</a:t>
            </a:fld>
            <a:endParaRPr lang="en-US"/>
          </a:p>
        </p:txBody>
      </p:sp>
    </p:spTree>
    <p:extLst>
      <p:ext uri="{BB962C8B-B14F-4D97-AF65-F5344CB8AC3E}">
        <p14:creationId xmlns:p14="http://schemas.microsoft.com/office/powerpoint/2010/main" val="162071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while new apps may be developed to use modern protocols, an enterprise may need to support 3</a:t>
            </a:r>
            <a:r>
              <a:rPr lang="en-US" baseline="30000" dirty="0"/>
              <a:t>rd</a:t>
            </a:r>
            <a:r>
              <a:rPr lang="en-US" dirty="0"/>
              <a:t> party and own legacy applications which use other ways of user authentication. AAD supports both modern protocols but also has features to provide SSO to the other apps.</a:t>
            </a:r>
          </a:p>
        </p:txBody>
      </p:sp>
      <p:sp>
        <p:nvSpPr>
          <p:cNvPr id="4" name="Slide Number Placeholder 3"/>
          <p:cNvSpPr>
            <a:spLocks noGrp="1"/>
          </p:cNvSpPr>
          <p:nvPr>
            <p:ph type="sldNum" sz="quarter" idx="5"/>
          </p:nvPr>
        </p:nvSpPr>
        <p:spPr/>
        <p:txBody>
          <a:bodyPr/>
          <a:lstStyle/>
          <a:p>
            <a:fld id="{8D6473D1-81DB-4D0C-A0D0-E070F2616F62}" type="slidenum">
              <a:rPr lang="en-US" smtClean="0"/>
              <a:t>4</a:t>
            </a:fld>
            <a:endParaRPr lang="en-US"/>
          </a:p>
        </p:txBody>
      </p:sp>
    </p:spTree>
    <p:extLst>
      <p:ext uri="{BB962C8B-B14F-4D97-AF65-F5344CB8AC3E}">
        <p14:creationId xmlns:p14="http://schemas.microsoft.com/office/powerpoint/2010/main" val="35798967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48</a:t>
            </a:fld>
            <a:endParaRPr lang="en-US"/>
          </a:p>
        </p:txBody>
      </p:sp>
    </p:spTree>
    <p:extLst>
      <p:ext uri="{BB962C8B-B14F-4D97-AF65-F5344CB8AC3E}">
        <p14:creationId xmlns:p14="http://schemas.microsoft.com/office/powerpoint/2010/main" val="25550518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49</a:t>
            </a:fld>
            <a:endParaRPr lang="en-US"/>
          </a:p>
        </p:txBody>
      </p:sp>
    </p:spTree>
    <p:extLst>
      <p:ext uri="{BB962C8B-B14F-4D97-AF65-F5344CB8AC3E}">
        <p14:creationId xmlns:p14="http://schemas.microsoft.com/office/powerpoint/2010/main" val="37466247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 complex: </a:t>
            </a:r>
            <a:r>
              <a:rPr lang="en-US" sz="1800" dirty="0">
                <a:solidFill>
                  <a:srgbClr val="0000FF"/>
                </a:solidFill>
                <a:effectLst/>
                <a:latin typeface="Lucida Console" panose="020B0609040504020204" pitchFamily="49" charset="0"/>
                <a:ea typeface="Calibri" panose="020F0502020204030204" pitchFamily="34" charset="0"/>
              </a:rPr>
              <a:t>Get-</a:t>
            </a:r>
            <a:r>
              <a:rPr lang="en-US" sz="1800" dirty="0" err="1">
                <a:solidFill>
                  <a:srgbClr val="0000FF"/>
                </a:solidFill>
                <a:effectLst/>
                <a:latin typeface="Lucida Console" panose="020B0609040504020204" pitchFamily="49" charset="0"/>
                <a:ea typeface="Calibri" panose="020F0502020204030204" pitchFamily="34" charset="0"/>
              </a:rPr>
              <a:t>AzureADUser</a:t>
            </a:r>
            <a:r>
              <a:rPr lang="en-US" sz="1800" dirty="0">
                <a:solidFill>
                  <a:srgbClr val="696969"/>
                </a:solidFill>
                <a:effectLst/>
                <a:latin typeface="Lucida Console" panose="020B0609040504020204" pitchFamily="49" charset="0"/>
                <a:ea typeface="Calibri" panose="020F0502020204030204" pitchFamily="34" charset="0"/>
              </a:rPr>
              <a:t>|</a:t>
            </a:r>
            <a:r>
              <a:rPr lang="en-US" sz="1800" dirty="0">
                <a:solidFill>
                  <a:srgbClr val="000000"/>
                </a:solidFill>
                <a:effectLst/>
                <a:latin typeface="Lucida Console" panose="020B0609040504020204" pitchFamily="49" charset="0"/>
                <a:ea typeface="Calibri" panose="020F0502020204030204" pitchFamily="34" charset="0"/>
              </a:rPr>
              <a:t> </a:t>
            </a:r>
            <a:r>
              <a:rPr lang="en-US" sz="1800" dirty="0">
                <a:solidFill>
                  <a:srgbClr val="0000FF"/>
                </a:solidFill>
                <a:effectLst/>
                <a:latin typeface="Lucida Console" panose="020B0609040504020204" pitchFamily="49" charset="0"/>
                <a:ea typeface="Calibri" panose="020F0502020204030204" pitchFamily="34" charset="0"/>
              </a:rPr>
              <a:t>Where-Object</a:t>
            </a:r>
            <a:r>
              <a:rPr lang="en-US" sz="1800" dirty="0">
                <a:solidFill>
                  <a:srgbClr val="000000"/>
                </a:solidFill>
                <a:effectLst/>
                <a:latin typeface="Lucida Console" panose="020B0609040504020204" pitchFamily="49" charset="0"/>
                <a:ea typeface="Calibri" panose="020F0502020204030204" pitchFamily="34" charset="0"/>
              </a:rPr>
              <a:t> {</a:t>
            </a:r>
            <a:r>
              <a:rPr lang="en-US" sz="1800" dirty="0">
                <a:solidFill>
                  <a:srgbClr val="A82D00"/>
                </a:solidFill>
                <a:effectLst/>
                <a:latin typeface="Lucida Console" panose="020B0609040504020204" pitchFamily="49" charset="0"/>
                <a:ea typeface="Calibri" panose="020F0502020204030204" pitchFamily="34" charset="0"/>
              </a:rPr>
              <a:t>$_</a:t>
            </a:r>
            <a:r>
              <a:rPr lang="en-US" sz="1800" dirty="0">
                <a:solidFill>
                  <a:srgbClr val="696969"/>
                </a:solidFill>
                <a:effectLst/>
                <a:latin typeface="Lucida Console" panose="020B0609040504020204" pitchFamily="49" charset="0"/>
                <a:ea typeface="Calibri" panose="020F0502020204030204" pitchFamily="34" charset="0"/>
              </a:rPr>
              <a:t>.</a:t>
            </a:r>
            <a:r>
              <a:rPr lang="en-US" sz="1800" dirty="0" err="1">
                <a:solidFill>
                  <a:srgbClr val="000000"/>
                </a:solidFill>
                <a:effectLst/>
                <a:latin typeface="Lucida Console" panose="020B0609040504020204" pitchFamily="49" charset="0"/>
                <a:ea typeface="Calibri" panose="020F0502020204030204" pitchFamily="34" charset="0"/>
              </a:rPr>
              <a:t>UserPrincipalName</a:t>
            </a:r>
            <a:r>
              <a:rPr lang="en-US" sz="1800">
                <a:solidFill>
                  <a:srgbClr val="000000"/>
                </a:solidFill>
                <a:effectLst/>
                <a:latin typeface="Lucida Console" panose="020B0609040504020204" pitchFamily="49" charset="0"/>
                <a:ea typeface="Calibri" panose="020F0502020204030204" pitchFamily="34" charset="0"/>
              </a:rPr>
              <a:t> </a:t>
            </a:r>
            <a:r>
              <a:rPr lang="en-US" sz="1800">
                <a:solidFill>
                  <a:srgbClr val="696969"/>
                </a:solidFill>
                <a:effectLst/>
                <a:latin typeface="Lucida Console" panose="020B0609040504020204" pitchFamily="49" charset="0"/>
                <a:ea typeface="Calibri" panose="020F0502020204030204" pitchFamily="34" charset="0"/>
              </a:rPr>
              <a:t>-like</a:t>
            </a:r>
            <a:r>
              <a:rPr lang="en-US" sz="1800">
                <a:solidFill>
                  <a:srgbClr val="000000"/>
                </a:solidFill>
                <a:effectLst/>
                <a:latin typeface="Lucida Console" panose="020B0609040504020204" pitchFamily="49" charset="0"/>
                <a:ea typeface="Calibri" panose="020F0502020204030204" pitchFamily="34" charset="0"/>
              </a:rPr>
              <a:t> </a:t>
            </a:r>
            <a:r>
              <a:rPr lang="en-US" sz="1800">
                <a:solidFill>
                  <a:srgbClr val="8B0000"/>
                </a:solidFill>
                <a:effectLst/>
                <a:latin typeface="Lucida Console" panose="020B0609040504020204" pitchFamily="49" charset="0"/>
                <a:ea typeface="Calibri" panose="020F0502020204030204" pitchFamily="34" charset="0"/>
              </a:rPr>
              <a:t>'*#EXT#*'</a:t>
            </a:r>
            <a:r>
              <a:rPr lang="en-US" sz="1800">
                <a:solidFill>
                  <a:srgbClr val="000000"/>
                </a:solidFill>
                <a:effectLst/>
                <a:latin typeface="Lucida Console" panose="020B0609040504020204" pitchFamily="49" charset="0"/>
                <a:ea typeface="Calibri" panose="020F0502020204030204" pitchFamily="34" charset="0"/>
              </a:rPr>
              <a:t>}</a:t>
            </a:r>
            <a:endParaRPr lang="en-US" sz="1800">
              <a:effectLst/>
              <a:latin typeface="Calibri" panose="020F0502020204030204" pitchFamily="34" charset="0"/>
              <a:ea typeface="Calibri" panose="020F0502020204030204" pitchFamily="34" charset="0"/>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12/10/2020 10:15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28853969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51</a:t>
            </a:fld>
            <a:endParaRPr lang="en-US"/>
          </a:p>
        </p:txBody>
      </p:sp>
    </p:spTree>
    <p:extLst>
      <p:ext uri="{BB962C8B-B14F-4D97-AF65-F5344CB8AC3E}">
        <p14:creationId xmlns:p14="http://schemas.microsoft.com/office/powerpoint/2010/main" val="21891573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12/10/2020 10:15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52</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91705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Header based: CA </a:t>
            </a:r>
            <a:r>
              <a:rPr lang="en-US" dirty="0" err="1"/>
              <a:t>Siteminder</a:t>
            </a:r>
            <a:r>
              <a:rPr lang="en-US" dirty="0"/>
              <a:t>, Oracle AM, IBM IAM, </a:t>
            </a:r>
            <a:r>
              <a:rPr lang="en-US" dirty="0" err="1"/>
              <a:t>OpenSSO</a:t>
            </a:r>
            <a:r>
              <a:rPr lang="en-US" dirty="0"/>
              <a:t>; today often done with Ping Federate?</a:t>
            </a:r>
          </a:p>
          <a:p>
            <a:endParaRPr lang="en-US" dirty="0"/>
          </a:p>
          <a:p>
            <a:r>
              <a:rPr lang="en-US" dirty="0"/>
              <a:t>500 trans/app proxy</a:t>
            </a:r>
          </a:p>
          <a:p>
            <a:r>
              <a:rPr lang="en-US" dirty="0"/>
              <a:t>750 trans/</a:t>
            </a:r>
            <a:r>
              <a:rPr lang="en-US"/>
              <a:t>AAD instance</a:t>
            </a:r>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5</a:t>
            </a:fld>
            <a:endParaRPr lang="en-US"/>
          </a:p>
        </p:txBody>
      </p:sp>
    </p:spTree>
    <p:extLst>
      <p:ext uri="{BB962C8B-B14F-4D97-AF65-F5344CB8AC3E}">
        <p14:creationId xmlns:p14="http://schemas.microsoft.com/office/powerpoint/2010/main" val="229034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https://docs.microsoft.com/en-us/azure/active-directory/manage-apps/what-is-single-sign-on</a:t>
            </a:r>
            <a:endParaRPr lang="en-US" dirty="0"/>
          </a:p>
          <a:p>
            <a:endParaRPr lang="en-US" dirty="0"/>
          </a:p>
        </p:txBody>
      </p:sp>
      <p:sp>
        <p:nvSpPr>
          <p:cNvPr id="4" name="Slide Number Placeholder 3"/>
          <p:cNvSpPr>
            <a:spLocks noGrp="1"/>
          </p:cNvSpPr>
          <p:nvPr>
            <p:ph type="sldNum" sz="quarter" idx="5"/>
          </p:nvPr>
        </p:nvSpPr>
        <p:spPr/>
        <p:txBody>
          <a:bodyPr/>
          <a:lstStyle/>
          <a:p>
            <a:fld id="{8D6473D1-81DB-4D0C-A0D0-E070F2616F62}" type="slidenum">
              <a:rPr lang="en-US" smtClean="0"/>
              <a:t>6</a:t>
            </a:fld>
            <a:endParaRPr lang="en-US"/>
          </a:p>
        </p:txBody>
      </p:sp>
    </p:spTree>
    <p:extLst>
      <p:ext uri="{BB962C8B-B14F-4D97-AF65-F5344CB8AC3E}">
        <p14:creationId xmlns:p14="http://schemas.microsoft.com/office/powerpoint/2010/main" val="2364270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12/10/2020 10:15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602032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8</a:t>
            </a:fld>
            <a:endParaRPr lang="en-US"/>
          </a:p>
        </p:txBody>
      </p:sp>
    </p:spTree>
    <p:extLst>
      <p:ext uri="{BB962C8B-B14F-4D97-AF65-F5344CB8AC3E}">
        <p14:creationId xmlns:p14="http://schemas.microsoft.com/office/powerpoint/2010/main" val="3971996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6473D1-81DB-4D0C-A0D0-E070F2616F62}" type="slidenum">
              <a:rPr lang="en-US" smtClean="0"/>
              <a:t>9</a:t>
            </a:fld>
            <a:endParaRPr lang="en-US"/>
          </a:p>
        </p:txBody>
      </p:sp>
    </p:spTree>
    <p:extLst>
      <p:ext uri="{BB962C8B-B14F-4D97-AF65-F5344CB8AC3E}">
        <p14:creationId xmlns:p14="http://schemas.microsoft.com/office/powerpoint/2010/main" val="3451031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dule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&lt;&lt;Module Title&gt;&gt;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59701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Bullets,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a:extLst>
              <a:ext uri="{FF2B5EF4-FFF2-40B4-BE49-F238E27FC236}">
                <a16:creationId xmlns:a16="http://schemas.microsoft.com/office/drawing/2014/main" id="{A1F993C0-F5C1-46A3-80F0-6CED7C191A43}"/>
              </a:ext>
            </a:extLst>
          </p:cNvPr>
          <p:cNvSpPr>
            <a:spLocks noGrp="1"/>
          </p:cNvSpPr>
          <p:nvPr>
            <p:ph idx="10" hasCustomPrompt="1"/>
          </p:nvPr>
        </p:nvSpPr>
        <p:spPr>
          <a:xfrm>
            <a:off x="6143996" y="1253329"/>
            <a:ext cx="5916002" cy="5455287"/>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vl1pPr>
            <a:lvl2pPr marL="742950" indent="-285750">
              <a:buFont typeface="Arial" panose="020B0604020202020204" pitchFamily="34" charset="0"/>
              <a:buChar char="•"/>
              <a:defRPr sz="24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372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a:t>Knowledge Check</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457200" indent="-457200">
              <a:buFont typeface="Arial" panose="020B0604020202020204" pitchFamily="34" charset="0"/>
              <a:buChar char="•"/>
              <a:defRPr/>
            </a:lvl1pPr>
          </a:lstStyle>
          <a:p>
            <a:pPr lvl="0"/>
            <a:r>
              <a:rPr lang="en-US"/>
              <a:t>Question #1</a:t>
            </a:r>
          </a:p>
          <a:p>
            <a:pPr lvl="0"/>
            <a:r>
              <a:rPr lang="en-US"/>
              <a:t>Question #2</a:t>
            </a:r>
          </a:p>
        </p:txBody>
      </p:sp>
    </p:spTree>
    <p:extLst>
      <p:ext uri="{BB962C8B-B14F-4D97-AF65-F5344CB8AC3E}">
        <p14:creationId xmlns:p14="http://schemas.microsoft.com/office/powerpoint/2010/main" val="2892107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F31-1C35-4486-A499-7B3FA55ABC05}"/>
              </a:ext>
            </a:extLst>
          </p:cNvPr>
          <p:cNvSpPr>
            <a:spLocks noGrp="1"/>
          </p:cNvSpPr>
          <p:nvPr>
            <p:ph type="title" hasCustomPrompt="1"/>
          </p:nvPr>
        </p:nvSpPr>
        <p:spPr/>
        <p:txBody>
          <a:bodyPr/>
          <a:lstStyle>
            <a:lvl1pPr>
              <a:defRPr/>
            </a:lvl1pPr>
          </a:lstStyle>
          <a:p>
            <a:r>
              <a:rPr lang="en-US"/>
              <a:t>Slide for Developer Code</a:t>
            </a:r>
          </a:p>
        </p:txBody>
      </p:sp>
      <p:sp>
        <p:nvSpPr>
          <p:cNvPr id="5" name="Text Placeholder 8">
            <a:extLst>
              <a:ext uri="{FF2B5EF4-FFF2-40B4-BE49-F238E27FC236}">
                <a16:creationId xmlns:a16="http://schemas.microsoft.com/office/drawing/2014/main" id="{01117EA8-9737-41CA-8759-8F799F7286A5}"/>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Font typeface="Arial" panose="020B0604020202020204" pitchFamily="34" charset="0"/>
              <a:buNone/>
              <a:defRPr sz="2400">
                <a:latin typeface="Consolas" panose="020B0609020204030204" pitchFamily="49" charset="0"/>
              </a:defRPr>
            </a:lvl1pPr>
          </a:lstStyle>
          <a:p>
            <a:pPr lvl="0"/>
            <a:r>
              <a:rPr lang="en-US"/>
              <a:t>Code is in Consolas</a:t>
            </a:r>
          </a:p>
          <a:p>
            <a:pPr lvl="0"/>
            <a:endParaRPr lang="en-US"/>
          </a:p>
        </p:txBody>
      </p:sp>
    </p:spTree>
    <p:extLst>
      <p:ext uri="{BB962C8B-B14F-4D97-AF65-F5344CB8AC3E}">
        <p14:creationId xmlns:p14="http://schemas.microsoft.com/office/powerpoint/2010/main" val="1890372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7">
            <a:extLst>
              <a:ext uri="{FF2B5EF4-FFF2-40B4-BE49-F238E27FC236}">
                <a16:creationId xmlns:a16="http://schemas.microsoft.com/office/drawing/2014/main" id="{0BFBE9C9-2103-4570-9A5B-D963B4644402}"/>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a:t>&lt;&lt; Lab Description &gt;&gt;</a:t>
            </a:r>
          </a:p>
        </p:txBody>
      </p:sp>
      <p:sp>
        <p:nvSpPr>
          <p:cNvPr id="10" name="Text Placeholder 9">
            <a:extLst>
              <a:ext uri="{FF2B5EF4-FFF2-40B4-BE49-F238E27FC236}">
                <a16:creationId xmlns:a16="http://schemas.microsoft.com/office/drawing/2014/main" id="{451B763A-6192-434E-BFBE-78F807391806}"/>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a:t>&lt;&lt; Lab Name &gt;&gt;</a:t>
            </a:r>
          </a:p>
        </p:txBody>
      </p:sp>
      <p:sp>
        <p:nvSpPr>
          <p:cNvPr id="11" name="TextBox 10">
            <a:extLst>
              <a:ext uri="{FF2B5EF4-FFF2-40B4-BE49-F238E27FC236}">
                <a16:creationId xmlns:a16="http://schemas.microsoft.com/office/drawing/2014/main" id="{ECEE7D5D-FB7B-4747-AA8E-A3AC38AE9081}"/>
              </a:ext>
            </a:extLst>
          </p:cNvPr>
          <p:cNvSpPr txBox="1"/>
          <p:nvPr userDrawn="1"/>
        </p:nvSpPr>
        <p:spPr>
          <a:xfrm>
            <a:off x="180000" y="180000"/>
            <a:ext cx="5655274" cy="830997"/>
          </a:xfrm>
          <a:prstGeom prst="rect">
            <a:avLst/>
          </a:prstGeom>
          <a:noFill/>
        </p:spPr>
        <p:txBody>
          <a:bodyPr wrap="square" rtlCol="0">
            <a:spAutoFit/>
          </a:bodyPr>
          <a:lstStyle/>
          <a:p>
            <a:r>
              <a:rPr lang="en-US" sz="4800">
                <a:solidFill>
                  <a:schemeClr val="accent5"/>
                </a:solidFill>
              </a:rPr>
              <a:t>Lab</a:t>
            </a:r>
          </a:p>
        </p:txBody>
      </p:sp>
    </p:spTree>
    <p:extLst>
      <p:ext uri="{BB962C8B-B14F-4D97-AF65-F5344CB8AC3E}">
        <p14:creationId xmlns:p14="http://schemas.microsoft.com/office/powerpoint/2010/main" val="65483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7" name="Picture Placeholder 3">
            <a:extLst>
              <a:ext uri="{FF2B5EF4-FFF2-40B4-BE49-F238E27FC236}">
                <a16:creationId xmlns:a16="http://schemas.microsoft.com/office/drawing/2014/main" id="{8DA79C36-E9C9-49C1-9296-896B00C2D893}"/>
              </a:ext>
            </a:extLst>
          </p:cNvPr>
          <p:cNvPicPr>
            <a:picLocks noChangeAspect="1"/>
          </p:cNvPicPr>
          <p:nvPr userDrawn="1"/>
        </p:nvPicPr>
        <p:blipFill>
          <a:blip r:embed="rId2"/>
          <a:srcRect l="20383" r="20383"/>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CC5E50E7-FBDA-40A7-B44B-EF9920BBDB5C}"/>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a:t>&lt;&lt; Demo Description &gt;&gt;</a:t>
            </a:r>
          </a:p>
        </p:txBody>
      </p:sp>
      <p:sp>
        <p:nvSpPr>
          <p:cNvPr id="10" name="Text Placeholder 9">
            <a:extLst>
              <a:ext uri="{FF2B5EF4-FFF2-40B4-BE49-F238E27FC236}">
                <a16:creationId xmlns:a16="http://schemas.microsoft.com/office/drawing/2014/main" id="{5DC304FE-940C-4250-B08C-097EC905D79D}"/>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a:t>&lt;&lt; Demo Name &gt;&gt;</a:t>
            </a:r>
          </a:p>
        </p:txBody>
      </p:sp>
      <p:sp>
        <p:nvSpPr>
          <p:cNvPr id="11" name="TextBox 10">
            <a:extLst>
              <a:ext uri="{FF2B5EF4-FFF2-40B4-BE49-F238E27FC236}">
                <a16:creationId xmlns:a16="http://schemas.microsoft.com/office/drawing/2014/main" id="{5C234F71-90B3-4AEE-8CE2-1137C171CEAE}"/>
              </a:ext>
            </a:extLst>
          </p:cNvPr>
          <p:cNvSpPr txBox="1"/>
          <p:nvPr userDrawn="1"/>
        </p:nvSpPr>
        <p:spPr>
          <a:xfrm>
            <a:off x="180000" y="180000"/>
            <a:ext cx="5655274" cy="830997"/>
          </a:xfrm>
          <a:prstGeom prst="rect">
            <a:avLst/>
          </a:prstGeom>
          <a:noFill/>
        </p:spPr>
        <p:txBody>
          <a:bodyPr wrap="square" rtlCol="0">
            <a:spAutoFit/>
          </a:bodyPr>
          <a:lstStyle/>
          <a:p>
            <a:r>
              <a:rPr lang="en-US" sz="4800">
                <a:solidFill>
                  <a:schemeClr val="accent5"/>
                </a:solidFill>
              </a:rPr>
              <a:t>Demo</a:t>
            </a:r>
          </a:p>
        </p:txBody>
      </p:sp>
    </p:spTree>
    <p:extLst>
      <p:ext uri="{BB962C8B-B14F-4D97-AF65-F5344CB8AC3E}">
        <p14:creationId xmlns:p14="http://schemas.microsoft.com/office/powerpoint/2010/main" val="1301514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5" name="Picture Placeholder 3">
            <a:extLst>
              <a:ext uri="{FF2B5EF4-FFF2-40B4-BE49-F238E27FC236}">
                <a16:creationId xmlns:a16="http://schemas.microsoft.com/office/drawing/2014/main" id="{6EE6514C-3C13-4A4D-A18C-71813A974185}"/>
              </a:ext>
            </a:extLst>
          </p:cNvPr>
          <p:cNvPicPr>
            <a:picLocks noChangeAspect="1"/>
          </p:cNvPicPr>
          <p:nvPr userDrawn="1"/>
        </p:nvPicPr>
        <p:blipFill>
          <a:blip r:embed="rId2"/>
          <a:srcRect l="20120" r="20120"/>
          <a:stretch>
            <a:fillRect/>
          </a:stretch>
        </p:blipFill>
        <p:spPr>
          <a:xfrm>
            <a:off x="6096000" y="1"/>
            <a:ext cx="6096000" cy="6858000"/>
          </a:xfrm>
          <a:prstGeom prst="rect">
            <a:avLst/>
          </a:prstGeom>
        </p:spPr>
      </p:pic>
      <p:sp>
        <p:nvSpPr>
          <p:cNvPr id="6" name="Text Placeholder 7">
            <a:extLst>
              <a:ext uri="{FF2B5EF4-FFF2-40B4-BE49-F238E27FC236}">
                <a16:creationId xmlns:a16="http://schemas.microsoft.com/office/drawing/2014/main" id="{187DCFB8-AEEF-411F-A993-99AA941303F9}"/>
              </a:ext>
            </a:extLst>
          </p:cNvPr>
          <p:cNvSpPr>
            <a:spLocks noGrp="1"/>
          </p:cNvSpPr>
          <p:nvPr>
            <p:ph type="body" sz="quarter" idx="11" hasCustomPrompt="1"/>
          </p:nvPr>
        </p:nvSpPr>
        <p:spPr>
          <a:xfrm>
            <a:off x="180000" y="2443653"/>
            <a:ext cx="5655535" cy="4148340"/>
          </a:xfrm>
        </p:spPr>
        <p:txBody>
          <a:bodyPr/>
          <a:lstStyle>
            <a:lvl1pPr marL="0" indent="0">
              <a:buNone/>
              <a:defRPr/>
            </a:lvl1pPr>
          </a:lstStyle>
          <a:p>
            <a:pPr lvl="0"/>
            <a:r>
              <a:rPr lang="en-US"/>
              <a:t>&lt;&lt; Activity Description &gt;&gt;</a:t>
            </a:r>
          </a:p>
        </p:txBody>
      </p:sp>
      <p:sp>
        <p:nvSpPr>
          <p:cNvPr id="10" name="Text Placeholder 9">
            <a:extLst>
              <a:ext uri="{FF2B5EF4-FFF2-40B4-BE49-F238E27FC236}">
                <a16:creationId xmlns:a16="http://schemas.microsoft.com/office/drawing/2014/main" id="{3D108680-F0C2-48B1-9252-C1A0B36FAA7C}"/>
              </a:ext>
            </a:extLst>
          </p:cNvPr>
          <p:cNvSpPr>
            <a:spLocks noGrp="1"/>
          </p:cNvSpPr>
          <p:nvPr>
            <p:ph type="body" sz="quarter" idx="12" hasCustomPrompt="1"/>
          </p:nvPr>
        </p:nvSpPr>
        <p:spPr>
          <a:xfrm>
            <a:off x="180001" y="1010997"/>
            <a:ext cx="5655274" cy="1432655"/>
          </a:xfrm>
        </p:spPr>
        <p:txBody>
          <a:bodyPr/>
          <a:lstStyle>
            <a:lvl1pPr marL="0" indent="0">
              <a:buNone/>
              <a:defRPr>
                <a:solidFill>
                  <a:schemeClr val="tx1"/>
                </a:solidFill>
              </a:defRPr>
            </a:lvl1pPr>
          </a:lstStyle>
          <a:p>
            <a:pPr lvl="0"/>
            <a:r>
              <a:rPr lang="en-US"/>
              <a:t>&lt;&lt; Activity Name &gt;&gt;</a:t>
            </a:r>
          </a:p>
        </p:txBody>
      </p:sp>
      <p:sp>
        <p:nvSpPr>
          <p:cNvPr id="11" name="TextBox 10">
            <a:extLst>
              <a:ext uri="{FF2B5EF4-FFF2-40B4-BE49-F238E27FC236}">
                <a16:creationId xmlns:a16="http://schemas.microsoft.com/office/drawing/2014/main" id="{AC7AADB6-8221-41ED-BC3C-2D4E1015EBF1}"/>
              </a:ext>
            </a:extLst>
          </p:cNvPr>
          <p:cNvSpPr txBox="1"/>
          <p:nvPr userDrawn="1"/>
        </p:nvSpPr>
        <p:spPr>
          <a:xfrm>
            <a:off x="180000" y="180000"/>
            <a:ext cx="5655274" cy="830997"/>
          </a:xfrm>
          <a:prstGeom prst="rect">
            <a:avLst/>
          </a:prstGeom>
          <a:noFill/>
        </p:spPr>
        <p:txBody>
          <a:bodyPr wrap="square" rtlCol="0">
            <a:spAutoFit/>
          </a:bodyPr>
          <a:lstStyle/>
          <a:p>
            <a:r>
              <a:rPr lang="en-US" sz="4800">
                <a:solidFill>
                  <a:schemeClr val="accent5"/>
                </a:solidFill>
              </a:rPr>
              <a:t>Activity</a:t>
            </a:r>
          </a:p>
        </p:txBody>
      </p:sp>
    </p:spTree>
    <p:extLst>
      <p:ext uri="{BB962C8B-B14F-4D97-AF65-F5344CB8AC3E}">
        <p14:creationId xmlns:p14="http://schemas.microsoft.com/office/powerpoint/2010/main" val="3117969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8E5AB2-5657-4A1A-ABFA-01BED303BA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13138" y="3076778"/>
            <a:ext cx="3288506" cy="704444"/>
          </a:xfrm>
          <a:prstGeom prst="rect">
            <a:avLst/>
          </a:prstGeom>
        </p:spPr>
      </p:pic>
      <p:sp>
        <p:nvSpPr>
          <p:cNvPr id="4" name="Text Box 3">
            <a:extLst>
              <a:ext uri="{FF2B5EF4-FFF2-40B4-BE49-F238E27FC236}">
                <a16:creationId xmlns:a16="http://schemas.microsoft.com/office/drawing/2014/main" id="{BEE602C5-42F9-499C-9325-A76CBA114F7B}"/>
              </a:ext>
            </a:extLst>
          </p:cNvPr>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2017 Microsoft Corporation. All rights reserved. </a:t>
            </a:r>
          </a:p>
        </p:txBody>
      </p:sp>
    </p:spTree>
    <p:extLst>
      <p:ext uri="{BB962C8B-B14F-4D97-AF65-F5344CB8AC3E}">
        <p14:creationId xmlns:p14="http://schemas.microsoft.com/office/powerpoint/2010/main" val="2956179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sson Star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&lt;&lt;Module Title&gt;&gt;</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&lt;&lt;Lesson Name&gt;&gt;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50406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2CCB7-A105-49F5-A106-4E8EE4E96995}"/>
              </a:ext>
            </a:extLst>
          </p:cNvPr>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a:solidFill>
                  <a:srgbClr val="000000"/>
                </a:solidFill>
              </a:rPr>
              <a:t>Conditions and Terms of Use</a:t>
            </a:r>
          </a:p>
          <a:p>
            <a:r>
              <a:rPr lang="en-US" sz="1530">
                <a:solidFill>
                  <a:srgbClr val="0A5BBA"/>
                </a:solidFill>
              </a:rPr>
              <a:t>Microsoft Confidential</a:t>
            </a:r>
          </a:p>
          <a:p>
            <a:r>
              <a:rPr lang="en-US" sz="1836">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a:solidFill>
                <a:srgbClr val="000000"/>
              </a:solidFill>
            </a:endParaRPr>
          </a:p>
          <a:p>
            <a:r>
              <a:rPr lang="en-US" sz="2346" b="1">
                <a:solidFill>
                  <a:srgbClr val="000000"/>
                </a:solidFill>
              </a:rPr>
              <a:t>Copyright and Trademarks </a:t>
            </a:r>
          </a:p>
          <a:p>
            <a:r>
              <a:rPr lang="en-US" sz="1530">
                <a:solidFill>
                  <a:srgbClr val="0A5BBA"/>
                </a:solidFill>
              </a:rPr>
              <a:t>© 2017 Microsoft Corporation. All rights reserved.</a:t>
            </a:r>
          </a:p>
          <a:p>
            <a:r>
              <a:rPr lang="en-US" sz="1836">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a:solidFill>
                  <a:srgbClr val="000000"/>
                </a:solidFill>
              </a:rPr>
              <a:t>For more information, see </a:t>
            </a:r>
            <a:r>
              <a:rPr lang="en-US" sz="1836" b="1">
                <a:solidFill>
                  <a:srgbClr val="000000"/>
                </a:solidFill>
              </a:rPr>
              <a:t>Use of Microsoft Copyrighted Content </a:t>
            </a:r>
            <a:r>
              <a:rPr lang="en-US" sz="1836">
                <a:solidFill>
                  <a:srgbClr val="000000"/>
                </a:solidFill>
              </a:rPr>
              <a:t>at</a:t>
            </a:r>
            <a:br>
              <a:rPr lang="en-US" sz="1836">
                <a:solidFill>
                  <a:srgbClr val="000000"/>
                </a:solidFill>
              </a:rPr>
            </a:br>
            <a:r>
              <a:rPr lang="en-US" sz="1836">
                <a:solidFill>
                  <a:srgbClr val="FF0000"/>
                </a:solidFill>
                <a:hlinkClick r:id="rId2"/>
              </a:rPr>
              <a:t>https://www.microsoft.com/en-us/legal/intellectualproperty/permissions/default.aspx</a:t>
            </a:r>
            <a:r>
              <a:rPr lang="en-US" sz="1836">
                <a:solidFill>
                  <a:srgbClr val="FF0000"/>
                </a:solidFill>
              </a:rPr>
              <a:t> </a:t>
            </a:r>
          </a:p>
          <a:p>
            <a:r>
              <a:rPr lang="en-US" sz="1836">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81151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1278428"/>
            <a:ext cx="11880000" cy="5430190"/>
          </a:xfrm>
          <a:prstGeom prst="rect">
            <a:avLst/>
          </a:prstGeom>
        </p:spPr>
        <p:txBody>
          <a:bodyPr vert="horz" lIns="91440" tIns="45720" rIns="91440" bIns="45720" rtlCol="0">
            <a:normAutofit/>
          </a:bodyPr>
          <a:lstStyle>
            <a:lvl1pPr marL="0" indent="0">
              <a:buFont typeface="Arial" panose="020B0604020202020204" pitchFamily="34" charset="0"/>
              <a:buNone/>
              <a:defRPr sz="2800"/>
            </a:lvl1pPr>
          </a:lstStyle>
          <a:p>
            <a:pPr lvl="0"/>
            <a:r>
              <a:rPr lang="en-US" dirty="0"/>
              <a:t>After this lesson you will be able to:</a:t>
            </a:r>
          </a:p>
          <a:p>
            <a:pPr lvl="0"/>
            <a:r>
              <a:rPr lang="en-US" dirty="0"/>
              <a:t>Objective 1</a:t>
            </a:r>
          </a:p>
          <a:p>
            <a:pPr lvl="0"/>
            <a:r>
              <a:rPr lang="en-US" dirty="0"/>
              <a:t>Objective 2</a:t>
            </a:r>
          </a:p>
        </p:txBody>
      </p:sp>
      <p:sp>
        <p:nvSpPr>
          <p:cNvPr id="5" name="TextBox 4">
            <a:extLst>
              <a:ext uri="{FF2B5EF4-FFF2-40B4-BE49-F238E27FC236}">
                <a16:creationId xmlns:a16="http://schemas.microsoft.com/office/drawing/2014/main" id="{BEAF6D4D-4F7D-47C3-A4A5-F4E5C5F4122D}"/>
              </a:ext>
            </a:extLst>
          </p:cNvPr>
          <p:cNvSpPr txBox="1"/>
          <p:nvPr userDrawn="1"/>
        </p:nvSpPr>
        <p:spPr>
          <a:xfrm>
            <a:off x="180000" y="179999"/>
            <a:ext cx="11880000" cy="830997"/>
          </a:xfrm>
          <a:prstGeom prst="rect">
            <a:avLst/>
          </a:prstGeom>
          <a:noFill/>
        </p:spPr>
        <p:txBody>
          <a:bodyPr wrap="square" rtlCol="0">
            <a:spAutoFit/>
          </a:bodyPr>
          <a:lstStyle/>
          <a:p>
            <a:r>
              <a:rPr lang="en-US" sz="4800" dirty="0">
                <a:solidFill>
                  <a:schemeClr val="accent5"/>
                </a:solidFill>
              </a:rPr>
              <a:t>Objectives</a:t>
            </a:r>
          </a:p>
        </p:txBody>
      </p:sp>
    </p:spTree>
    <p:extLst>
      <p:ext uri="{BB962C8B-B14F-4D97-AF65-F5344CB8AC3E}">
        <p14:creationId xmlns:p14="http://schemas.microsoft.com/office/powerpoint/2010/main" val="417080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14242111-C676-4903-A587-D0F9EDCE5CD7}"/>
              </a:ext>
            </a:extLst>
          </p:cNvPr>
          <p:cNvSpPr>
            <a:spLocks noGrp="1"/>
          </p:cNvSpPr>
          <p:nvPr>
            <p:ph idx="10" hasCustomPrompt="1"/>
          </p:nvPr>
        </p:nvSpPr>
        <p:spPr>
          <a:xfrm>
            <a:off x="179998" y="2209046"/>
            <a:ext cx="11880000" cy="4499571"/>
          </a:xfrm>
          <a:prstGeom prst="rect">
            <a:avLst/>
          </a:prstGeom>
        </p:spPr>
        <p:txBody>
          <a:bodyPr vert="horz" lIns="91440" tIns="45720" rIns="91440" bIns="45720" rtlCol="0">
            <a:normAutofit/>
          </a:bodyPr>
          <a:lstStyle>
            <a:lvl1pPr marL="342900" indent="-342900">
              <a:buFont typeface="Arial" panose="020B0604020202020204" pitchFamily="34" charset="0"/>
              <a:buChar char="•"/>
              <a:defRPr sz="2800"/>
            </a:lvl1pPr>
          </a:lstStyle>
          <a:p>
            <a:pPr lvl="0"/>
            <a:r>
              <a:rPr lang="en-US"/>
              <a:t>Objective 1</a:t>
            </a:r>
          </a:p>
          <a:p>
            <a:pPr lvl="0"/>
            <a:r>
              <a:rPr lang="en-US"/>
              <a:t>Objective 2</a:t>
            </a:r>
          </a:p>
        </p:txBody>
      </p:sp>
      <p:sp>
        <p:nvSpPr>
          <p:cNvPr id="5" name="TextBox 4">
            <a:extLst>
              <a:ext uri="{FF2B5EF4-FFF2-40B4-BE49-F238E27FC236}">
                <a16:creationId xmlns:a16="http://schemas.microsoft.com/office/drawing/2014/main" id="{6DA46040-213F-4CC6-94D3-2F9450739868}"/>
              </a:ext>
            </a:extLst>
          </p:cNvPr>
          <p:cNvSpPr txBox="1"/>
          <p:nvPr userDrawn="1"/>
        </p:nvSpPr>
        <p:spPr>
          <a:xfrm>
            <a:off x="179998" y="1197032"/>
            <a:ext cx="11880000" cy="523220"/>
          </a:xfrm>
          <a:prstGeom prst="rect">
            <a:avLst/>
          </a:prstGeom>
          <a:noFill/>
        </p:spPr>
        <p:txBody>
          <a:bodyPr wrap="square" rtlCol="0">
            <a:spAutoFit/>
          </a:bodyPr>
          <a:lstStyle/>
          <a:p>
            <a:pPr lvl="0"/>
            <a:r>
              <a:rPr lang="en-US" sz="2800" dirty="0"/>
              <a:t>In this module, we have:</a:t>
            </a:r>
          </a:p>
        </p:txBody>
      </p:sp>
      <p:sp>
        <p:nvSpPr>
          <p:cNvPr id="6" name="TextBox 5">
            <a:extLst>
              <a:ext uri="{FF2B5EF4-FFF2-40B4-BE49-F238E27FC236}">
                <a16:creationId xmlns:a16="http://schemas.microsoft.com/office/drawing/2014/main" id="{D0E0D15E-5B98-4A0F-930F-6E482B21D8D9}"/>
              </a:ext>
            </a:extLst>
          </p:cNvPr>
          <p:cNvSpPr txBox="1"/>
          <p:nvPr userDrawn="1"/>
        </p:nvSpPr>
        <p:spPr>
          <a:xfrm>
            <a:off x="180000" y="179999"/>
            <a:ext cx="11880000" cy="830997"/>
          </a:xfrm>
          <a:prstGeom prst="rect">
            <a:avLst/>
          </a:prstGeom>
          <a:noFill/>
        </p:spPr>
        <p:txBody>
          <a:bodyPr wrap="square" rtlCol="0">
            <a:spAutoFit/>
          </a:bodyPr>
          <a:lstStyle/>
          <a:p>
            <a:r>
              <a:rPr lang="en-US" sz="4800">
                <a:solidFill>
                  <a:schemeClr val="accent5"/>
                </a:solidFill>
              </a:rPr>
              <a:t>Summary</a:t>
            </a:r>
          </a:p>
        </p:txBody>
      </p:sp>
    </p:spTree>
    <p:extLst>
      <p:ext uri="{BB962C8B-B14F-4D97-AF65-F5344CB8AC3E}">
        <p14:creationId xmlns:p14="http://schemas.microsoft.com/office/powerpoint/2010/main" val="144127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Image or Shap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FCE5-1F51-4C2A-B818-B620268E83B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96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0250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3" name="Text Placeholder 8">
            <a:extLst>
              <a:ext uri="{FF2B5EF4-FFF2-40B4-BE49-F238E27FC236}">
                <a16:creationId xmlns:a16="http://schemas.microsoft.com/office/drawing/2014/main" id="{144D4093-7182-419A-8018-0762751FD2A2}"/>
              </a:ext>
            </a:extLst>
          </p:cNvPr>
          <p:cNvSpPr>
            <a:spLocks noGrp="1"/>
          </p:cNvSpPr>
          <p:nvPr>
            <p:ph idx="1" hasCustomPrompt="1"/>
          </p:nvPr>
        </p:nvSpPr>
        <p:spPr>
          <a:xfrm>
            <a:off x="179998"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8">
            <a:extLst>
              <a:ext uri="{FF2B5EF4-FFF2-40B4-BE49-F238E27FC236}">
                <a16:creationId xmlns:a16="http://schemas.microsoft.com/office/drawing/2014/main" id="{A4028C1A-8DE6-441B-83C5-4C6402080877}"/>
              </a:ext>
            </a:extLst>
          </p:cNvPr>
          <p:cNvSpPr>
            <a:spLocks noGrp="1"/>
          </p:cNvSpPr>
          <p:nvPr>
            <p:ph idx="10" hasCustomPrompt="1"/>
          </p:nvPr>
        </p:nvSpPr>
        <p:spPr>
          <a:xfrm>
            <a:off x="6143996" y="1253330"/>
            <a:ext cx="5916002" cy="5455287"/>
          </a:xfrm>
          <a:prstGeom prst="rect">
            <a:avLst/>
          </a:prstGeom>
        </p:spPr>
        <p:txBody>
          <a:bodyPr vert="horz" lIns="91440" tIns="45720" rIns="91440" bIns="45720" rtlCol="0">
            <a:normAutofit/>
          </a:bodyPr>
          <a:lstStyle>
            <a:lvl1pPr marL="0" indent="0">
              <a:buNone/>
              <a:defRPr sz="2800"/>
            </a:lvl1pPr>
            <a:lvl2pPr marL="457200" indent="0">
              <a:buNone/>
              <a:defRPr sz="2400"/>
            </a:lvl2pPr>
            <a:lvl3pPr marL="914400" indent="0">
              <a:buNone/>
              <a:defRPr sz="2000"/>
            </a:lvl3pPr>
            <a:lvl4pPr marL="1371600" indent="0">
              <a:buNone/>
              <a:defRPr/>
            </a:lvl4pPr>
            <a:lvl5pPr marL="182880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081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23D5-D81F-445C-95CE-9000DE080549}"/>
              </a:ext>
            </a:extLst>
          </p:cNvPr>
          <p:cNvSpPr>
            <a:spLocks noGrp="1"/>
          </p:cNvSpPr>
          <p:nvPr>
            <p:ph type="title"/>
          </p:nvPr>
        </p:nvSpPr>
        <p:spPr/>
        <p:txBody>
          <a:bodyPr/>
          <a:lstStyle/>
          <a:p>
            <a:r>
              <a:rPr lang="en-US"/>
              <a:t>Click to edit Master title style</a:t>
            </a:r>
          </a:p>
        </p:txBody>
      </p:sp>
      <p:sp>
        <p:nvSpPr>
          <p:cNvPr id="4" name="Text Placeholder 8">
            <a:extLst>
              <a:ext uri="{FF2B5EF4-FFF2-40B4-BE49-F238E27FC236}">
                <a16:creationId xmlns:a16="http://schemas.microsoft.com/office/drawing/2014/main" id="{7355543C-E4FF-4582-A26B-ED5DB0EF6AFC}"/>
              </a:ext>
            </a:extLst>
          </p:cNvPr>
          <p:cNvSpPr>
            <a:spLocks noGrp="1"/>
          </p:cNvSpPr>
          <p:nvPr>
            <p:ph idx="1" hasCustomPrompt="1"/>
          </p:nvPr>
        </p:nvSpPr>
        <p:spPr>
          <a:xfrm>
            <a:off x="179998" y="1253330"/>
            <a:ext cx="11880000" cy="54552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291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9DAB6-893C-4F26-8603-8DC23C540602}"/>
              </a:ext>
            </a:extLst>
          </p:cNvPr>
          <p:cNvSpPr>
            <a:spLocks noGrp="1"/>
          </p:cNvSpPr>
          <p:nvPr>
            <p:ph type="title"/>
          </p:nvPr>
        </p:nvSpPr>
        <p:spPr>
          <a:xfrm>
            <a:off x="179998" y="180000"/>
            <a:ext cx="11880000" cy="918000"/>
          </a:xfrm>
          <a:prstGeom prst="rect">
            <a:avLst/>
          </a:prstGeom>
        </p:spPr>
        <p:txBody>
          <a:bodyPr vert="horz" lIns="91440" tIns="45720" rIns="91440" bIns="45720" rtlCol="0" anchor="ctr">
            <a:normAutofit/>
          </a:bodyPr>
          <a:lstStyle/>
          <a:p>
            <a:r>
              <a:rPr lang="en-US"/>
              <a:t>Click to edit Master title style</a:t>
            </a:r>
          </a:p>
        </p:txBody>
      </p:sp>
      <p:sp>
        <p:nvSpPr>
          <p:cNvPr id="9" name="Text Placeholder 8">
            <a:extLst>
              <a:ext uri="{FF2B5EF4-FFF2-40B4-BE49-F238E27FC236}">
                <a16:creationId xmlns:a16="http://schemas.microsoft.com/office/drawing/2014/main" id="{C5A312A0-23E0-4CDD-9D3D-D1D6C0EAF039}"/>
              </a:ext>
            </a:extLst>
          </p:cNvPr>
          <p:cNvSpPr>
            <a:spLocks noGrp="1"/>
          </p:cNvSpPr>
          <p:nvPr>
            <p:ph type="body" idx="1"/>
          </p:nvPr>
        </p:nvSpPr>
        <p:spPr>
          <a:xfrm>
            <a:off x="179998" y="1253330"/>
            <a:ext cx="11880000" cy="5455287"/>
          </a:xfrm>
          <a:prstGeom prst="rect">
            <a:avLst/>
          </a:prstGeom>
        </p:spPr>
        <p:txBody>
          <a:bodyPr vert="horz" lIns="91440" tIns="45720" rIns="91440" bIns="45720" rtlCol="0">
            <a:normAutofit/>
          </a:bodyPr>
          <a:lstStyle/>
          <a:p>
            <a:pPr lvl="0"/>
            <a:r>
              <a:rPr lang="en-US"/>
              <a:t>Content</a:t>
            </a:r>
          </a:p>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528469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694" r:id="rId3"/>
    <p:sldLayoutId id="2147483691" r:id="rId4"/>
    <p:sldLayoutId id="2147483692" r:id="rId5"/>
    <p:sldLayoutId id="2147483702" r:id="rId6"/>
    <p:sldLayoutId id="2147483698" r:id="rId7"/>
    <p:sldLayoutId id="2147483700" r:id="rId8"/>
    <p:sldLayoutId id="2147483699" r:id="rId9"/>
    <p:sldLayoutId id="2147483701" r:id="rId10"/>
    <p:sldLayoutId id="2147483695" r:id="rId11"/>
    <p:sldLayoutId id="2147483697" r:id="rId12"/>
    <p:sldLayoutId id="2147483687" r:id="rId13"/>
    <p:sldLayoutId id="2147483688" r:id="rId14"/>
    <p:sldLayoutId id="2147483689" r:id="rId15"/>
    <p:sldLayoutId id="2147483661" r:id="rId16"/>
  </p:sldLayoutIdLst>
  <p:txStyles>
    <p:titleStyle>
      <a:lvl1pPr algn="l" defTabSz="914400" rtl="0" eaLnBrk="1" latinLnBrk="0" hangingPunct="1">
        <a:lnSpc>
          <a:spcPct val="90000"/>
        </a:lnSpc>
        <a:spcBef>
          <a:spcPct val="0"/>
        </a:spcBef>
        <a:buNone/>
        <a:defRPr sz="4800" kern="1200">
          <a:solidFill>
            <a:schemeClr val="accent5"/>
          </a:solidFill>
          <a:latin typeface="+mj-lt"/>
          <a:ea typeface="+mj-ea"/>
          <a:cs typeface="+mj-cs"/>
        </a:defRPr>
      </a:lvl1pPr>
    </p:titleStyle>
    <p:bodyStyle>
      <a:lvl1pPr marL="457200" indent="-4572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s://graph.microsoft.com/beta/auditLogs/directoryAudits" TargetMode="External"/><Relationship Id="rId2" Type="http://schemas.openxmlformats.org/officeDocument/2006/relationships/notesSlide" Target="../notesSlides/notesSlide38.xml"/><Relationship Id="rId1" Type="http://schemas.openxmlformats.org/officeDocument/2006/relationships/slideLayout" Target="../slideLayouts/slideLayout9.xml"/><Relationship Id="rId6" Type="http://schemas.openxmlformats.org/officeDocument/2006/relationships/hyperlink" Target="https://developer.microsoft.com/en-us/graph/graph-explorer" TargetMode="External"/><Relationship Id="rId5" Type="http://schemas.openxmlformats.org/officeDocument/2006/relationships/hyperlink" Target="https://docs.microsoft.com/en-us/azure/active-directory/reports-monitoring/concept-reporting-api" TargetMode="External"/><Relationship Id="rId4" Type="http://schemas.openxmlformats.org/officeDocument/2006/relationships/hyperlink" Target="https://graph.microsoft.com/beta/auditLogs/signIns"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developer.microsoft.com/graph/graph-explorer" TargetMode="External"/><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725C4B-EACB-4D0B-8584-228D45AAB6FD}"/>
              </a:ext>
            </a:extLst>
          </p:cNvPr>
          <p:cNvSpPr>
            <a:spLocks noGrp="1"/>
          </p:cNvSpPr>
          <p:nvPr>
            <p:ph type="title"/>
          </p:nvPr>
        </p:nvSpPr>
        <p:spPr/>
        <p:txBody>
          <a:bodyPr>
            <a:normAutofit fontScale="90000"/>
          </a:bodyPr>
          <a:lstStyle/>
          <a:p>
            <a:r>
              <a:rPr lang="en-US"/>
              <a:t>Azure Active Directory</a:t>
            </a:r>
            <a:br>
              <a:rPr lang="en-US"/>
            </a:br>
            <a:r>
              <a:rPr lang="en-US"/>
              <a:t>for Developers</a:t>
            </a:r>
          </a:p>
        </p:txBody>
      </p:sp>
    </p:spTree>
    <p:extLst>
      <p:ext uri="{BB962C8B-B14F-4D97-AF65-F5344CB8AC3E}">
        <p14:creationId xmlns:p14="http://schemas.microsoft.com/office/powerpoint/2010/main" val="53457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56EF-10A7-445A-933A-841793CAE676}"/>
              </a:ext>
            </a:extLst>
          </p:cNvPr>
          <p:cNvSpPr>
            <a:spLocks noGrp="1"/>
          </p:cNvSpPr>
          <p:nvPr>
            <p:ph type="title"/>
          </p:nvPr>
        </p:nvSpPr>
        <p:spPr/>
        <p:txBody>
          <a:bodyPr/>
          <a:lstStyle/>
          <a:p>
            <a:r>
              <a:rPr lang="en-US" dirty="0"/>
              <a:t>Tenant/directory</a:t>
            </a:r>
          </a:p>
        </p:txBody>
      </p:sp>
      <p:sp>
        <p:nvSpPr>
          <p:cNvPr id="3" name="Content Placeholder 2">
            <a:extLst>
              <a:ext uri="{FF2B5EF4-FFF2-40B4-BE49-F238E27FC236}">
                <a16:creationId xmlns:a16="http://schemas.microsoft.com/office/drawing/2014/main" id="{EEAC28E4-5112-42EA-A5C2-72D9E9A22521}"/>
              </a:ext>
            </a:extLst>
          </p:cNvPr>
          <p:cNvSpPr>
            <a:spLocks noGrp="1"/>
          </p:cNvSpPr>
          <p:nvPr>
            <p:ph idx="1"/>
          </p:nvPr>
        </p:nvSpPr>
        <p:spPr/>
        <p:txBody>
          <a:bodyPr>
            <a:normAutofit lnSpcReduction="10000"/>
          </a:bodyPr>
          <a:lstStyle/>
          <a:p>
            <a:r>
              <a:rPr lang="en-US" dirty="0"/>
              <a:t>AAD is a SaaS, multi-tenant, cloud service</a:t>
            </a:r>
          </a:p>
          <a:p>
            <a:r>
              <a:rPr lang="en-US" dirty="0"/>
              <a:t>Use scoped to a tenant (~= trusted forest) == directory</a:t>
            </a:r>
          </a:p>
          <a:p>
            <a:r>
              <a:rPr lang="en-US" dirty="0"/>
              <a:t>A tenant may contain users from several domains</a:t>
            </a:r>
          </a:p>
          <a:p>
            <a:r>
              <a:rPr lang="en-US" dirty="0"/>
              <a:t>A domain may only exist in one tenant</a:t>
            </a:r>
          </a:p>
          <a:p>
            <a:r>
              <a:rPr lang="en-US" dirty="0"/>
              <a:t>A tenant may </a:t>
            </a:r>
            <a:r>
              <a:rPr lang="en-US" b="1" dirty="0"/>
              <a:t>reference</a:t>
            </a:r>
            <a:r>
              <a:rPr lang="en-US" dirty="0"/>
              <a:t> users from other directories (B2B)</a:t>
            </a:r>
          </a:p>
          <a:p>
            <a:r>
              <a:rPr lang="en-US" dirty="0"/>
              <a:t>Always identified with:</a:t>
            </a:r>
          </a:p>
          <a:p>
            <a:pPr lvl="1"/>
            <a:r>
              <a:rPr lang="en-US" dirty="0"/>
              <a:t> xyz.onmicrosoft.com</a:t>
            </a:r>
          </a:p>
          <a:p>
            <a:pPr lvl="1"/>
            <a:r>
              <a:rPr lang="en-US" dirty="0"/>
              <a:t>a GUID</a:t>
            </a:r>
          </a:p>
          <a:p>
            <a:pPr lvl="1"/>
            <a:r>
              <a:rPr lang="en-US" dirty="0"/>
              <a:t>custom domain name(s)</a:t>
            </a:r>
          </a:p>
        </p:txBody>
      </p:sp>
    </p:spTree>
    <p:extLst>
      <p:ext uri="{BB962C8B-B14F-4D97-AF65-F5344CB8AC3E}">
        <p14:creationId xmlns:p14="http://schemas.microsoft.com/office/powerpoint/2010/main" val="4096592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6ACC-4105-4DD4-BF11-46F74D8E4260}"/>
              </a:ext>
            </a:extLst>
          </p:cNvPr>
          <p:cNvSpPr>
            <a:spLocks noGrp="1"/>
          </p:cNvSpPr>
          <p:nvPr>
            <p:ph type="title"/>
          </p:nvPr>
        </p:nvSpPr>
        <p:spPr/>
        <p:txBody>
          <a:bodyPr/>
          <a:lstStyle/>
          <a:p>
            <a:r>
              <a:rPr lang="en-US" dirty="0"/>
              <a:t>Azure AD and Azure cloud</a:t>
            </a:r>
          </a:p>
        </p:txBody>
      </p:sp>
      <p:sp>
        <p:nvSpPr>
          <p:cNvPr id="6" name="Rectangle: Rounded Corners 5">
            <a:extLst>
              <a:ext uri="{FF2B5EF4-FFF2-40B4-BE49-F238E27FC236}">
                <a16:creationId xmlns:a16="http://schemas.microsoft.com/office/drawing/2014/main" id="{CAC08C2E-FC4E-4EDE-A113-9B1B8956C2E5}"/>
              </a:ext>
            </a:extLst>
          </p:cNvPr>
          <p:cNvSpPr/>
          <p:nvPr/>
        </p:nvSpPr>
        <p:spPr>
          <a:xfrm>
            <a:off x="1253818" y="4414213"/>
            <a:ext cx="2777277" cy="1374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Subscription</a:t>
            </a:r>
          </a:p>
        </p:txBody>
      </p:sp>
      <p:sp>
        <p:nvSpPr>
          <p:cNvPr id="7" name="Rectangle: Rounded Corners 6">
            <a:extLst>
              <a:ext uri="{FF2B5EF4-FFF2-40B4-BE49-F238E27FC236}">
                <a16:creationId xmlns:a16="http://schemas.microsoft.com/office/drawing/2014/main" id="{B159F67E-913B-43DC-B1EC-447F8F795E5D}"/>
              </a:ext>
            </a:extLst>
          </p:cNvPr>
          <p:cNvSpPr/>
          <p:nvPr/>
        </p:nvSpPr>
        <p:spPr>
          <a:xfrm>
            <a:off x="1560511" y="4647073"/>
            <a:ext cx="2777277" cy="1374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7A62D7F3-8F00-4C40-B45A-2271890F7747}"/>
              </a:ext>
            </a:extLst>
          </p:cNvPr>
          <p:cNvSpPr/>
          <p:nvPr/>
        </p:nvSpPr>
        <p:spPr>
          <a:xfrm>
            <a:off x="1867204" y="4959446"/>
            <a:ext cx="2777277" cy="1374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Subscription</a:t>
            </a:r>
          </a:p>
        </p:txBody>
      </p:sp>
      <p:sp>
        <p:nvSpPr>
          <p:cNvPr id="9" name="Isosceles Triangle 8">
            <a:extLst>
              <a:ext uri="{FF2B5EF4-FFF2-40B4-BE49-F238E27FC236}">
                <a16:creationId xmlns:a16="http://schemas.microsoft.com/office/drawing/2014/main" id="{91C331B4-7340-4DAB-8B70-E7CA98AF1476}"/>
              </a:ext>
            </a:extLst>
          </p:cNvPr>
          <p:cNvSpPr/>
          <p:nvPr/>
        </p:nvSpPr>
        <p:spPr>
          <a:xfrm>
            <a:off x="1380119" y="1249463"/>
            <a:ext cx="2027582" cy="16773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AAD</a:t>
            </a:r>
          </a:p>
          <a:p>
            <a:pPr algn="ctr"/>
            <a:r>
              <a:rPr lang="en-US" dirty="0"/>
              <a:t>Tenant 1</a:t>
            </a:r>
          </a:p>
        </p:txBody>
      </p:sp>
      <p:cxnSp>
        <p:nvCxnSpPr>
          <p:cNvPr id="11" name="Straight Arrow Connector 10">
            <a:extLst>
              <a:ext uri="{FF2B5EF4-FFF2-40B4-BE49-F238E27FC236}">
                <a16:creationId xmlns:a16="http://schemas.microsoft.com/office/drawing/2014/main" id="{B78957A4-AE54-4301-AA08-7D1F7F16810E}"/>
              </a:ext>
            </a:extLst>
          </p:cNvPr>
          <p:cNvCxnSpPr>
            <a:cxnSpLocks/>
            <a:stCxn id="6" idx="0"/>
            <a:endCxn id="9" idx="3"/>
          </p:cNvCxnSpPr>
          <p:nvPr/>
        </p:nvCxnSpPr>
        <p:spPr>
          <a:xfrm flipH="1" flipV="1">
            <a:off x="2393910" y="2926828"/>
            <a:ext cx="248547" cy="148738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5D3013A-84E4-4AC1-AF91-E21CCAE41651}"/>
              </a:ext>
            </a:extLst>
          </p:cNvPr>
          <p:cNvSpPr txBox="1"/>
          <p:nvPr/>
        </p:nvSpPr>
        <p:spPr>
          <a:xfrm>
            <a:off x="1867204" y="3485854"/>
            <a:ext cx="2356030" cy="369332"/>
          </a:xfrm>
          <a:prstGeom prst="rect">
            <a:avLst/>
          </a:prstGeom>
          <a:solidFill>
            <a:schemeClr val="accent1">
              <a:lumMod val="40000"/>
              <a:lumOff val="60000"/>
            </a:schemeClr>
          </a:solidFill>
        </p:spPr>
        <p:txBody>
          <a:bodyPr wrap="none" rtlCol="0">
            <a:spAutoFit/>
          </a:bodyPr>
          <a:lstStyle/>
          <a:p>
            <a:r>
              <a:rPr lang="en-US" dirty="0"/>
              <a:t>Access controlled by…</a:t>
            </a:r>
          </a:p>
        </p:txBody>
      </p:sp>
      <p:sp>
        <p:nvSpPr>
          <p:cNvPr id="14" name="Isosceles Triangle 13">
            <a:extLst>
              <a:ext uri="{FF2B5EF4-FFF2-40B4-BE49-F238E27FC236}">
                <a16:creationId xmlns:a16="http://schemas.microsoft.com/office/drawing/2014/main" id="{CB05FEB1-56D5-4846-BEAC-CCEAB1AFF5E3}"/>
              </a:ext>
            </a:extLst>
          </p:cNvPr>
          <p:cNvSpPr/>
          <p:nvPr/>
        </p:nvSpPr>
        <p:spPr>
          <a:xfrm>
            <a:off x="6877811" y="1249462"/>
            <a:ext cx="2027582" cy="16773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AAD</a:t>
            </a:r>
          </a:p>
          <a:p>
            <a:pPr algn="ctr"/>
            <a:r>
              <a:rPr lang="en-US" dirty="0"/>
              <a:t>Tenant 2</a:t>
            </a:r>
          </a:p>
        </p:txBody>
      </p:sp>
      <p:sp>
        <p:nvSpPr>
          <p:cNvPr id="15" name="TextBox 14">
            <a:extLst>
              <a:ext uri="{FF2B5EF4-FFF2-40B4-BE49-F238E27FC236}">
                <a16:creationId xmlns:a16="http://schemas.microsoft.com/office/drawing/2014/main" id="{0DC43E74-2070-4BA3-834E-E224C8C1CEF3}"/>
              </a:ext>
            </a:extLst>
          </p:cNvPr>
          <p:cNvSpPr txBox="1"/>
          <p:nvPr/>
        </p:nvSpPr>
        <p:spPr>
          <a:xfrm>
            <a:off x="8924122" y="1464572"/>
            <a:ext cx="1747935" cy="1477328"/>
          </a:xfrm>
          <a:prstGeom prst="rect">
            <a:avLst/>
          </a:prstGeom>
          <a:solidFill>
            <a:schemeClr val="accent1">
              <a:lumMod val="40000"/>
              <a:lumOff val="60000"/>
            </a:schemeClr>
          </a:solidFill>
        </p:spPr>
        <p:txBody>
          <a:bodyPr wrap="square" rtlCol="0">
            <a:spAutoFit/>
          </a:bodyPr>
          <a:lstStyle/>
          <a:p>
            <a:r>
              <a:rPr lang="en-US" dirty="0"/>
              <a:t>Free-standing tenant created in an existing Azure subscription </a:t>
            </a:r>
          </a:p>
        </p:txBody>
      </p:sp>
      <p:pic>
        <p:nvPicPr>
          <p:cNvPr id="16" name="Picture 15">
            <a:extLst>
              <a:ext uri="{FF2B5EF4-FFF2-40B4-BE49-F238E27FC236}">
                <a16:creationId xmlns:a16="http://schemas.microsoft.com/office/drawing/2014/main" id="{83DA532D-65A0-49DD-ADE9-3B4928C298C0}"/>
              </a:ext>
            </a:extLst>
          </p:cNvPr>
          <p:cNvPicPr>
            <a:picLocks noChangeAspect="1"/>
          </p:cNvPicPr>
          <p:nvPr/>
        </p:nvPicPr>
        <p:blipFill>
          <a:blip r:embed="rId3"/>
          <a:stretch>
            <a:fillRect/>
          </a:stretch>
        </p:blipFill>
        <p:spPr>
          <a:xfrm>
            <a:off x="5586199" y="3670520"/>
            <a:ext cx="5000662" cy="1147771"/>
          </a:xfrm>
          <a:prstGeom prst="rect">
            <a:avLst/>
          </a:prstGeom>
        </p:spPr>
      </p:pic>
      <p:sp>
        <p:nvSpPr>
          <p:cNvPr id="19" name="Speech Bubble: Rectangle with Corners Rounded 18">
            <a:extLst>
              <a:ext uri="{FF2B5EF4-FFF2-40B4-BE49-F238E27FC236}">
                <a16:creationId xmlns:a16="http://schemas.microsoft.com/office/drawing/2014/main" id="{001C7715-2BB7-4466-8C5B-9FC903C5D003}"/>
              </a:ext>
            </a:extLst>
          </p:cNvPr>
          <p:cNvSpPr/>
          <p:nvPr/>
        </p:nvSpPr>
        <p:spPr>
          <a:xfrm>
            <a:off x="8565502" y="5334292"/>
            <a:ext cx="2065987" cy="999593"/>
          </a:xfrm>
          <a:prstGeom prst="wedgeRoundRectCallout">
            <a:avLst>
              <a:gd name="adj1" fmla="val -15112"/>
              <a:gd name="adj2" fmla="val -149080"/>
              <a:gd name="adj3" fmla="val 1666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Azure portal view through this AAD tenant</a:t>
            </a:r>
          </a:p>
        </p:txBody>
      </p:sp>
      <p:sp>
        <p:nvSpPr>
          <p:cNvPr id="13" name="Speech Bubble: Rectangle with Corners Rounded 12">
            <a:extLst>
              <a:ext uri="{FF2B5EF4-FFF2-40B4-BE49-F238E27FC236}">
                <a16:creationId xmlns:a16="http://schemas.microsoft.com/office/drawing/2014/main" id="{C2489E5F-E269-499F-A142-384C41CF4A09}"/>
              </a:ext>
            </a:extLst>
          </p:cNvPr>
          <p:cNvSpPr/>
          <p:nvPr/>
        </p:nvSpPr>
        <p:spPr>
          <a:xfrm>
            <a:off x="5481534" y="5271394"/>
            <a:ext cx="2065987" cy="1374439"/>
          </a:xfrm>
          <a:prstGeom prst="wedgeRoundRectCallout">
            <a:avLst>
              <a:gd name="adj1" fmla="val -18890"/>
              <a:gd name="adj2" fmla="val -123117"/>
              <a:gd name="adj3" fmla="val 1666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access through a different tenant (</a:t>
            </a:r>
            <a:r>
              <a:rPr lang="en-US" dirty="0" err="1">
                <a:solidFill>
                  <a:schemeClr val="tx1"/>
                </a:solidFill>
              </a:rPr>
              <a:t>signin</a:t>
            </a:r>
            <a:r>
              <a:rPr lang="en-US" dirty="0">
                <a:solidFill>
                  <a:schemeClr val="tx1"/>
                </a:solidFill>
              </a:rPr>
              <a:t> must be member/guest)</a:t>
            </a:r>
          </a:p>
        </p:txBody>
      </p:sp>
      <p:cxnSp>
        <p:nvCxnSpPr>
          <p:cNvPr id="17" name="Straight Arrow Connector 16">
            <a:extLst>
              <a:ext uri="{FF2B5EF4-FFF2-40B4-BE49-F238E27FC236}">
                <a16:creationId xmlns:a16="http://schemas.microsoft.com/office/drawing/2014/main" id="{131D5357-E65E-49C0-B32D-AF7206433579}"/>
              </a:ext>
            </a:extLst>
          </p:cNvPr>
          <p:cNvCxnSpPr>
            <a:cxnSpLocks/>
            <a:stCxn id="14" idx="2"/>
            <a:endCxn id="9" idx="4"/>
          </p:cNvCxnSpPr>
          <p:nvPr/>
        </p:nvCxnSpPr>
        <p:spPr>
          <a:xfrm flipH="1">
            <a:off x="3407701" y="2926827"/>
            <a:ext cx="347011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6066E43-DA78-47D7-8BB3-CC642B2B88D3}"/>
              </a:ext>
            </a:extLst>
          </p:cNvPr>
          <p:cNvSpPr txBox="1"/>
          <p:nvPr/>
        </p:nvSpPr>
        <p:spPr>
          <a:xfrm>
            <a:off x="4303519" y="2236845"/>
            <a:ext cx="2356030" cy="646331"/>
          </a:xfrm>
          <a:prstGeom prst="rect">
            <a:avLst/>
          </a:prstGeom>
          <a:solidFill>
            <a:schemeClr val="accent1">
              <a:lumMod val="40000"/>
              <a:lumOff val="60000"/>
            </a:schemeClr>
          </a:solidFill>
        </p:spPr>
        <p:txBody>
          <a:bodyPr wrap="square" rtlCol="0">
            <a:spAutoFit/>
          </a:bodyPr>
          <a:lstStyle/>
          <a:p>
            <a:r>
              <a:rPr lang="en-US" dirty="0"/>
              <a:t>Available to user(s) in (another) tenant</a:t>
            </a:r>
          </a:p>
        </p:txBody>
      </p:sp>
      <p:cxnSp>
        <p:nvCxnSpPr>
          <p:cNvPr id="21" name="Straight Arrow Connector 20">
            <a:extLst>
              <a:ext uri="{FF2B5EF4-FFF2-40B4-BE49-F238E27FC236}">
                <a16:creationId xmlns:a16="http://schemas.microsoft.com/office/drawing/2014/main" id="{7E09F92D-6906-40BC-8BD4-C3A4C637DDFC}"/>
              </a:ext>
            </a:extLst>
          </p:cNvPr>
          <p:cNvCxnSpPr>
            <a:cxnSpLocks/>
          </p:cNvCxnSpPr>
          <p:nvPr/>
        </p:nvCxnSpPr>
        <p:spPr>
          <a:xfrm flipV="1">
            <a:off x="4249357" y="2926828"/>
            <a:ext cx="2815275" cy="172024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7CA13D2-A763-4FF1-B02A-2C35A122B9A5}"/>
              </a:ext>
            </a:extLst>
          </p:cNvPr>
          <p:cNvSpPr txBox="1"/>
          <p:nvPr/>
        </p:nvSpPr>
        <p:spPr>
          <a:xfrm>
            <a:off x="4749940" y="3319758"/>
            <a:ext cx="970330" cy="369332"/>
          </a:xfrm>
          <a:prstGeom prst="rect">
            <a:avLst/>
          </a:prstGeom>
          <a:solidFill>
            <a:schemeClr val="accent1">
              <a:lumMod val="40000"/>
              <a:lumOff val="60000"/>
            </a:schemeClr>
          </a:solidFill>
        </p:spPr>
        <p:txBody>
          <a:bodyPr wrap="none" rtlCol="0">
            <a:spAutoFit/>
          </a:bodyPr>
          <a:lstStyle/>
          <a:p>
            <a:r>
              <a:rPr lang="en-US" dirty="0"/>
              <a:t>Create…</a:t>
            </a:r>
          </a:p>
        </p:txBody>
      </p:sp>
    </p:spTree>
    <p:extLst>
      <p:ext uri="{BB962C8B-B14F-4D97-AF65-F5344CB8AC3E}">
        <p14:creationId xmlns:p14="http://schemas.microsoft.com/office/powerpoint/2010/main" val="39442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animBg="1"/>
      <p:bldP spid="14" grpId="0" animBg="1"/>
      <p:bldP spid="15" grpId="0" animBg="1"/>
      <p:bldP spid="19" grpId="0" animBg="1"/>
      <p:bldP spid="13" grpId="0" animBg="1"/>
      <p:bldP spid="20"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4F93BA-6DBE-42D8-9022-B8603FABF86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CCF73D59-3AE8-4F02-A004-A15BE7310134}"/>
              </a:ext>
            </a:extLst>
          </p:cNvPr>
          <p:cNvSpPr>
            <a:spLocks noGrp="1"/>
          </p:cNvSpPr>
          <p:nvPr>
            <p:ph type="body" sz="quarter" idx="12"/>
          </p:nvPr>
        </p:nvSpPr>
        <p:spPr/>
        <p:txBody>
          <a:bodyPr/>
          <a:lstStyle/>
          <a:p>
            <a:r>
              <a:rPr lang="en-US"/>
              <a:t>Creating an Azure Active Directory Tenant</a:t>
            </a:r>
          </a:p>
        </p:txBody>
      </p:sp>
    </p:spTree>
    <p:extLst>
      <p:ext uri="{BB962C8B-B14F-4D97-AF65-F5344CB8AC3E}">
        <p14:creationId xmlns:p14="http://schemas.microsoft.com/office/powerpoint/2010/main" val="405848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DE9673-E43E-42DB-AAF4-BD6569BF7162}"/>
              </a:ext>
            </a:extLst>
          </p:cNvPr>
          <p:cNvSpPr>
            <a:spLocks noGrp="1"/>
          </p:cNvSpPr>
          <p:nvPr>
            <p:ph type="title"/>
          </p:nvPr>
        </p:nvSpPr>
        <p:spPr/>
        <p:txBody>
          <a:bodyPr/>
          <a:lstStyle/>
          <a:p>
            <a:r>
              <a:rPr lang="en-US" dirty="0"/>
              <a:t>Accessing Azure AD</a:t>
            </a:r>
          </a:p>
        </p:txBody>
      </p:sp>
      <p:sp>
        <p:nvSpPr>
          <p:cNvPr id="4" name="Isosceles Triangle 3">
            <a:extLst>
              <a:ext uri="{FF2B5EF4-FFF2-40B4-BE49-F238E27FC236}">
                <a16:creationId xmlns:a16="http://schemas.microsoft.com/office/drawing/2014/main" id="{2E841741-F78B-4F8A-872A-F40C121EDB18}"/>
              </a:ext>
            </a:extLst>
          </p:cNvPr>
          <p:cNvSpPr/>
          <p:nvPr/>
        </p:nvSpPr>
        <p:spPr>
          <a:xfrm>
            <a:off x="5082209" y="4141253"/>
            <a:ext cx="2027582" cy="16773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AAD</a:t>
            </a:r>
          </a:p>
        </p:txBody>
      </p:sp>
      <p:pic>
        <p:nvPicPr>
          <p:cNvPr id="5" name="Picture 4">
            <a:extLst>
              <a:ext uri="{FF2B5EF4-FFF2-40B4-BE49-F238E27FC236}">
                <a16:creationId xmlns:a16="http://schemas.microsoft.com/office/drawing/2014/main" id="{3E249494-6BFC-4CE7-BA04-923BF9C0C297}"/>
              </a:ext>
            </a:extLst>
          </p:cNvPr>
          <p:cNvPicPr>
            <a:picLocks noChangeAspect="1"/>
          </p:cNvPicPr>
          <p:nvPr/>
        </p:nvPicPr>
        <p:blipFill>
          <a:blip r:embed="rId2"/>
          <a:stretch>
            <a:fillRect/>
          </a:stretch>
        </p:blipFill>
        <p:spPr>
          <a:xfrm>
            <a:off x="688247" y="3120390"/>
            <a:ext cx="2198787" cy="2297430"/>
          </a:xfrm>
          <a:prstGeom prst="rect">
            <a:avLst/>
          </a:prstGeom>
          <a:ln>
            <a:solidFill>
              <a:schemeClr val="accent1"/>
            </a:solidFill>
          </a:ln>
        </p:spPr>
      </p:pic>
      <p:pic>
        <p:nvPicPr>
          <p:cNvPr id="6" name="Picture 5">
            <a:extLst>
              <a:ext uri="{FF2B5EF4-FFF2-40B4-BE49-F238E27FC236}">
                <a16:creationId xmlns:a16="http://schemas.microsoft.com/office/drawing/2014/main" id="{38D019B5-5D4E-4DA0-89C0-19F75731F067}"/>
              </a:ext>
            </a:extLst>
          </p:cNvPr>
          <p:cNvPicPr>
            <a:picLocks noChangeAspect="1"/>
          </p:cNvPicPr>
          <p:nvPr/>
        </p:nvPicPr>
        <p:blipFill>
          <a:blip r:embed="rId3"/>
          <a:stretch>
            <a:fillRect/>
          </a:stretch>
        </p:blipFill>
        <p:spPr>
          <a:xfrm>
            <a:off x="3409361" y="1144080"/>
            <a:ext cx="2477015" cy="2079540"/>
          </a:xfrm>
          <a:prstGeom prst="rect">
            <a:avLst/>
          </a:prstGeom>
          <a:solidFill>
            <a:schemeClr val="tx1"/>
          </a:solidFill>
          <a:ln>
            <a:solidFill>
              <a:schemeClr val="accent1"/>
            </a:solidFill>
          </a:ln>
        </p:spPr>
      </p:pic>
      <p:pic>
        <p:nvPicPr>
          <p:cNvPr id="7" name="Picture 6">
            <a:extLst>
              <a:ext uri="{FF2B5EF4-FFF2-40B4-BE49-F238E27FC236}">
                <a16:creationId xmlns:a16="http://schemas.microsoft.com/office/drawing/2014/main" id="{5166E06B-2804-4E5A-AE49-ED6F80A48A32}"/>
              </a:ext>
            </a:extLst>
          </p:cNvPr>
          <p:cNvPicPr>
            <a:picLocks noChangeAspect="1"/>
          </p:cNvPicPr>
          <p:nvPr/>
        </p:nvPicPr>
        <p:blipFill>
          <a:blip r:embed="rId4"/>
          <a:stretch>
            <a:fillRect/>
          </a:stretch>
        </p:blipFill>
        <p:spPr>
          <a:xfrm>
            <a:off x="6968772" y="854886"/>
            <a:ext cx="2996565" cy="2508619"/>
          </a:xfrm>
          <a:prstGeom prst="rect">
            <a:avLst/>
          </a:prstGeom>
        </p:spPr>
      </p:pic>
      <p:sp>
        <p:nvSpPr>
          <p:cNvPr id="8" name="Rectangle: Rounded Corners 7">
            <a:extLst>
              <a:ext uri="{FF2B5EF4-FFF2-40B4-BE49-F238E27FC236}">
                <a16:creationId xmlns:a16="http://schemas.microsoft.com/office/drawing/2014/main" id="{CE7CD104-A61B-4390-9246-80B9915AEE5B}"/>
              </a:ext>
            </a:extLst>
          </p:cNvPr>
          <p:cNvSpPr/>
          <p:nvPr/>
        </p:nvSpPr>
        <p:spPr>
          <a:xfrm>
            <a:off x="7968541" y="4109788"/>
            <a:ext cx="4091457" cy="167736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Microsoft Graph (REST)</a:t>
            </a:r>
          </a:p>
          <a:p>
            <a:pPr algn="ctr"/>
            <a:r>
              <a:rPr lang="en-US" b="1" dirty="0">
                <a:solidFill>
                  <a:schemeClr val="tx1"/>
                </a:solidFill>
              </a:rPr>
              <a:t>.NET SDK</a:t>
            </a:r>
          </a:p>
          <a:p>
            <a:pPr algn="ctr"/>
            <a:r>
              <a:rPr lang="nl-NL" b="1" dirty="0">
                <a:solidFill>
                  <a:schemeClr val="bg1"/>
                </a:solidFill>
              </a:rPr>
              <a:t>https://graph.microsoft.com/v1.0/users?$filter=startsWith(displayName, 'M')</a:t>
            </a:r>
            <a:endParaRPr lang="en-US" b="1" dirty="0">
              <a:solidFill>
                <a:schemeClr val="bg1"/>
              </a:solidFill>
            </a:endParaRPr>
          </a:p>
        </p:txBody>
      </p:sp>
      <p:sp>
        <p:nvSpPr>
          <p:cNvPr id="9" name="TextBox 8">
            <a:extLst>
              <a:ext uri="{FF2B5EF4-FFF2-40B4-BE49-F238E27FC236}">
                <a16:creationId xmlns:a16="http://schemas.microsoft.com/office/drawing/2014/main" id="{63E12CA7-613A-4829-91A5-2B315C9FCFA9}"/>
              </a:ext>
            </a:extLst>
          </p:cNvPr>
          <p:cNvSpPr txBox="1"/>
          <p:nvPr/>
        </p:nvSpPr>
        <p:spPr>
          <a:xfrm>
            <a:off x="862354" y="5417820"/>
            <a:ext cx="1850571" cy="369332"/>
          </a:xfrm>
          <a:prstGeom prst="rect">
            <a:avLst/>
          </a:prstGeom>
          <a:noFill/>
        </p:spPr>
        <p:txBody>
          <a:bodyPr wrap="none" rtlCol="0">
            <a:spAutoFit/>
          </a:bodyPr>
          <a:lstStyle/>
          <a:p>
            <a:r>
              <a:rPr lang="en-US" dirty="0"/>
              <a:t>Portal AAD Blade</a:t>
            </a:r>
          </a:p>
        </p:txBody>
      </p:sp>
      <p:sp>
        <p:nvSpPr>
          <p:cNvPr id="10" name="TextBox 9">
            <a:extLst>
              <a:ext uri="{FF2B5EF4-FFF2-40B4-BE49-F238E27FC236}">
                <a16:creationId xmlns:a16="http://schemas.microsoft.com/office/drawing/2014/main" id="{7AED7754-C946-4BF7-8908-A673483A5F49}"/>
              </a:ext>
            </a:extLst>
          </p:cNvPr>
          <p:cNvSpPr txBox="1"/>
          <p:nvPr/>
        </p:nvSpPr>
        <p:spPr>
          <a:xfrm>
            <a:off x="3651718" y="3265049"/>
            <a:ext cx="1789657" cy="369332"/>
          </a:xfrm>
          <a:prstGeom prst="rect">
            <a:avLst/>
          </a:prstGeom>
          <a:noFill/>
        </p:spPr>
        <p:txBody>
          <a:bodyPr wrap="none" rtlCol="0">
            <a:spAutoFit/>
          </a:bodyPr>
          <a:lstStyle/>
          <a:p>
            <a:r>
              <a:rPr lang="en-US" dirty="0"/>
              <a:t>Portal B2C Blade</a:t>
            </a:r>
          </a:p>
        </p:txBody>
      </p:sp>
      <p:sp>
        <p:nvSpPr>
          <p:cNvPr id="11" name="TextBox 10">
            <a:extLst>
              <a:ext uri="{FF2B5EF4-FFF2-40B4-BE49-F238E27FC236}">
                <a16:creationId xmlns:a16="http://schemas.microsoft.com/office/drawing/2014/main" id="{30BACE8A-D36C-4BDB-8DF1-2877255E146B}"/>
              </a:ext>
            </a:extLst>
          </p:cNvPr>
          <p:cNvSpPr txBox="1"/>
          <p:nvPr/>
        </p:nvSpPr>
        <p:spPr>
          <a:xfrm>
            <a:off x="7201240" y="3309830"/>
            <a:ext cx="2540952" cy="369332"/>
          </a:xfrm>
          <a:prstGeom prst="rect">
            <a:avLst/>
          </a:prstGeom>
          <a:noFill/>
        </p:spPr>
        <p:txBody>
          <a:bodyPr wrap="none" rtlCol="0">
            <a:spAutoFit/>
          </a:bodyPr>
          <a:lstStyle/>
          <a:p>
            <a:r>
              <a:rPr lang="en-US" dirty="0"/>
              <a:t>PowerShell AAD Module</a:t>
            </a:r>
          </a:p>
        </p:txBody>
      </p:sp>
    </p:spTree>
    <p:extLst>
      <p:ext uri="{BB962C8B-B14F-4D97-AF65-F5344CB8AC3E}">
        <p14:creationId xmlns:p14="http://schemas.microsoft.com/office/powerpoint/2010/main" val="3411186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79B5EB-F030-4949-84A1-FF96823E6412}"/>
              </a:ext>
            </a:extLst>
          </p:cNvPr>
          <p:cNvSpPr>
            <a:spLocks noGrp="1"/>
          </p:cNvSpPr>
          <p:nvPr>
            <p:ph type="title"/>
          </p:nvPr>
        </p:nvSpPr>
        <p:spPr/>
        <p:txBody>
          <a:bodyPr>
            <a:normAutofit fontScale="90000"/>
          </a:bodyPr>
          <a:lstStyle/>
          <a:p>
            <a:r>
              <a:rPr lang="en-US"/>
              <a:t>Azure Active Directory</a:t>
            </a:r>
            <a:br>
              <a:rPr lang="en-US"/>
            </a:br>
            <a:r>
              <a:rPr lang="en-US"/>
              <a:t>for Developers</a:t>
            </a:r>
          </a:p>
        </p:txBody>
      </p:sp>
      <p:sp>
        <p:nvSpPr>
          <p:cNvPr id="5" name="Text Placeholder 4">
            <a:extLst>
              <a:ext uri="{FF2B5EF4-FFF2-40B4-BE49-F238E27FC236}">
                <a16:creationId xmlns:a16="http://schemas.microsoft.com/office/drawing/2014/main" id="{EF24E490-EBDC-4725-B893-9E03BFD2B271}"/>
              </a:ext>
            </a:extLst>
          </p:cNvPr>
          <p:cNvSpPr>
            <a:spLocks noGrp="1"/>
          </p:cNvSpPr>
          <p:nvPr>
            <p:ph type="body" sz="quarter" idx="14"/>
          </p:nvPr>
        </p:nvSpPr>
        <p:spPr/>
        <p:txBody>
          <a:bodyPr/>
          <a:lstStyle/>
          <a:p>
            <a:r>
              <a:rPr lang="en-US" dirty="0"/>
              <a:t>Application registration</a:t>
            </a:r>
          </a:p>
        </p:txBody>
      </p:sp>
    </p:spTree>
    <p:extLst>
      <p:ext uri="{BB962C8B-B14F-4D97-AF65-F5344CB8AC3E}">
        <p14:creationId xmlns:p14="http://schemas.microsoft.com/office/powerpoint/2010/main" val="1542923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6F52-C67B-48D0-B462-6418E6A4106C}"/>
              </a:ext>
            </a:extLst>
          </p:cNvPr>
          <p:cNvSpPr>
            <a:spLocks noGrp="1"/>
          </p:cNvSpPr>
          <p:nvPr>
            <p:ph type="title"/>
          </p:nvPr>
        </p:nvSpPr>
        <p:spPr/>
        <p:txBody>
          <a:bodyPr/>
          <a:lstStyle/>
          <a:p>
            <a:r>
              <a:rPr lang="en-US" dirty="0"/>
              <a:t>Agenda</a:t>
            </a:r>
          </a:p>
        </p:txBody>
      </p:sp>
      <p:sp>
        <p:nvSpPr>
          <p:cNvPr id="4" name="Content Placeholder 3">
            <a:extLst>
              <a:ext uri="{FF2B5EF4-FFF2-40B4-BE49-F238E27FC236}">
                <a16:creationId xmlns:a16="http://schemas.microsoft.com/office/drawing/2014/main" id="{B9254E9A-4C2F-4447-8CF1-8A7A3227A560}"/>
              </a:ext>
            </a:extLst>
          </p:cNvPr>
          <p:cNvSpPr>
            <a:spLocks noGrp="1"/>
          </p:cNvSpPr>
          <p:nvPr>
            <p:ph idx="1"/>
          </p:nvPr>
        </p:nvSpPr>
        <p:spPr/>
        <p:txBody>
          <a:bodyPr vert="horz" lIns="91440" tIns="45720" rIns="91440" bIns="45720" rtlCol="0" anchor="t">
            <a:normAutofit/>
          </a:bodyPr>
          <a:lstStyle/>
          <a:p>
            <a:r>
              <a:rPr lang="en-US" dirty="0"/>
              <a:t>Understand registration process</a:t>
            </a:r>
          </a:p>
          <a:p>
            <a:r>
              <a:rPr lang="en-US" dirty="0"/>
              <a:t>Parameters and their significance</a:t>
            </a:r>
          </a:p>
          <a:p>
            <a:pPr marL="0" indent="0">
              <a:buNone/>
            </a:pPr>
            <a:endParaRPr lang="en-US" dirty="0">
              <a:cs typeface="Segoe UI Light"/>
            </a:endParaRPr>
          </a:p>
        </p:txBody>
      </p:sp>
    </p:spTree>
    <p:extLst>
      <p:ext uri="{BB962C8B-B14F-4D97-AF65-F5344CB8AC3E}">
        <p14:creationId xmlns:p14="http://schemas.microsoft.com/office/powerpoint/2010/main" val="667961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E688CD-FCB1-4578-BA84-6DD8298E3E5B}"/>
              </a:ext>
            </a:extLst>
          </p:cNvPr>
          <p:cNvSpPr>
            <a:spLocks noGrp="1"/>
          </p:cNvSpPr>
          <p:nvPr>
            <p:ph type="title"/>
          </p:nvPr>
        </p:nvSpPr>
        <p:spPr/>
        <p:txBody>
          <a:bodyPr/>
          <a:lstStyle/>
          <a:p>
            <a:r>
              <a:rPr lang="en-US" dirty="0"/>
              <a:t>AAD and applications</a:t>
            </a:r>
          </a:p>
        </p:txBody>
      </p:sp>
      <p:sp>
        <p:nvSpPr>
          <p:cNvPr id="4" name="Content Placeholder 3">
            <a:extLst>
              <a:ext uri="{FF2B5EF4-FFF2-40B4-BE49-F238E27FC236}">
                <a16:creationId xmlns:a16="http://schemas.microsoft.com/office/drawing/2014/main" id="{68408483-2F67-4666-A032-227B7DB88C10}"/>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US" dirty="0"/>
              <a:t>Configure </a:t>
            </a:r>
            <a:r>
              <a:rPr lang="en-US" b="1" dirty="0"/>
              <a:t>token issuance </a:t>
            </a:r>
            <a:r>
              <a:rPr lang="en-US" dirty="0"/>
              <a:t>(App Registration)</a:t>
            </a:r>
          </a:p>
          <a:p>
            <a:pPr marL="914400" lvl="1" indent="-457200">
              <a:buFont typeface="Arial" panose="020B0604020202020204" pitchFamily="34" charset="0"/>
              <a:buChar char="•"/>
            </a:pPr>
            <a:r>
              <a:rPr lang="en-US" dirty="0"/>
              <a:t>Configure what’s </a:t>
            </a:r>
            <a:r>
              <a:rPr lang="en-US" b="1" dirty="0"/>
              <a:t>needed</a:t>
            </a:r>
          </a:p>
          <a:p>
            <a:pPr marL="914400" lvl="1" indent="-457200">
              <a:buFont typeface="Arial" panose="020B0604020202020204" pitchFamily="34" charset="0"/>
              <a:buChar char="•"/>
            </a:pPr>
            <a:r>
              <a:rPr lang="en-US" dirty="0"/>
              <a:t>Application id/secrets (confidential clients only)</a:t>
            </a:r>
          </a:p>
          <a:p>
            <a:pPr marL="914400" lvl="1" indent="-457200">
              <a:buFont typeface="Arial" panose="020B0604020202020204" pitchFamily="34" charset="0"/>
              <a:buChar char="•"/>
            </a:pPr>
            <a:r>
              <a:rPr lang="en-US" dirty="0"/>
              <a:t>Reply </a:t>
            </a:r>
            <a:r>
              <a:rPr lang="en-US" dirty="0" err="1"/>
              <a:t>urls</a:t>
            </a:r>
            <a:r>
              <a:rPr lang="en-US" dirty="0"/>
              <a:t> (for redirect-based authentication)</a:t>
            </a:r>
          </a:p>
          <a:p>
            <a:pPr marL="914400" lvl="1" indent="-457200">
              <a:buFont typeface="Arial" panose="020B0604020202020204" pitchFamily="34" charset="0"/>
              <a:buChar char="•"/>
            </a:pPr>
            <a:r>
              <a:rPr lang="en-US" dirty="0"/>
              <a:t>Define exposed and (optionally) required scopes</a:t>
            </a:r>
          </a:p>
          <a:p>
            <a:pPr marL="914400" lvl="1" indent="-457200">
              <a:buFont typeface="Arial" panose="020B0604020202020204" pitchFamily="34" charset="0"/>
              <a:buChar char="•"/>
            </a:pPr>
            <a:r>
              <a:rPr lang="en-US" dirty="0"/>
              <a:t>Implicit flow enablement</a:t>
            </a:r>
          </a:p>
          <a:p>
            <a:pPr marL="914400" lvl="1" indent="-457200">
              <a:buFont typeface="Arial" panose="020B0604020202020204" pitchFamily="34" charset="0"/>
              <a:buChar char="•"/>
            </a:pPr>
            <a:r>
              <a:rPr lang="en-US" dirty="0"/>
              <a:t>User roles</a:t>
            </a:r>
          </a:p>
          <a:p>
            <a:pPr marL="914400" lvl="1" indent="-457200">
              <a:buFont typeface="Arial" panose="020B0604020202020204" pitchFamily="34" charset="0"/>
              <a:buChar char="•"/>
            </a:pPr>
            <a:r>
              <a:rPr lang="en-US" dirty="0"/>
              <a:t>Visibility from other tenants</a:t>
            </a:r>
          </a:p>
          <a:p>
            <a:pPr marL="914400" lvl="1" indent="-457200">
              <a:buFont typeface="Arial" panose="020B0604020202020204" pitchFamily="34" charset="0"/>
              <a:buChar char="•"/>
            </a:pPr>
            <a:r>
              <a:rPr lang="en-US" dirty="0"/>
              <a:t>Operates on the </a:t>
            </a:r>
            <a:r>
              <a:rPr lang="en-US" b="1" dirty="0"/>
              <a:t>Application </a:t>
            </a:r>
            <a:r>
              <a:rPr lang="en-US" dirty="0"/>
              <a:t>entity</a:t>
            </a:r>
          </a:p>
          <a:p>
            <a:pPr marL="914400" lvl="1" indent="-457200">
              <a:buFont typeface="Arial" panose="020B0604020202020204" pitchFamily="34" charset="0"/>
              <a:buChar char="•"/>
            </a:pPr>
            <a:r>
              <a:rPr lang="en-US" dirty="0"/>
              <a:t>Registration creates both </a:t>
            </a:r>
            <a:r>
              <a:rPr lang="en-US" b="1" dirty="0"/>
              <a:t>Application</a:t>
            </a:r>
            <a:r>
              <a:rPr lang="en-US" dirty="0"/>
              <a:t> and </a:t>
            </a:r>
            <a:r>
              <a:rPr lang="en-US" b="1" dirty="0"/>
              <a:t>Service Principal </a:t>
            </a:r>
            <a:r>
              <a:rPr lang="en-US" dirty="0"/>
              <a:t>entities</a:t>
            </a:r>
          </a:p>
          <a:p>
            <a:pPr marL="457200" indent="-457200">
              <a:buFont typeface="Arial" panose="020B0604020202020204" pitchFamily="34" charset="0"/>
              <a:buChar char="•"/>
            </a:pPr>
            <a:r>
              <a:rPr lang="en-US" dirty="0"/>
              <a:t>Token </a:t>
            </a:r>
            <a:r>
              <a:rPr lang="en-US" b="1" dirty="0"/>
              <a:t>issuance authorization </a:t>
            </a:r>
            <a:r>
              <a:rPr lang="en-US" dirty="0"/>
              <a:t>(Enterprise Apps)</a:t>
            </a:r>
          </a:p>
          <a:p>
            <a:pPr marL="914400" lvl="1" indent="-457200">
              <a:buFont typeface="Arial" panose="020B0604020202020204" pitchFamily="34" charset="0"/>
              <a:buChar char="•"/>
            </a:pPr>
            <a:r>
              <a:rPr lang="en-US" dirty="0"/>
              <a:t>Configure what’s </a:t>
            </a:r>
            <a:r>
              <a:rPr lang="en-US" b="1" dirty="0"/>
              <a:t>allowed</a:t>
            </a:r>
          </a:p>
          <a:p>
            <a:pPr marL="914400" lvl="1" indent="-457200">
              <a:buFont typeface="Arial" panose="020B0604020202020204" pitchFamily="34" charset="0"/>
              <a:buChar char="•"/>
            </a:pPr>
            <a:r>
              <a:rPr lang="en-US" dirty="0"/>
              <a:t>Who can access the application</a:t>
            </a:r>
          </a:p>
          <a:p>
            <a:pPr marL="914400" lvl="1" indent="-457200">
              <a:buFont typeface="Arial" panose="020B0604020202020204" pitchFamily="34" charset="0"/>
              <a:buChar char="•"/>
            </a:pPr>
            <a:r>
              <a:rPr lang="en-US" dirty="0"/>
              <a:t>Which scopes can be issued</a:t>
            </a:r>
          </a:p>
          <a:p>
            <a:pPr marL="914400" lvl="1" indent="-457200">
              <a:buFont typeface="Arial" panose="020B0604020202020204" pitchFamily="34" charset="0"/>
              <a:buChar char="•"/>
            </a:pPr>
            <a:r>
              <a:rPr lang="en-US" dirty="0"/>
              <a:t>Operates on </a:t>
            </a:r>
            <a:r>
              <a:rPr lang="en-US" b="1" dirty="0"/>
              <a:t>Service Principal </a:t>
            </a:r>
            <a:r>
              <a:rPr lang="en-US" dirty="0"/>
              <a:t>entities</a:t>
            </a:r>
          </a:p>
          <a:p>
            <a:pPr marL="914400" lvl="1" indent="-457200">
              <a:buFont typeface="Arial" panose="020B0604020202020204" pitchFamily="34" charset="0"/>
              <a:buChar char="•"/>
            </a:pPr>
            <a:r>
              <a:rPr lang="en-US" dirty="0"/>
              <a:t>…</a:t>
            </a:r>
          </a:p>
          <a:p>
            <a:pPr marL="914400" lvl="1" indent="-45720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1344214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FA639F-66D2-4830-8C77-FDF826191123}"/>
              </a:ext>
            </a:extLst>
          </p:cNvPr>
          <p:cNvSpPr>
            <a:spLocks noGrp="1"/>
          </p:cNvSpPr>
          <p:nvPr>
            <p:ph type="body" sz="quarter" idx="11"/>
          </p:nvPr>
        </p:nvSpPr>
        <p:spPr/>
        <p:txBody>
          <a:bodyPr/>
          <a:lstStyle/>
          <a:p>
            <a:r>
              <a:rPr lang="en-US" dirty="0"/>
              <a:t>Simple web app</a:t>
            </a:r>
          </a:p>
          <a:p>
            <a:r>
              <a:rPr lang="en-US" dirty="0"/>
              <a:t>Show Enterprise tab as well</a:t>
            </a:r>
          </a:p>
        </p:txBody>
      </p:sp>
      <p:sp>
        <p:nvSpPr>
          <p:cNvPr id="5" name="Text Placeholder 4">
            <a:extLst>
              <a:ext uri="{FF2B5EF4-FFF2-40B4-BE49-F238E27FC236}">
                <a16:creationId xmlns:a16="http://schemas.microsoft.com/office/drawing/2014/main" id="{FB8CF739-CF51-4E87-9739-CC0852C6C735}"/>
              </a:ext>
            </a:extLst>
          </p:cNvPr>
          <p:cNvSpPr>
            <a:spLocks noGrp="1"/>
          </p:cNvSpPr>
          <p:nvPr>
            <p:ph type="body" sz="quarter" idx="12"/>
          </p:nvPr>
        </p:nvSpPr>
        <p:spPr/>
        <p:txBody>
          <a:bodyPr/>
          <a:lstStyle/>
          <a:p>
            <a:r>
              <a:rPr lang="en-US" dirty="0"/>
              <a:t>App registration</a:t>
            </a:r>
          </a:p>
        </p:txBody>
      </p:sp>
    </p:spTree>
    <p:extLst>
      <p:ext uri="{BB962C8B-B14F-4D97-AF65-F5344CB8AC3E}">
        <p14:creationId xmlns:p14="http://schemas.microsoft.com/office/powerpoint/2010/main" val="1767416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71961D-1891-411C-B841-FEB436A6A9E4}"/>
              </a:ext>
            </a:extLst>
          </p:cNvPr>
          <p:cNvSpPr>
            <a:spLocks noGrp="1"/>
          </p:cNvSpPr>
          <p:nvPr>
            <p:ph type="title"/>
          </p:nvPr>
        </p:nvSpPr>
        <p:spPr/>
        <p:txBody>
          <a:bodyPr/>
          <a:lstStyle/>
          <a:p>
            <a:r>
              <a:rPr lang="en-US" dirty="0"/>
              <a:t>OAuth2 scopes</a:t>
            </a:r>
          </a:p>
        </p:txBody>
      </p:sp>
      <p:sp>
        <p:nvSpPr>
          <p:cNvPr id="5" name="Rectangle: Rounded Corners 4">
            <a:extLst>
              <a:ext uri="{FF2B5EF4-FFF2-40B4-BE49-F238E27FC236}">
                <a16:creationId xmlns:a16="http://schemas.microsoft.com/office/drawing/2014/main" id="{7996AB5C-6E89-49C2-BD72-F80E474B2404}"/>
              </a:ext>
            </a:extLst>
          </p:cNvPr>
          <p:cNvSpPr/>
          <p:nvPr/>
        </p:nvSpPr>
        <p:spPr>
          <a:xfrm>
            <a:off x="302662" y="1454839"/>
            <a:ext cx="3166946" cy="3557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a:p>
            <a:pPr algn="ctr"/>
            <a:r>
              <a:rPr lang="en-US" dirty="0"/>
              <a:t>(client)</a:t>
            </a:r>
          </a:p>
        </p:txBody>
      </p:sp>
      <p:sp>
        <p:nvSpPr>
          <p:cNvPr id="6" name="Rectangle: Rounded Corners 5">
            <a:extLst>
              <a:ext uri="{FF2B5EF4-FFF2-40B4-BE49-F238E27FC236}">
                <a16:creationId xmlns:a16="http://schemas.microsoft.com/office/drawing/2014/main" id="{885159A9-7E72-4EC1-8772-04A9DD00DB99}"/>
              </a:ext>
            </a:extLst>
          </p:cNvPr>
          <p:cNvSpPr/>
          <p:nvPr/>
        </p:nvSpPr>
        <p:spPr>
          <a:xfrm>
            <a:off x="7796282" y="1454839"/>
            <a:ext cx="3166946" cy="35572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a:p>
            <a:pPr algn="ctr"/>
            <a:r>
              <a:rPr lang="en-US" dirty="0"/>
              <a:t>(resource)</a:t>
            </a:r>
          </a:p>
        </p:txBody>
      </p:sp>
      <p:grpSp>
        <p:nvGrpSpPr>
          <p:cNvPr id="9" name="Group 8">
            <a:extLst>
              <a:ext uri="{FF2B5EF4-FFF2-40B4-BE49-F238E27FC236}">
                <a16:creationId xmlns:a16="http://schemas.microsoft.com/office/drawing/2014/main" id="{66979B3D-1167-4729-9FB4-D76AA1C2731A}"/>
              </a:ext>
            </a:extLst>
          </p:cNvPr>
          <p:cNvGrpSpPr/>
          <p:nvPr/>
        </p:nvGrpSpPr>
        <p:grpSpPr>
          <a:xfrm>
            <a:off x="5220349" y="1767073"/>
            <a:ext cx="2575934" cy="512956"/>
            <a:chOff x="5140712" y="2274849"/>
            <a:chExt cx="1507273" cy="512956"/>
          </a:xfrm>
          <a:solidFill>
            <a:srgbClr val="FF0000"/>
          </a:solidFill>
        </p:grpSpPr>
        <p:sp>
          <p:nvSpPr>
            <p:cNvPr id="7" name="Block Arc 6">
              <a:extLst>
                <a:ext uri="{FF2B5EF4-FFF2-40B4-BE49-F238E27FC236}">
                  <a16:creationId xmlns:a16="http://schemas.microsoft.com/office/drawing/2014/main" id="{E2EEFDD4-9D8E-44B6-93E6-CB40C5A39365}"/>
                </a:ext>
              </a:extLst>
            </p:cNvPr>
            <p:cNvSpPr/>
            <p:nvPr/>
          </p:nvSpPr>
          <p:spPr>
            <a:xfrm rot="5400000">
              <a:off x="5096107" y="2319454"/>
              <a:ext cx="512956" cy="423746"/>
            </a:xfrm>
            <a:prstGeom prst="blockArc">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8E624D48-C5FE-4516-8C0E-03188EFB1E36}"/>
                </a:ext>
              </a:extLst>
            </p:cNvPr>
            <p:cNvSpPr/>
            <p:nvPr/>
          </p:nvSpPr>
          <p:spPr>
            <a:xfrm>
              <a:off x="5544014" y="2464419"/>
              <a:ext cx="1103971" cy="13381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EFF095C9-2889-46CA-B1D8-1693BD886173}"/>
              </a:ext>
            </a:extLst>
          </p:cNvPr>
          <p:cNvGrpSpPr/>
          <p:nvPr/>
        </p:nvGrpSpPr>
        <p:grpSpPr>
          <a:xfrm>
            <a:off x="5220349" y="2385965"/>
            <a:ext cx="2575934" cy="512956"/>
            <a:chOff x="5140712" y="2274849"/>
            <a:chExt cx="1507273" cy="512956"/>
          </a:xfrm>
          <a:solidFill>
            <a:srgbClr val="FF0000"/>
          </a:solidFill>
        </p:grpSpPr>
        <p:sp>
          <p:nvSpPr>
            <p:cNvPr id="11" name="Block Arc 10">
              <a:extLst>
                <a:ext uri="{FF2B5EF4-FFF2-40B4-BE49-F238E27FC236}">
                  <a16:creationId xmlns:a16="http://schemas.microsoft.com/office/drawing/2014/main" id="{02428F18-E256-4582-8537-82FBF0D1E9B3}"/>
                </a:ext>
              </a:extLst>
            </p:cNvPr>
            <p:cNvSpPr/>
            <p:nvPr/>
          </p:nvSpPr>
          <p:spPr>
            <a:xfrm rot="5400000">
              <a:off x="5096107" y="2319454"/>
              <a:ext cx="512956" cy="423746"/>
            </a:xfrm>
            <a:prstGeom prst="blockArc">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EB98539E-1514-426F-BF9F-41BB8649D151}"/>
                </a:ext>
              </a:extLst>
            </p:cNvPr>
            <p:cNvSpPr/>
            <p:nvPr/>
          </p:nvSpPr>
          <p:spPr>
            <a:xfrm>
              <a:off x="5544014" y="2464419"/>
              <a:ext cx="1103971" cy="13381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CCA93CAC-F7AE-402F-AECA-FABC02E0F1D2}"/>
              </a:ext>
            </a:extLst>
          </p:cNvPr>
          <p:cNvGrpSpPr/>
          <p:nvPr/>
        </p:nvGrpSpPr>
        <p:grpSpPr>
          <a:xfrm>
            <a:off x="5220349" y="2999676"/>
            <a:ext cx="2575934" cy="512956"/>
            <a:chOff x="5140712" y="2274849"/>
            <a:chExt cx="1507273" cy="512956"/>
          </a:xfrm>
        </p:grpSpPr>
        <p:sp>
          <p:nvSpPr>
            <p:cNvPr id="14" name="Block Arc 13">
              <a:extLst>
                <a:ext uri="{FF2B5EF4-FFF2-40B4-BE49-F238E27FC236}">
                  <a16:creationId xmlns:a16="http://schemas.microsoft.com/office/drawing/2014/main" id="{2CC98DD2-A06B-486A-B627-14A5F07D895E}"/>
                </a:ext>
              </a:extLst>
            </p:cNvPr>
            <p:cNvSpPr/>
            <p:nvPr/>
          </p:nvSpPr>
          <p:spPr>
            <a:xfrm rot="5400000">
              <a:off x="5096107" y="2319454"/>
              <a:ext cx="512956" cy="423746"/>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a:extLst>
                <a:ext uri="{FF2B5EF4-FFF2-40B4-BE49-F238E27FC236}">
                  <a16:creationId xmlns:a16="http://schemas.microsoft.com/office/drawing/2014/main" id="{4EB9242A-A698-4AF9-BDB1-258FE26D6480}"/>
                </a:ext>
              </a:extLst>
            </p:cNvPr>
            <p:cNvSpPr/>
            <p:nvPr/>
          </p:nvSpPr>
          <p:spPr>
            <a:xfrm>
              <a:off x="5544014" y="2464419"/>
              <a:ext cx="1103971" cy="133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EDB85665-378E-4FC3-932B-EC17048BFA76}"/>
              </a:ext>
            </a:extLst>
          </p:cNvPr>
          <p:cNvSpPr txBox="1"/>
          <p:nvPr/>
        </p:nvSpPr>
        <p:spPr>
          <a:xfrm>
            <a:off x="6243638" y="1098000"/>
            <a:ext cx="1552644" cy="646331"/>
          </a:xfrm>
          <a:prstGeom prst="rect">
            <a:avLst/>
          </a:prstGeom>
          <a:noFill/>
        </p:spPr>
        <p:txBody>
          <a:bodyPr wrap="square" rtlCol="0">
            <a:spAutoFit/>
          </a:bodyPr>
          <a:lstStyle/>
          <a:p>
            <a:r>
              <a:rPr lang="en-US" dirty="0"/>
              <a:t>Exposed scopes</a:t>
            </a:r>
          </a:p>
        </p:txBody>
      </p:sp>
      <p:grpSp>
        <p:nvGrpSpPr>
          <p:cNvPr id="17" name="Group 16">
            <a:extLst>
              <a:ext uri="{FF2B5EF4-FFF2-40B4-BE49-F238E27FC236}">
                <a16:creationId xmlns:a16="http://schemas.microsoft.com/office/drawing/2014/main" id="{66B86EE9-795F-49E8-911A-D5984A370691}"/>
              </a:ext>
            </a:extLst>
          </p:cNvPr>
          <p:cNvGrpSpPr/>
          <p:nvPr/>
        </p:nvGrpSpPr>
        <p:grpSpPr>
          <a:xfrm>
            <a:off x="5220349" y="3637690"/>
            <a:ext cx="2575934" cy="512956"/>
            <a:chOff x="5140712" y="2274849"/>
            <a:chExt cx="1507273" cy="512956"/>
          </a:xfrm>
        </p:grpSpPr>
        <p:sp>
          <p:nvSpPr>
            <p:cNvPr id="18" name="Block Arc 17">
              <a:extLst>
                <a:ext uri="{FF2B5EF4-FFF2-40B4-BE49-F238E27FC236}">
                  <a16:creationId xmlns:a16="http://schemas.microsoft.com/office/drawing/2014/main" id="{493AA01A-1D46-4D7D-AA9E-20B9D364CA55}"/>
                </a:ext>
              </a:extLst>
            </p:cNvPr>
            <p:cNvSpPr/>
            <p:nvPr/>
          </p:nvSpPr>
          <p:spPr>
            <a:xfrm rot="5400000">
              <a:off x="5096107" y="2319454"/>
              <a:ext cx="512956" cy="423746"/>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a:extLst>
                <a:ext uri="{FF2B5EF4-FFF2-40B4-BE49-F238E27FC236}">
                  <a16:creationId xmlns:a16="http://schemas.microsoft.com/office/drawing/2014/main" id="{A1F6366C-D766-4524-990A-483FFB97EEB8}"/>
                </a:ext>
              </a:extLst>
            </p:cNvPr>
            <p:cNvSpPr/>
            <p:nvPr/>
          </p:nvSpPr>
          <p:spPr>
            <a:xfrm>
              <a:off x="5544014" y="2464419"/>
              <a:ext cx="1103971" cy="133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82E3BE2B-00DA-41AF-9E6F-97BC6EA674A7}"/>
              </a:ext>
            </a:extLst>
          </p:cNvPr>
          <p:cNvGrpSpPr/>
          <p:nvPr/>
        </p:nvGrpSpPr>
        <p:grpSpPr>
          <a:xfrm>
            <a:off x="5220349" y="4223326"/>
            <a:ext cx="2575934" cy="512956"/>
            <a:chOff x="5140712" y="2274849"/>
            <a:chExt cx="1507273" cy="512956"/>
          </a:xfrm>
        </p:grpSpPr>
        <p:sp>
          <p:nvSpPr>
            <p:cNvPr id="21" name="Block Arc 20">
              <a:extLst>
                <a:ext uri="{FF2B5EF4-FFF2-40B4-BE49-F238E27FC236}">
                  <a16:creationId xmlns:a16="http://schemas.microsoft.com/office/drawing/2014/main" id="{E39A77AC-3C6C-4682-85BD-6E85B42757F1}"/>
                </a:ext>
              </a:extLst>
            </p:cNvPr>
            <p:cNvSpPr/>
            <p:nvPr/>
          </p:nvSpPr>
          <p:spPr>
            <a:xfrm rot="5400000">
              <a:off x="5096107" y="2319454"/>
              <a:ext cx="512956" cy="423746"/>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a:extLst>
                <a:ext uri="{FF2B5EF4-FFF2-40B4-BE49-F238E27FC236}">
                  <a16:creationId xmlns:a16="http://schemas.microsoft.com/office/drawing/2014/main" id="{571817FC-6759-4882-91E8-D573DE553394}"/>
                </a:ext>
              </a:extLst>
            </p:cNvPr>
            <p:cNvSpPr/>
            <p:nvPr/>
          </p:nvSpPr>
          <p:spPr>
            <a:xfrm>
              <a:off x="5544014" y="2464419"/>
              <a:ext cx="1103971" cy="133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FA283CD6-9731-419A-A901-A74239955BCA}"/>
              </a:ext>
            </a:extLst>
          </p:cNvPr>
          <p:cNvGrpSpPr/>
          <p:nvPr/>
        </p:nvGrpSpPr>
        <p:grpSpPr>
          <a:xfrm>
            <a:off x="3469608" y="3785838"/>
            <a:ext cx="2230244" cy="250905"/>
            <a:chOff x="3557239" y="2439327"/>
            <a:chExt cx="1951869" cy="228601"/>
          </a:xfrm>
        </p:grpSpPr>
        <p:sp>
          <p:nvSpPr>
            <p:cNvPr id="23" name="Rectangle 22">
              <a:extLst>
                <a:ext uri="{FF2B5EF4-FFF2-40B4-BE49-F238E27FC236}">
                  <a16:creationId xmlns:a16="http://schemas.microsoft.com/office/drawing/2014/main" id="{D84B7B79-BEC7-4CA9-A1FF-192EED37A990}"/>
                </a:ext>
              </a:extLst>
            </p:cNvPr>
            <p:cNvSpPr/>
            <p:nvPr/>
          </p:nvSpPr>
          <p:spPr>
            <a:xfrm>
              <a:off x="3557239" y="2499069"/>
              <a:ext cx="1761893" cy="121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FD11F58-1D40-41D1-86B6-142DFC1588D1}"/>
                </a:ext>
              </a:extLst>
            </p:cNvPr>
            <p:cNvSpPr/>
            <p:nvPr/>
          </p:nvSpPr>
          <p:spPr>
            <a:xfrm>
              <a:off x="5246125" y="2439327"/>
              <a:ext cx="262983" cy="2286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99854D3-8523-4B9C-8EC3-8475EAB78D7E}"/>
              </a:ext>
            </a:extLst>
          </p:cNvPr>
          <p:cNvGrpSpPr/>
          <p:nvPr/>
        </p:nvGrpSpPr>
        <p:grpSpPr>
          <a:xfrm>
            <a:off x="3469608" y="1912519"/>
            <a:ext cx="2230244" cy="250905"/>
            <a:chOff x="3557239" y="2439327"/>
            <a:chExt cx="1951869" cy="228601"/>
          </a:xfrm>
          <a:solidFill>
            <a:srgbClr val="FF0000"/>
          </a:solidFill>
        </p:grpSpPr>
        <p:sp>
          <p:nvSpPr>
            <p:cNvPr id="28" name="Rectangle 27">
              <a:extLst>
                <a:ext uri="{FF2B5EF4-FFF2-40B4-BE49-F238E27FC236}">
                  <a16:creationId xmlns:a16="http://schemas.microsoft.com/office/drawing/2014/main" id="{1CE04049-DFD1-4548-AC97-71C68D55DF1E}"/>
                </a:ext>
              </a:extLst>
            </p:cNvPr>
            <p:cNvSpPr/>
            <p:nvPr/>
          </p:nvSpPr>
          <p:spPr>
            <a:xfrm>
              <a:off x="3557239" y="2499069"/>
              <a:ext cx="1761893" cy="12146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2405D32-F8F1-43A6-AEA4-F76000C965F4}"/>
                </a:ext>
              </a:extLst>
            </p:cNvPr>
            <p:cNvSpPr/>
            <p:nvPr/>
          </p:nvSpPr>
          <p:spPr>
            <a:xfrm>
              <a:off x="5246125" y="2439327"/>
              <a:ext cx="262983" cy="22860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390C7728-D04F-495A-8EEC-36A4021413BD}"/>
              </a:ext>
            </a:extLst>
          </p:cNvPr>
          <p:cNvSpPr txBox="1"/>
          <p:nvPr/>
        </p:nvSpPr>
        <p:spPr>
          <a:xfrm>
            <a:off x="3667705" y="1098000"/>
            <a:ext cx="1552644" cy="646331"/>
          </a:xfrm>
          <a:prstGeom prst="rect">
            <a:avLst/>
          </a:prstGeom>
          <a:noFill/>
        </p:spPr>
        <p:txBody>
          <a:bodyPr wrap="square" rtlCol="0">
            <a:spAutoFit/>
          </a:bodyPr>
          <a:lstStyle/>
          <a:p>
            <a:r>
              <a:rPr lang="en-US" dirty="0"/>
              <a:t>Required</a:t>
            </a:r>
          </a:p>
          <a:p>
            <a:r>
              <a:rPr lang="en-US" dirty="0"/>
              <a:t>scopes</a:t>
            </a:r>
          </a:p>
        </p:txBody>
      </p:sp>
      <p:sp>
        <p:nvSpPr>
          <p:cNvPr id="31" name="Rectangle 30">
            <a:extLst>
              <a:ext uri="{FF2B5EF4-FFF2-40B4-BE49-F238E27FC236}">
                <a16:creationId xmlns:a16="http://schemas.microsoft.com/office/drawing/2014/main" id="{6822AD0D-3733-4C0F-9448-611DDC1C527B}"/>
              </a:ext>
            </a:extLst>
          </p:cNvPr>
          <p:cNvSpPr/>
          <p:nvPr/>
        </p:nvSpPr>
        <p:spPr>
          <a:xfrm>
            <a:off x="4525064" y="5531787"/>
            <a:ext cx="2096430" cy="555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scopes</a:t>
            </a:r>
          </a:p>
        </p:txBody>
      </p:sp>
      <p:sp>
        <p:nvSpPr>
          <p:cNvPr id="32" name="Rectangle 31">
            <a:extLst>
              <a:ext uri="{FF2B5EF4-FFF2-40B4-BE49-F238E27FC236}">
                <a16:creationId xmlns:a16="http://schemas.microsoft.com/office/drawing/2014/main" id="{80B01AED-0B9C-4AE2-BD29-AA5DEAC1A4AA}"/>
              </a:ext>
            </a:extLst>
          </p:cNvPr>
          <p:cNvSpPr/>
          <p:nvPr/>
        </p:nvSpPr>
        <p:spPr>
          <a:xfrm>
            <a:off x="4525064" y="4856451"/>
            <a:ext cx="2096430" cy="5551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roles</a:t>
            </a:r>
          </a:p>
        </p:txBody>
      </p:sp>
      <p:sp>
        <p:nvSpPr>
          <p:cNvPr id="33" name="TextBox 32">
            <a:extLst>
              <a:ext uri="{FF2B5EF4-FFF2-40B4-BE49-F238E27FC236}">
                <a16:creationId xmlns:a16="http://schemas.microsoft.com/office/drawing/2014/main" id="{BFACC9DB-78AF-4487-9470-D19F7AB24A87}"/>
              </a:ext>
            </a:extLst>
          </p:cNvPr>
          <p:cNvSpPr txBox="1"/>
          <p:nvPr/>
        </p:nvSpPr>
        <p:spPr>
          <a:xfrm>
            <a:off x="179998" y="5252664"/>
            <a:ext cx="3580596" cy="646331"/>
          </a:xfrm>
          <a:prstGeom prst="rect">
            <a:avLst/>
          </a:prstGeom>
          <a:noFill/>
        </p:spPr>
        <p:txBody>
          <a:bodyPr wrap="none" rtlCol="0">
            <a:spAutoFit/>
          </a:bodyPr>
          <a:lstStyle/>
          <a:p>
            <a:r>
              <a:rPr lang="en-US" dirty="0"/>
              <a:t>All required scopes require consent</a:t>
            </a:r>
          </a:p>
          <a:p>
            <a:r>
              <a:rPr lang="en-US" dirty="0"/>
              <a:t>Some may require admin consent</a:t>
            </a:r>
          </a:p>
        </p:txBody>
      </p:sp>
      <p:sp>
        <p:nvSpPr>
          <p:cNvPr id="2" name="Speech Bubble: Rectangle 1">
            <a:extLst>
              <a:ext uri="{FF2B5EF4-FFF2-40B4-BE49-F238E27FC236}">
                <a16:creationId xmlns:a16="http://schemas.microsoft.com/office/drawing/2014/main" id="{15A99AD2-A660-46AD-9536-DBB3C8D37A6C}"/>
              </a:ext>
            </a:extLst>
          </p:cNvPr>
          <p:cNvSpPr/>
          <p:nvPr/>
        </p:nvSpPr>
        <p:spPr>
          <a:xfrm>
            <a:off x="7568339" y="5089654"/>
            <a:ext cx="4055166" cy="487306"/>
          </a:xfrm>
          <a:prstGeom prst="wedgeRectCallout">
            <a:avLst>
              <a:gd name="adj1" fmla="val -72794"/>
              <a:gd name="adj2" fmla="val -70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Obtained via OAuth2 Client Credentials flow</a:t>
            </a:r>
          </a:p>
        </p:txBody>
      </p:sp>
      <p:sp>
        <p:nvSpPr>
          <p:cNvPr id="34" name="Speech Bubble: Rectangle 33">
            <a:extLst>
              <a:ext uri="{FF2B5EF4-FFF2-40B4-BE49-F238E27FC236}">
                <a16:creationId xmlns:a16="http://schemas.microsoft.com/office/drawing/2014/main" id="{22E883C0-F393-4E17-89ED-5AC7BCA10CA1}"/>
              </a:ext>
            </a:extLst>
          </p:cNvPr>
          <p:cNvSpPr/>
          <p:nvPr/>
        </p:nvSpPr>
        <p:spPr>
          <a:xfrm>
            <a:off x="7568339" y="5778757"/>
            <a:ext cx="4055166" cy="487306"/>
          </a:xfrm>
          <a:prstGeom prst="wedgeRectCallout">
            <a:avLst>
              <a:gd name="adj1" fmla="val -72794"/>
              <a:gd name="adj2" fmla="val -70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Obtained via OAuth2 flow requiring user </a:t>
            </a:r>
            <a:r>
              <a:rPr lang="en-US" dirty="0" err="1"/>
              <a:t>signin</a:t>
            </a:r>
            <a:endParaRPr lang="en-US" dirty="0"/>
          </a:p>
        </p:txBody>
      </p:sp>
    </p:spTree>
    <p:extLst>
      <p:ext uri="{BB962C8B-B14F-4D97-AF65-F5344CB8AC3E}">
        <p14:creationId xmlns:p14="http://schemas.microsoft.com/office/powerpoint/2010/main" val="1706350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F35212-93D3-4667-811E-C6A62199C4F9}"/>
              </a:ext>
            </a:extLst>
          </p:cNvPr>
          <p:cNvSpPr>
            <a:spLocks noGrp="1"/>
          </p:cNvSpPr>
          <p:nvPr>
            <p:ph type="title"/>
          </p:nvPr>
        </p:nvSpPr>
        <p:spPr/>
        <p:txBody>
          <a:bodyPr/>
          <a:lstStyle/>
          <a:p>
            <a:r>
              <a:rPr lang="en-US"/>
              <a:t>Application Registration Tools</a:t>
            </a:r>
          </a:p>
        </p:txBody>
      </p:sp>
      <p:sp>
        <p:nvSpPr>
          <p:cNvPr id="5" name="Text Placeholder 4">
            <a:extLst>
              <a:ext uri="{FF2B5EF4-FFF2-40B4-BE49-F238E27FC236}">
                <a16:creationId xmlns:a16="http://schemas.microsoft.com/office/drawing/2014/main" id="{5A662218-CCB8-4D06-83CB-E25AF3F00BDD}"/>
              </a:ext>
            </a:extLst>
          </p:cNvPr>
          <p:cNvSpPr>
            <a:spLocks noGrp="1"/>
          </p:cNvSpPr>
          <p:nvPr>
            <p:ph idx="1"/>
          </p:nvPr>
        </p:nvSpPr>
        <p:spPr/>
        <p:txBody>
          <a:bodyPr/>
          <a:lstStyle/>
          <a:p>
            <a:r>
              <a:rPr lang="en-US" dirty="0"/>
              <a:t>Azure AD portal</a:t>
            </a:r>
          </a:p>
          <a:p>
            <a:r>
              <a:rPr lang="en-US" dirty="0"/>
              <a:t>Manifest file</a:t>
            </a:r>
          </a:p>
          <a:p>
            <a:r>
              <a:rPr lang="en-US" dirty="0"/>
              <a:t>Visual Studio - Change authentication wizard</a:t>
            </a:r>
          </a:p>
          <a:p>
            <a:r>
              <a:rPr lang="en-US" dirty="0"/>
              <a:t>PowerShell/</a:t>
            </a:r>
            <a:r>
              <a:rPr lang="en-US" dirty="0" err="1"/>
              <a:t>GraphAPI</a:t>
            </a:r>
            <a:endParaRPr lang="en-US" dirty="0"/>
          </a:p>
        </p:txBody>
      </p:sp>
    </p:spTree>
    <p:extLst>
      <p:ext uri="{BB962C8B-B14F-4D97-AF65-F5344CB8AC3E}">
        <p14:creationId xmlns:p14="http://schemas.microsoft.com/office/powerpoint/2010/main" val="62945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643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438868-B94A-43EB-AAEE-938EA603AF08}"/>
              </a:ext>
            </a:extLst>
          </p:cNvPr>
          <p:cNvSpPr>
            <a:spLocks noGrp="1"/>
          </p:cNvSpPr>
          <p:nvPr>
            <p:ph type="title"/>
          </p:nvPr>
        </p:nvSpPr>
        <p:spPr/>
        <p:txBody>
          <a:bodyPr/>
          <a:lstStyle/>
          <a:p>
            <a:r>
              <a:rPr lang="en-US" dirty="0"/>
              <a:t>Roles and scopes</a:t>
            </a:r>
          </a:p>
        </p:txBody>
      </p:sp>
      <p:sp>
        <p:nvSpPr>
          <p:cNvPr id="4" name="Content Placeholder 3">
            <a:extLst>
              <a:ext uri="{FF2B5EF4-FFF2-40B4-BE49-F238E27FC236}">
                <a16:creationId xmlns:a16="http://schemas.microsoft.com/office/drawing/2014/main" id="{0B0A9B0A-C9BE-490B-AA1B-B43AA88CE17D}"/>
              </a:ext>
            </a:extLst>
          </p:cNvPr>
          <p:cNvSpPr>
            <a:spLocks noGrp="1"/>
          </p:cNvSpPr>
          <p:nvPr>
            <p:ph idx="1"/>
          </p:nvPr>
        </p:nvSpPr>
        <p:spPr/>
        <p:txBody>
          <a:bodyPr/>
          <a:lstStyle/>
          <a:p>
            <a:r>
              <a:rPr lang="en-US" dirty="0"/>
              <a:t>Roles</a:t>
            </a:r>
          </a:p>
          <a:p>
            <a:pPr lvl="1"/>
            <a:r>
              <a:rPr lang="en-US" dirty="0"/>
              <a:t>Apply to users or applications</a:t>
            </a:r>
          </a:p>
          <a:p>
            <a:pPr lvl="1"/>
            <a:r>
              <a:rPr lang="en-US" dirty="0"/>
              <a:t>What can the caller do on its own right</a:t>
            </a:r>
          </a:p>
          <a:p>
            <a:pPr lvl="1"/>
            <a:r>
              <a:rPr lang="en-US" dirty="0"/>
              <a:t>Admin assignment for users</a:t>
            </a:r>
          </a:p>
          <a:p>
            <a:pPr lvl="1"/>
            <a:r>
              <a:rPr lang="en-US" dirty="0"/>
              <a:t>Registration requests for applications</a:t>
            </a:r>
          </a:p>
          <a:p>
            <a:pPr lvl="1"/>
            <a:r>
              <a:rPr lang="en-US" dirty="0"/>
              <a:t>Requested with /.default scope</a:t>
            </a:r>
          </a:p>
          <a:p>
            <a:r>
              <a:rPr lang="en-US" dirty="0"/>
              <a:t>Scopes</a:t>
            </a:r>
          </a:p>
          <a:p>
            <a:pPr lvl="1"/>
            <a:r>
              <a:rPr lang="en-US" dirty="0"/>
              <a:t>Apply to users only</a:t>
            </a:r>
          </a:p>
          <a:p>
            <a:pPr lvl="1"/>
            <a:r>
              <a:rPr lang="en-US" dirty="0"/>
              <a:t>Permissions consented by resource owner</a:t>
            </a:r>
          </a:p>
          <a:p>
            <a:pPr lvl="1"/>
            <a:r>
              <a:rPr lang="en-US" dirty="0"/>
              <a:t>Registered or requested at runtime</a:t>
            </a:r>
          </a:p>
        </p:txBody>
      </p:sp>
    </p:spTree>
    <p:extLst>
      <p:ext uri="{BB962C8B-B14F-4D97-AF65-F5344CB8AC3E}">
        <p14:creationId xmlns:p14="http://schemas.microsoft.com/office/powerpoint/2010/main" val="1985343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Role-Based Access Control (RBAC)</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946" y="1561099"/>
            <a:ext cx="5692421" cy="5146993"/>
          </a:xfrm>
          <a:prstGeom prst="rect">
            <a:avLst/>
          </a:prstGeom>
        </p:spPr>
      </p:pic>
      <p:sp>
        <p:nvSpPr>
          <p:cNvPr id="5" name="TextBox 4"/>
          <p:cNvSpPr txBox="1"/>
          <p:nvPr/>
        </p:nvSpPr>
        <p:spPr>
          <a:xfrm>
            <a:off x="6327954" y="1098000"/>
            <a:ext cx="5774401" cy="2462213"/>
          </a:xfrm>
          <a:prstGeom prst="rect">
            <a:avLst/>
          </a:prstGeom>
          <a:noFill/>
        </p:spPr>
        <p:txBody>
          <a:bodyPr wrap="none" rtlCol="0">
            <a:spAutoFit/>
          </a:bodyPr>
          <a:lstStyle/>
          <a:p>
            <a:r>
              <a:rPr lang="en-US" sz="1400" dirty="0"/>
              <a:t>Defined in application manifest:</a:t>
            </a:r>
          </a:p>
          <a:p>
            <a:r>
              <a:rPr lang="en-US" sz="1400" dirty="0"/>
              <a:t>"</a:t>
            </a:r>
            <a:r>
              <a:rPr lang="en-US" sz="1400" dirty="0" err="1"/>
              <a:t>appRoles</a:t>
            </a:r>
            <a:r>
              <a:rPr lang="en-US" sz="1400" dirty="0"/>
              <a:t>": [</a:t>
            </a:r>
          </a:p>
          <a:p>
            <a:r>
              <a:rPr lang="en-US" sz="1400" dirty="0"/>
              <a:t>    {</a:t>
            </a:r>
          </a:p>
          <a:p>
            <a:r>
              <a:rPr lang="en-US" sz="1400" dirty="0"/>
              <a:t>      "</a:t>
            </a:r>
            <a:r>
              <a:rPr lang="en-US" sz="1400" dirty="0" err="1"/>
              <a:t>allowedMemberTypes</a:t>
            </a:r>
            <a:r>
              <a:rPr lang="en-US" sz="1400" dirty="0"/>
              <a:t>": ["User"],</a:t>
            </a:r>
          </a:p>
          <a:p>
            <a:r>
              <a:rPr lang="en-US" sz="1400" dirty="0"/>
              <a:t>      "description": "Admins can manage roles and perform all task actions.",</a:t>
            </a:r>
          </a:p>
          <a:p>
            <a:r>
              <a:rPr lang="en-US" sz="1400" dirty="0"/>
              <a:t>      "</a:t>
            </a:r>
            <a:r>
              <a:rPr lang="en-US" sz="1400" dirty="0" err="1"/>
              <a:t>displayName</a:t>
            </a:r>
            <a:r>
              <a:rPr lang="en-US" sz="1400" dirty="0"/>
              <a:t>": "Admin",</a:t>
            </a:r>
          </a:p>
          <a:p>
            <a:r>
              <a:rPr lang="en-US" sz="1400" dirty="0"/>
              <a:t>      "id": "81e10148-16a8-432a-b86d-ef620c3e48ef",</a:t>
            </a:r>
          </a:p>
          <a:p>
            <a:r>
              <a:rPr lang="en-US" sz="1400" dirty="0"/>
              <a:t>      "</a:t>
            </a:r>
            <a:r>
              <a:rPr lang="en-US" sz="1400" dirty="0" err="1"/>
              <a:t>isEnabled</a:t>
            </a:r>
            <a:r>
              <a:rPr lang="en-US" sz="1400" dirty="0"/>
              <a:t>": true,</a:t>
            </a:r>
          </a:p>
          <a:p>
            <a:r>
              <a:rPr lang="en-US" sz="1400" dirty="0"/>
              <a:t>      "origin": "Application",</a:t>
            </a:r>
          </a:p>
          <a:p>
            <a:r>
              <a:rPr lang="en-US" sz="1400" dirty="0"/>
              <a:t>      "value": "Admin"</a:t>
            </a:r>
          </a:p>
          <a:p>
            <a:r>
              <a:rPr lang="en-US" sz="1400" dirty="0"/>
              <a:t>    },</a:t>
            </a:r>
          </a:p>
        </p:txBody>
      </p:sp>
      <p:sp>
        <p:nvSpPr>
          <p:cNvPr id="6" name="TextBox 5"/>
          <p:cNvSpPr txBox="1"/>
          <p:nvPr/>
        </p:nvSpPr>
        <p:spPr>
          <a:xfrm>
            <a:off x="6616082" y="3645959"/>
            <a:ext cx="3666773" cy="307777"/>
          </a:xfrm>
          <a:prstGeom prst="rect">
            <a:avLst/>
          </a:prstGeom>
          <a:noFill/>
        </p:spPr>
        <p:txBody>
          <a:bodyPr wrap="none" rtlCol="0">
            <a:spAutoFit/>
          </a:bodyPr>
          <a:lstStyle/>
          <a:p>
            <a:r>
              <a:rPr lang="en-US" sz="1400"/>
              <a:t>Through Azure portal, </a:t>
            </a:r>
            <a:r>
              <a:rPr lang="en-US" sz="1400" err="1"/>
              <a:t>Powershell</a:t>
            </a:r>
            <a:r>
              <a:rPr lang="en-US" sz="1400"/>
              <a:t> or </a:t>
            </a:r>
            <a:r>
              <a:rPr lang="en-US" sz="1400" err="1"/>
              <a:t>GraphAPI</a:t>
            </a:r>
            <a:endParaRPr lang="en-US" sz="1400"/>
          </a:p>
        </p:txBody>
      </p:sp>
      <p:sp>
        <p:nvSpPr>
          <p:cNvPr id="8" name="TextBox 7"/>
          <p:cNvSpPr txBox="1"/>
          <p:nvPr/>
        </p:nvSpPr>
        <p:spPr>
          <a:xfrm>
            <a:off x="6616082" y="5552639"/>
            <a:ext cx="1451038" cy="307777"/>
          </a:xfrm>
          <a:prstGeom prst="rect">
            <a:avLst/>
          </a:prstGeom>
          <a:noFill/>
        </p:spPr>
        <p:txBody>
          <a:bodyPr wrap="none" rtlCol="0">
            <a:spAutoFit/>
          </a:bodyPr>
          <a:lstStyle/>
          <a:p>
            <a:r>
              <a:rPr lang="en-US" sz="1400"/>
              <a:t>Application code</a:t>
            </a:r>
          </a:p>
        </p:txBody>
      </p:sp>
    </p:spTree>
    <p:extLst>
      <p:ext uri="{BB962C8B-B14F-4D97-AF65-F5344CB8AC3E}">
        <p14:creationId xmlns:p14="http://schemas.microsoft.com/office/powerpoint/2010/main" val="1618784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9A40BF8-E2E9-4AE4-80C7-09727B6BD2D3}"/>
              </a:ext>
            </a:extLst>
          </p:cNvPr>
          <p:cNvSpPr>
            <a:spLocks noGrp="1"/>
          </p:cNvSpPr>
          <p:nvPr>
            <p:ph type="body" sz="quarter" idx="11"/>
          </p:nvPr>
        </p:nvSpPr>
        <p:spPr/>
        <p:txBody>
          <a:bodyPr/>
          <a:lstStyle/>
          <a:p>
            <a:r>
              <a:rPr lang="en-US" dirty="0"/>
              <a:t>Controlling user access</a:t>
            </a:r>
          </a:p>
          <a:p>
            <a:r>
              <a:rPr lang="en-US" dirty="0"/>
              <a:t>Add roles</a:t>
            </a:r>
          </a:p>
          <a:p>
            <a:r>
              <a:rPr lang="en-US" dirty="0"/>
              <a:t>Show admin consent</a:t>
            </a:r>
          </a:p>
        </p:txBody>
      </p:sp>
      <p:sp>
        <p:nvSpPr>
          <p:cNvPr id="8" name="Text Placeholder 7">
            <a:extLst>
              <a:ext uri="{FF2B5EF4-FFF2-40B4-BE49-F238E27FC236}">
                <a16:creationId xmlns:a16="http://schemas.microsoft.com/office/drawing/2014/main" id="{0CEC3E91-1380-499A-A7BE-E42E089555C2}"/>
              </a:ext>
            </a:extLst>
          </p:cNvPr>
          <p:cNvSpPr>
            <a:spLocks noGrp="1"/>
          </p:cNvSpPr>
          <p:nvPr>
            <p:ph type="body" sz="quarter" idx="12"/>
          </p:nvPr>
        </p:nvSpPr>
        <p:spPr>
          <a:xfrm>
            <a:off x="180000" y="1010998"/>
            <a:ext cx="5655274" cy="1432655"/>
          </a:xfrm>
        </p:spPr>
        <p:txBody>
          <a:bodyPr>
            <a:normAutofit/>
          </a:bodyPr>
          <a:lstStyle/>
          <a:p>
            <a:r>
              <a:rPr lang="en-US" dirty="0"/>
              <a:t>Enterprise Apps</a:t>
            </a:r>
          </a:p>
        </p:txBody>
      </p:sp>
    </p:spTree>
    <p:extLst>
      <p:ext uri="{BB962C8B-B14F-4D97-AF65-F5344CB8AC3E}">
        <p14:creationId xmlns:p14="http://schemas.microsoft.com/office/powerpoint/2010/main" val="1998688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97B9429-577A-4F08-ABCA-BC93C74B27C3}"/>
              </a:ext>
            </a:extLst>
          </p:cNvPr>
          <p:cNvSpPr>
            <a:spLocks noGrp="1"/>
          </p:cNvSpPr>
          <p:nvPr>
            <p:ph type="body" sz="quarter" idx="11"/>
          </p:nvPr>
        </p:nvSpPr>
        <p:spPr/>
        <p:txBody>
          <a:bodyPr/>
          <a:lstStyle/>
          <a:p>
            <a:r>
              <a:rPr lang="en-US" dirty="0"/>
              <a:t>Show app registration options</a:t>
            </a:r>
          </a:p>
        </p:txBody>
      </p:sp>
      <p:sp>
        <p:nvSpPr>
          <p:cNvPr id="5" name="Text Placeholder 4">
            <a:extLst>
              <a:ext uri="{FF2B5EF4-FFF2-40B4-BE49-F238E27FC236}">
                <a16:creationId xmlns:a16="http://schemas.microsoft.com/office/drawing/2014/main" id="{528C69C9-AD7C-45D5-BF59-55E46A43D6AF}"/>
              </a:ext>
            </a:extLst>
          </p:cNvPr>
          <p:cNvSpPr>
            <a:spLocks noGrp="1"/>
          </p:cNvSpPr>
          <p:nvPr>
            <p:ph type="body" sz="quarter" idx="12"/>
          </p:nvPr>
        </p:nvSpPr>
        <p:spPr/>
        <p:txBody>
          <a:bodyPr/>
          <a:lstStyle/>
          <a:p>
            <a:r>
              <a:rPr lang="en-US" dirty="0"/>
              <a:t>Multi-tenant app</a:t>
            </a:r>
          </a:p>
        </p:txBody>
      </p:sp>
    </p:spTree>
    <p:extLst>
      <p:ext uri="{BB962C8B-B14F-4D97-AF65-F5344CB8AC3E}">
        <p14:creationId xmlns:p14="http://schemas.microsoft.com/office/powerpoint/2010/main" val="3200228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81D6-B75C-46C2-8C47-7204D004238D}"/>
              </a:ext>
            </a:extLst>
          </p:cNvPr>
          <p:cNvSpPr>
            <a:spLocks noGrp="1"/>
          </p:cNvSpPr>
          <p:nvPr>
            <p:ph type="title"/>
          </p:nvPr>
        </p:nvSpPr>
        <p:spPr/>
        <p:txBody>
          <a:bodyPr/>
          <a:lstStyle/>
          <a:p>
            <a:r>
              <a:rPr lang="en-US" dirty="0"/>
              <a:t>Multi-tenant application</a:t>
            </a:r>
          </a:p>
        </p:txBody>
      </p:sp>
      <p:sp>
        <p:nvSpPr>
          <p:cNvPr id="6" name="Isosceles Triangle 5">
            <a:extLst>
              <a:ext uri="{FF2B5EF4-FFF2-40B4-BE49-F238E27FC236}">
                <a16:creationId xmlns:a16="http://schemas.microsoft.com/office/drawing/2014/main" id="{74F1757C-679C-4987-A16A-71F6666F3D32}"/>
              </a:ext>
            </a:extLst>
          </p:cNvPr>
          <p:cNvSpPr/>
          <p:nvPr/>
        </p:nvSpPr>
        <p:spPr>
          <a:xfrm>
            <a:off x="1104053" y="1222800"/>
            <a:ext cx="3149600" cy="273282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 tenant</a:t>
            </a:r>
          </a:p>
        </p:txBody>
      </p:sp>
      <p:sp>
        <p:nvSpPr>
          <p:cNvPr id="7" name="Rectangle: Rounded Corners 6">
            <a:extLst>
              <a:ext uri="{FF2B5EF4-FFF2-40B4-BE49-F238E27FC236}">
                <a16:creationId xmlns:a16="http://schemas.microsoft.com/office/drawing/2014/main" id="{9B39BF5D-FA94-4B72-9EB1-F1B29FFAA407}"/>
              </a:ext>
            </a:extLst>
          </p:cNvPr>
          <p:cNvSpPr/>
          <p:nvPr/>
        </p:nvSpPr>
        <p:spPr>
          <a:xfrm>
            <a:off x="4910667" y="5107093"/>
            <a:ext cx="2675466" cy="1463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Multi-tenant app</a:t>
            </a:r>
          </a:p>
        </p:txBody>
      </p:sp>
      <p:sp>
        <p:nvSpPr>
          <p:cNvPr id="8" name="Isosceles Triangle 7">
            <a:extLst>
              <a:ext uri="{FF2B5EF4-FFF2-40B4-BE49-F238E27FC236}">
                <a16:creationId xmlns:a16="http://schemas.microsoft.com/office/drawing/2014/main" id="{E8EE7777-7617-4F41-A5BE-9808F6A0C01B}"/>
              </a:ext>
            </a:extLst>
          </p:cNvPr>
          <p:cNvSpPr/>
          <p:nvPr/>
        </p:nvSpPr>
        <p:spPr>
          <a:xfrm>
            <a:off x="8663093" y="1222800"/>
            <a:ext cx="3149600" cy="273282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Another tenant</a:t>
            </a:r>
          </a:p>
        </p:txBody>
      </p:sp>
      <p:pic>
        <p:nvPicPr>
          <p:cNvPr id="10" name="Picture 9" descr="\\MAGNUM\Projects\Microsoft\Cloud Power FY12\Design\ICONS_PNG\Flexible_Workspace.png">
            <a:extLst>
              <a:ext uri="{FF2B5EF4-FFF2-40B4-BE49-F238E27FC236}">
                <a16:creationId xmlns:a16="http://schemas.microsoft.com/office/drawing/2014/main" id="{220CA4DE-6213-419E-8919-587F9976F169}"/>
              </a:ext>
            </a:extLst>
          </p:cNvPr>
          <p:cNvPicPr>
            <a:picLocks noChangeAspect="1" noChangeArrowheads="1"/>
          </p:cNvPicPr>
          <p:nvPr/>
        </p:nvPicPr>
        <p:blipFill>
          <a:blip r:embed="rId3" cstate="print">
            <a:biLevel thresh="50000"/>
          </a:blip>
          <a:srcRect r="63636"/>
          <a:stretch>
            <a:fillRect/>
          </a:stretch>
        </p:blipFill>
        <p:spPr bwMode="auto">
          <a:xfrm>
            <a:off x="10038663" y="5433717"/>
            <a:ext cx="398460" cy="1095765"/>
          </a:xfrm>
          <a:prstGeom prst="rect">
            <a:avLst/>
          </a:prstGeom>
          <a:solidFill>
            <a:schemeClr val="accent1">
              <a:lumMod val="60000"/>
              <a:lumOff val="40000"/>
            </a:schemeClr>
          </a:solidFill>
          <a:ln>
            <a:noFill/>
          </a:ln>
        </p:spPr>
      </p:pic>
      <p:sp>
        <p:nvSpPr>
          <p:cNvPr id="11" name="Arrow: Left 10">
            <a:extLst>
              <a:ext uri="{FF2B5EF4-FFF2-40B4-BE49-F238E27FC236}">
                <a16:creationId xmlns:a16="http://schemas.microsoft.com/office/drawing/2014/main" id="{C6F36C4B-73B2-4C6C-9F09-6390CEEDDB6C}"/>
              </a:ext>
            </a:extLst>
          </p:cNvPr>
          <p:cNvSpPr/>
          <p:nvPr/>
        </p:nvSpPr>
        <p:spPr>
          <a:xfrm rot="2194819">
            <a:off x="2446919" y="4409440"/>
            <a:ext cx="2675466" cy="8466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Register</a:t>
            </a:r>
          </a:p>
        </p:txBody>
      </p:sp>
      <p:sp>
        <p:nvSpPr>
          <p:cNvPr id="12" name="Rectangle: Rounded Corners 11">
            <a:extLst>
              <a:ext uri="{FF2B5EF4-FFF2-40B4-BE49-F238E27FC236}">
                <a16:creationId xmlns:a16="http://schemas.microsoft.com/office/drawing/2014/main" id="{7BE91ACB-B208-4202-97A1-EE5934740EAA}"/>
              </a:ext>
            </a:extLst>
          </p:cNvPr>
          <p:cNvSpPr/>
          <p:nvPr/>
        </p:nvSpPr>
        <p:spPr>
          <a:xfrm>
            <a:off x="1984586" y="3490336"/>
            <a:ext cx="772160" cy="41053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App</a:t>
            </a:r>
          </a:p>
        </p:txBody>
      </p:sp>
      <p:sp>
        <p:nvSpPr>
          <p:cNvPr id="13" name="Rectangle: Rounded Corners 12">
            <a:extLst>
              <a:ext uri="{FF2B5EF4-FFF2-40B4-BE49-F238E27FC236}">
                <a16:creationId xmlns:a16="http://schemas.microsoft.com/office/drawing/2014/main" id="{B8AC7E88-8D55-4C8C-AB41-EA55EEFFDCD1}"/>
              </a:ext>
            </a:extLst>
          </p:cNvPr>
          <p:cNvSpPr/>
          <p:nvPr/>
        </p:nvSpPr>
        <p:spPr>
          <a:xfrm>
            <a:off x="2756746" y="3490335"/>
            <a:ext cx="772160" cy="41053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SP</a:t>
            </a:r>
          </a:p>
        </p:txBody>
      </p:sp>
      <p:sp>
        <p:nvSpPr>
          <p:cNvPr id="14" name="Rectangle: Rounded Corners 13">
            <a:extLst>
              <a:ext uri="{FF2B5EF4-FFF2-40B4-BE49-F238E27FC236}">
                <a16:creationId xmlns:a16="http://schemas.microsoft.com/office/drawing/2014/main" id="{C8002108-6F48-459C-9D90-FB1FD817DF2E}"/>
              </a:ext>
            </a:extLst>
          </p:cNvPr>
          <p:cNvSpPr/>
          <p:nvPr/>
        </p:nvSpPr>
        <p:spPr>
          <a:xfrm>
            <a:off x="9851813" y="3490335"/>
            <a:ext cx="772160" cy="41053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SP</a:t>
            </a:r>
          </a:p>
        </p:txBody>
      </p:sp>
      <p:sp>
        <p:nvSpPr>
          <p:cNvPr id="17" name="Arrow: Left 16">
            <a:extLst>
              <a:ext uri="{FF2B5EF4-FFF2-40B4-BE49-F238E27FC236}">
                <a16:creationId xmlns:a16="http://schemas.microsoft.com/office/drawing/2014/main" id="{1F29F8E5-D8B1-45CD-9AB1-DDA155238CAE}"/>
              </a:ext>
            </a:extLst>
          </p:cNvPr>
          <p:cNvSpPr/>
          <p:nvPr/>
        </p:nvSpPr>
        <p:spPr>
          <a:xfrm>
            <a:off x="7363197" y="5312361"/>
            <a:ext cx="2675466" cy="8466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Token</a:t>
            </a:r>
          </a:p>
        </p:txBody>
      </p:sp>
      <p:sp>
        <p:nvSpPr>
          <p:cNvPr id="18" name="Arrow: Left 17">
            <a:extLst>
              <a:ext uri="{FF2B5EF4-FFF2-40B4-BE49-F238E27FC236}">
                <a16:creationId xmlns:a16="http://schemas.microsoft.com/office/drawing/2014/main" id="{A4764C5C-0F1C-410C-9779-290C99B9B847}"/>
              </a:ext>
            </a:extLst>
          </p:cNvPr>
          <p:cNvSpPr/>
          <p:nvPr/>
        </p:nvSpPr>
        <p:spPr>
          <a:xfrm rot="5400000">
            <a:off x="9503465" y="4263814"/>
            <a:ext cx="1463042" cy="8466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Consent</a:t>
            </a:r>
          </a:p>
        </p:txBody>
      </p:sp>
      <p:cxnSp>
        <p:nvCxnSpPr>
          <p:cNvPr id="20" name="Connector: Curved 19">
            <a:extLst>
              <a:ext uri="{FF2B5EF4-FFF2-40B4-BE49-F238E27FC236}">
                <a16:creationId xmlns:a16="http://schemas.microsoft.com/office/drawing/2014/main" id="{122A66D0-1E42-4F72-A9AE-B11A578E16BD}"/>
              </a:ext>
            </a:extLst>
          </p:cNvPr>
          <p:cNvCxnSpPr>
            <a:endCxn id="12" idx="0"/>
          </p:cNvCxnSpPr>
          <p:nvPr/>
        </p:nvCxnSpPr>
        <p:spPr>
          <a:xfrm rot="10800000">
            <a:off x="2370666" y="3490337"/>
            <a:ext cx="7606454" cy="153717"/>
          </a:xfrm>
          <a:prstGeom prst="curvedConnector4">
            <a:avLst>
              <a:gd name="adj1" fmla="val 41853"/>
              <a:gd name="adj2" fmla="val 1262179"/>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09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7"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F7A86-AF2E-4333-A111-904E404DEC17}"/>
              </a:ext>
            </a:extLst>
          </p:cNvPr>
          <p:cNvSpPr>
            <a:spLocks noGrp="1"/>
          </p:cNvSpPr>
          <p:nvPr>
            <p:ph type="title"/>
          </p:nvPr>
        </p:nvSpPr>
        <p:spPr/>
        <p:txBody>
          <a:bodyPr/>
          <a:lstStyle/>
          <a:p>
            <a:r>
              <a:rPr lang="en-US" dirty="0"/>
              <a:t>Multi-tenant application</a:t>
            </a:r>
          </a:p>
        </p:txBody>
      </p:sp>
      <p:sp>
        <p:nvSpPr>
          <p:cNvPr id="5" name="Content Placeholder 4">
            <a:extLst>
              <a:ext uri="{FF2B5EF4-FFF2-40B4-BE49-F238E27FC236}">
                <a16:creationId xmlns:a16="http://schemas.microsoft.com/office/drawing/2014/main" id="{7E152830-AAA8-4B1C-930F-34CD9A9CAB6B}"/>
              </a:ext>
            </a:extLst>
          </p:cNvPr>
          <p:cNvSpPr>
            <a:spLocks noGrp="1"/>
          </p:cNvSpPr>
          <p:nvPr>
            <p:ph idx="1"/>
          </p:nvPr>
        </p:nvSpPr>
        <p:spPr/>
        <p:txBody>
          <a:bodyPr/>
          <a:lstStyle/>
          <a:p>
            <a:r>
              <a:rPr lang="en-US" dirty="0"/>
              <a:t>Application defined in one tenant &amp; marked as multi-tenant</a:t>
            </a:r>
          </a:p>
          <a:p>
            <a:r>
              <a:rPr lang="en-US" dirty="0"/>
              <a:t>AAD creates SP in other tenants on consent</a:t>
            </a:r>
          </a:p>
          <a:p>
            <a:r>
              <a:rPr lang="en-US" dirty="0"/>
              <a:t>Allows each tenant to control their access to the tenant</a:t>
            </a:r>
          </a:p>
          <a:p>
            <a:r>
              <a:rPr lang="en-US" dirty="0"/>
              <a:t>Application decides which tokens (issuer) to accept</a:t>
            </a:r>
          </a:p>
          <a:p>
            <a:r>
              <a:rPr lang="en-US" dirty="0"/>
              <a:t>Requires some application logic adaptation</a:t>
            </a:r>
          </a:p>
        </p:txBody>
      </p:sp>
    </p:spTree>
    <p:extLst>
      <p:ext uri="{BB962C8B-B14F-4D97-AF65-F5344CB8AC3E}">
        <p14:creationId xmlns:p14="http://schemas.microsoft.com/office/powerpoint/2010/main" val="3718080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Applications and Service Principals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385"/>
          <a:stretch/>
        </p:blipFill>
        <p:spPr>
          <a:xfrm>
            <a:off x="3138759" y="1514678"/>
            <a:ext cx="5729749" cy="4410065"/>
          </a:xfrm>
          <a:prstGeom prst="rect">
            <a:avLst/>
          </a:prstGeom>
        </p:spPr>
      </p:pic>
    </p:spTree>
    <p:extLst>
      <p:ext uri="{BB962C8B-B14F-4D97-AF65-F5344CB8AC3E}">
        <p14:creationId xmlns:p14="http://schemas.microsoft.com/office/powerpoint/2010/main" val="1199800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6FFE94-EC6F-42B2-91AB-34E154A93A70}"/>
              </a:ext>
            </a:extLst>
          </p:cNvPr>
          <p:cNvSpPr>
            <a:spLocks noGrp="1"/>
          </p:cNvSpPr>
          <p:nvPr>
            <p:ph type="title"/>
          </p:nvPr>
        </p:nvSpPr>
        <p:spPr/>
        <p:txBody>
          <a:bodyPr/>
          <a:lstStyle/>
          <a:p>
            <a:r>
              <a:rPr lang="en-US" dirty="0"/>
              <a:t>Multi-tenancy and consent</a:t>
            </a:r>
          </a:p>
        </p:txBody>
      </p:sp>
      <p:sp>
        <p:nvSpPr>
          <p:cNvPr id="4" name="Content Placeholder 3">
            <a:extLst>
              <a:ext uri="{FF2B5EF4-FFF2-40B4-BE49-F238E27FC236}">
                <a16:creationId xmlns:a16="http://schemas.microsoft.com/office/drawing/2014/main" id="{A3259E61-5C11-4641-8BEE-3D4CD665BBAE}"/>
              </a:ext>
            </a:extLst>
          </p:cNvPr>
          <p:cNvSpPr>
            <a:spLocks noGrp="1"/>
          </p:cNvSpPr>
          <p:nvPr>
            <p:ph idx="1"/>
          </p:nvPr>
        </p:nvSpPr>
        <p:spPr/>
        <p:txBody>
          <a:bodyPr/>
          <a:lstStyle/>
          <a:p>
            <a:r>
              <a:rPr lang="en-US" dirty="0"/>
              <a:t>By default, any user can initiate mt signup</a:t>
            </a:r>
          </a:p>
          <a:p>
            <a:r>
              <a:rPr lang="en-US" dirty="0"/>
              <a:t>A tenant may require all mt apps consented by admins first</a:t>
            </a:r>
          </a:p>
          <a:p>
            <a:r>
              <a:rPr lang="en-US" dirty="0"/>
              <a:t>An application may need admin consent due to permissions it needs</a:t>
            </a:r>
          </a:p>
          <a:p>
            <a:r>
              <a:rPr lang="en-US" dirty="0"/>
              <a:t>Application must provide logic to request admin consent if needed</a:t>
            </a:r>
          </a:p>
        </p:txBody>
      </p:sp>
    </p:spTree>
    <p:extLst>
      <p:ext uri="{BB962C8B-B14F-4D97-AF65-F5344CB8AC3E}">
        <p14:creationId xmlns:p14="http://schemas.microsoft.com/office/powerpoint/2010/main" val="4083805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79B5EB-F030-4949-84A1-FF96823E6412}"/>
              </a:ext>
            </a:extLst>
          </p:cNvPr>
          <p:cNvSpPr>
            <a:spLocks noGrp="1"/>
          </p:cNvSpPr>
          <p:nvPr>
            <p:ph type="title"/>
          </p:nvPr>
        </p:nvSpPr>
        <p:spPr/>
        <p:txBody>
          <a:bodyPr>
            <a:normAutofit fontScale="90000"/>
          </a:bodyPr>
          <a:lstStyle/>
          <a:p>
            <a:r>
              <a:rPr lang="en-US"/>
              <a:t>Azure Active Directory</a:t>
            </a:r>
            <a:br>
              <a:rPr lang="en-US"/>
            </a:br>
            <a:r>
              <a:rPr lang="en-US"/>
              <a:t>for Developers</a:t>
            </a:r>
          </a:p>
        </p:txBody>
      </p:sp>
      <p:sp>
        <p:nvSpPr>
          <p:cNvPr id="5" name="Text Placeholder 4">
            <a:extLst>
              <a:ext uri="{FF2B5EF4-FFF2-40B4-BE49-F238E27FC236}">
                <a16:creationId xmlns:a16="http://schemas.microsoft.com/office/drawing/2014/main" id="{EF24E490-EBDC-4725-B893-9E03BFD2B271}"/>
              </a:ext>
            </a:extLst>
          </p:cNvPr>
          <p:cNvSpPr>
            <a:spLocks noGrp="1"/>
          </p:cNvSpPr>
          <p:nvPr>
            <p:ph type="body" sz="quarter" idx="14"/>
          </p:nvPr>
        </p:nvSpPr>
        <p:spPr/>
        <p:txBody>
          <a:bodyPr/>
          <a:lstStyle/>
          <a:p>
            <a:r>
              <a:rPr lang="en-US" dirty="0"/>
              <a:t>Identities</a:t>
            </a:r>
          </a:p>
        </p:txBody>
      </p:sp>
    </p:spTree>
    <p:extLst>
      <p:ext uri="{BB962C8B-B14F-4D97-AF65-F5344CB8AC3E}">
        <p14:creationId xmlns:p14="http://schemas.microsoft.com/office/powerpoint/2010/main" val="340082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6F52-C67B-48D0-B462-6418E6A4106C}"/>
              </a:ext>
            </a:extLst>
          </p:cNvPr>
          <p:cNvSpPr>
            <a:spLocks noGrp="1"/>
          </p:cNvSpPr>
          <p:nvPr>
            <p:ph type="title"/>
          </p:nvPr>
        </p:nvSpPr>
        <p:spPr/>
        <p:txBody>
          <a:bodyPr/>
          <a:lstStyle/>
          <a:p>
            <a:r>
              <a:rPr lang="en-US" dirty="0"/>
              <a:t>Agenda</a:t>
            </a:r>
          </a:p>
        </p:txBody>
      </p:sp>
      <p:sp>
        <p:nvSpPr>
          <p:cNvPr id="4" name="Content Placeholder 3">
            <a:extLst>
              <a:ext uri="{FF2B5EF4-FFF2-40B4-BE49-F238E27FC236}">
                <a16:creationId xmlns:a16="http://schemas.microsoft.com/office/drawing/2014/main" id="{B9254E9A-4C2F-4447-8CF1-8A7A3227A560}"/>
              </a:ext>
            </a:extLst>
          </p:cNvPr>
          <p:cNvSpPr>
            <a:spLocks noGrp="1"/>
          </p:cNvSpPr>
          <p:nvPr>
            <p:ph idx="1"/>
          </p:nvPr>
        </p:nvSpPr>
        <p:spPr/>
        <p:txBody>
          <a:bodyPr vert="horz" lIns="91440" tIns="45720" rIns="91440" bIns="45720" rtlCol="0" anchor="t">
            <a:normAutofit/>
          </a:bodyPr>
          <a:lstStyle/>
          <a:p>
            <a:r>
              <a:rPr lang="en-US" dirty="0"/>
              <a:t>Users</a:t>
            </a:r>
          </a:p>
          <a:p>
            <a:r>
              <a:rPr lang="en-US" dirty="0"/>
              <a:t>Service principals</a:t>
            </a:r>
          </a:p>
          <a:p>
            <a:r>
              <a:rPr lang="en-US" dirty="0"/>
              <a:t>	Managed Identities</a:t>
            </a:r>
          </a:p>
          <a:p>
            <a:pPr marL="0" indent="0">
              <a:buNone/>
            </a:pPr>
            <a:endParaRPr lang="en-US" dirty="0">
              <a:cs typeface="Segoe UI Light"/>
            </a:endParaRPr>
          </a:p>
        </p:txBody>
      </p:sp>
    </p:spTree>
    <p:extLst>
      <p:ext uri="{BB962C8B-B14F-4D97-AF65-F5344CB8AC3E}">
        <p14:creationId xmlns:p14="http://schemas.microsoft.com/office/powerpoint/2010/main" val="259746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343001-FBA5-42D8-9C21-083C6680749B}"/>
              </a:ext>
            </a:extLst>
          </p:cNvPr>
          <p:cNvSpPr>
            <a:spLocks noGrp="1"/>
          </p:cNvSpPr>
          <p:nvPr>
            <p:ph type="title"/>
          </p:nvPr>
        </p:nvSpPr>
        <p:spPr/>
        <p:txBody>
          <a:bodyPr/>
          <a:lstStyle/>
          <a:p>
            <a:r>
              <a:rPr lang="en-US" dirty="0"/>
              <a:t>Agenda</a:t>
            </a:r>
          </a:p>
        </p:txBody>
      </p:sp>
      <p:sp>
        <p:nvSpPr>
          <p:cNvPr id="3" name="Text Placeholder 2"/>
          <p:cNvSpPr>
            <a:spLocks noGrp="1"/>
          </p:cNvSpPr>
          <p:nvPr>
            <p:ph idx="1"/>
          </p:nvPr>
        </p:nvSpPr>
        <p:spPr/>
        <p:txBody>
          <a:bodyPr/>
          <a:lstStyle/>
          <a:p>
            <a:r>
              <a:rPr lang="en-US" dirty="0"/>
              <a:t>Goal</a:t>
            </a:r>
          </a:p>
          <a:p>
            <a:r>
              <a:rPr lang="en-US" dirty="0"/>
              <a:t>AAD and Azure services</a:t>
            </a:r>
          </a:p>
          <a:p>
            <a:r>
              <a:rPr lang="en-US" dirty="0"/>
              <a:t>Application registration</a:t>
            </a:r>
          </a:p>
          <a:p>
            <a:r>
              <a:rPr lang="en-US" dirty="0"/>
              <a:t>Identities (users, service principals)</a:t>
            </a:r>
          </a:p>
          <a:p>
            <a:r>
              <a:rPr lang="en-US" dirty="0"/>
              <a:t>Access control</a:t>
            </a:r>
          </a:p>
          <a:p>
            <a:r>
              <a:rPr lang="en-US" dirty="0"/>
              <a:t>Programmatic access (Graph, PowerShell)</a:t>
            </a:r>
          </a:p>
          <a:p>
            <a:endParaRPr lang="en-US" dirty="0"/>
          </a:p>
        </p:txBody>
      </p:sp>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744AA1-E7CC-4E85-A122-00EBFC23ACB7}"/>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4190619E-9E10-442F-873F-AE8824AB188E}"/>
              </a:ext>
            </a:extLst>
          </p:cNvPr>
          <p:cNvSpPr>
            <a:spLocks noGrp="1"/>
          </p:cNvSpPr>
          <p:nvPr>
            <p:ph type="body" sz="quarter" idx="12"/>
          </p:nvPr>
        </p:nvSpPr>
        <p:spPr/>
        <p:txBody>
          <a:bodyPr/>
          <a:lstStyle/>
          <a:p>
            <a:r>
              <a:rPr lang="en-US" dirty="0"/>
              <a:t>Show Users tab in AAD with various user types</a:t>
            </a:r>
          </a:p>
        </p:txBody>
      </p:sp>
    </p:spTree>
    <p:extLst>
      <p:ext uri="{BB962C8B-B14F-4D97-AF65-F5344CB8AC3E}">
        <p14:creationId xmlns:p14="http://schemas.microsoft.com/office/powerpoint/2010/main" val="1055739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14F21A-CAEA-4FC1-9BEC-567F5FB345CF}"/>
              </a:ext>
            </a:extLst>
          </p:cNvPr>
          <p:cNvSpPr>
            <a:spLocks noGrp="1"/>
          </p:cNvSpPr>
          <p:nvPr>
            <p:ph type="title"/>
          </p:nvPr>
        </p:nvSpPr>
        <p:spPr/>
        <p:txBody>
          <a:bodyPr/>
          <a:lstStyle/>
          <a:p>
            <a:r>
              <a:rPr lang="en-US" dirty="0"/>
              <a:t>User types</a:t>
            </a:r>
          </a:p>
        </p:txBody>
      </p:sp>
      <p:sp>
        <p:nvSpPr>
          <p:cNvPr id="5" name="Text Placeholder 4">
            <a:extLst>
              <a:ext uri="{FF2B5EF4-FFF2-40B4-BE49-F238E27FC236}">
                <a16:creationId xmlns:a16="http://schemas.microsoft.com/office/drawing/2014/main" id="{81256F91-CA8B-463F-AB5A-B91DCD006165}"/>
              </a:ext>
            </a:extLst>
          </p:cNvPr>
          <p:cNvSpPr>
            <a:spLocks noGrp="1"/>
          </p:cNvSpPr>
          <p:nvPr>
            <p:ph idx="1"/>
          </p:nvPr>
        </p:nvSpPr>
        <p:spPr/>
        <p:txBody>
          <a:bodyPr>
            <a:normAutofit/>
          </a:bodyPr>
          <a:lstStyle/>
          <a:p>
            <a:r>
              <a:rPr lang="en-US" dirty="0"/>
              <a:t>How created?</a:t>
            </a:r>
          </a:p>
          <a:p>
            <a:pPr lvl="1"/>
            <a:r>
              <a:rPr lang="en-US" dirty="0"/>
              <a:t>Managed – created directly in the AAD tenant</a:t>
            </a:r>
          </a:p>
          <a:p>
            <a:pPr lvl="1"/>
            <a:r>
              <a:rPr lang="en-US" dirty="0"/>
              <a:t>Synced – </a:t>
            </a:r>
            <a:r>
              <a:rPr lang="en-US" dirty="0" err="1"/>
              <a:t>sync’ed</a:t>
            </a:r>
            <a:r>
              <a:rPr lang="en-US" dirty="0"/>
              <a:t> via AAD Connect from on-premises – attributes may not be edited</a:t>
            </a:r>
          </a:p>
          <a:p>
            <a:pPr lvl="1"/>
            <a:r>
              <a:rPr lang="en-US" dirty="0"/>
              <a:t>External – invited via B2B</a:t>
            </a:r>
          </a:p>
          <a:p>
            <a:r>
              <a:rPr lang="en-US" dirty="0"/>
              <a:t>Status in tenants</a:t>
            </a:r>
          </a:p>
          <a:p>
            <a:pPr lvl="1"/>
            <a:r>
              <a:rPr lang="en-US" dirty="0"/>
              <a:t>Members</a:t>
            </a:r>
          </a:p>
          <a:p>
            <a:pPr lvl="2"/>
            <a:r>
              <a:rPr lang="en-US" dirty="0"/>
              <a:t>Can enumerate other users</a:t>
            </a:r>
          </a:p>
          <a:p>
            <a:pPr lvl="2"/>
            <a:r>
              <a:rPr lang="en-US" dirty="0"/>
              <a:t>Default for managed and </a:t>
            </a:r>
            <a:r>
              <a:rPr lang="en-US" dirty="0" err="1"/>
              <a:t>sync’ed</a:t>
            </a:r>
            <a:endParaRPr lang="en-US" dirty="0"/>
          </a:p>
          <a:p>
            <a:pPr lvl="1"/>
            <a:r>
              <a:rPr lang="en-US" dirty="0"/>
              <a:t>Guest</a:t>
            </a:r>
          </a:p>
          <a:p>
            <a:pPr lvl="2"/>
            <a:r>
              <a:rPr lang="en-US" dirty="0"/>
              <a:t>Cannot enumerate (may not have other default AAD privileges, e.g. app create)</a:t>
            </a:r>
          </a:p>
          <a:p>
            <a:pPr lvl="2"/>
            <a:r>
              <a:rPr lang="en-US" dirty="0"/>
              <a:t>Default for External</a:t>
            </a:r>
          </a:p>
        </p:txBody>
      </p:sp>
    </p:spTree>
    <p:extLst>
      <p:ext uri="{BB962C8B-B14F-4D97-AF65-F5344CB8AC3E}">
        <p14:creationId xmlns:p14="http://schemas.microsoft.com/office/powerpoint/2010/main" val="278702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98F2F5-69EB-4EC2-950A-4073C1543301}"/>
              </a:ext>
            </a:extLst>
          </p:cNvPr>
          <p:cNvSpPr>
            <a:spLocks noGrp="1"/>
          </p:cNvSpPr>
          <p:nvPr>
            <p:ph type="title"/>
          </p:nvPr>
        </p:nvSpPr>
        <p:spPr/>
        <p:txBody>
          <a:bodyPr/>
          <a:lstStyle/>
          <a:p>
            <a:r>
              <a:rPr lang="en-US"/>
              <a:t>Groups</a:t>
            </a:r>
          </a:p>
        </p:txBody>
      </p:sp>
      <p:sp>
        <p:nvSpPr>
          <p:cNvPr id="2" name="Text Placeholder 1">
            <a:extLst>
              <a:ext uri="{FF2B5EF4-FFF2-40B4-BE49-F238E27FC236}">
                <a16:creationId xmlns:a16="http://schemas.microsoft.com/office/drawing/2014/main" id="{D2DFB79D-FAB0-4F8F-BBA1-CA6401B468EF}"/>
              </a:ext>
            </a:extLst>
          </p:cNvPr>
          <p:cNvSpPr>
            <a:spLocks noGrp="1"/>
          </p:cNvSpPr>
          <p:nvPr>
            <p:ph idx="1"/>
          </p:nvPr>
        </p:nvSpPr>
        <p:spPr/>
        <p:txBody>
          <a:bodyPr/>
          <a:lstStyle/>
          <a:p>
            <a:r>
              <a:rPr lang="en-US" dirty="0"/>
              <a:t>Static</a:t>
            </a:r>
          </a:p>
          <a:p>
            <a:pPr lvl="1"/>
            <a:r>
              <a:rPr lang="en-US" dirty="0"/>
              <a:t>Users</a:t>
            </a:r>
          </a:p>
          <a:p>
            <a:pPr lvl="1"/>
            <a:r>
              <a:rPr lang="en-US" dirty="0"/>
              <a:t>Other groups</a:t>
            </a:r>
          </a:p>
          <a:p>
            <a:r>
              <a:rPr lang="en-US" dirty="0"/>
              <a:t>Dynamic</a:t>
            </a:r>
          </a:p>
          <a:p>
            <a:pPr lvl="1"/>
            <a:r>
              <a:rPr lang="en-US" dirty="0"/>
              <a:t>Based on user attributes</a:t>
            </a:r>
          </a:p>
          <a:p>
            <a:pPr lvl="1"/>
            <a:r>
              <a:rPr lang="en-US" dirty="0"/>
              <a:t>Based on device attributes</a:t>
            </a:r>
          </a:p>
        </p:txBody>
      </p:sp>
    </p:spTree>
    <p:extLst>
      <p:ext uri="{BB962C8B-B14F-4D97-AF65-F5344CB8AC3E}">
        <p14:creationId xmlns:p14="http://schemas.microsoft.com/office/powerpoint/2010/main" val="422757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a:t>
            </a:r>
          </a:p>
        </p:txBody>
      </p:sp>
      <p:sp>
        <p:nvSpPr>
          <p:cNvPr id="3" name="Content Placeholder 2"/>
          <p:cNvSpPr>
            <a:spLocks noGrp="1"/>
          </p:cNvSpPr>
          <p:nvPr>
            <p:ph idx="1"/>
          </p:nvPr>
        </p:nvSpPr>
        <p:spPr/>
        <p:txBody>
          <a:bodyPr>
            <a:normAutofit lnSpcReduction="10000"/>
          </a:bodyPr>
          <a:lstStyle/>
          <a:p>
            <a:r>
              <a:rPr lang="en-US" dirty="0"/>
              <a:t>Unconditional</a:t>
            </a:r>
          </a:p>
          <a:p>
            <a:pPr lvl="1"/>
            <a:r>
              <a:rPr lang="en-US" dirty="0"/>
              <a:t>Default</a:t>
            </a:r>
          </a:p>
          <a:p>
            <a:pPr lvl="1"/>
            <a:r>
              <a:rPr lang="en-US" dirty="0"/>
              <a:t>Any user can sign in</a:t>
            </a:r>
          </a:p>
          <a:p>
            <a:r>
              <a:rPr lang="en-US" dirty="0"/>
              <a:t>Assigned</a:t>
            </a:r>
          </a:p>
          <a:p>
            <a:pPr lvl="1"/>
            <a:r>
              <a:rPr lang="en-US" dirty="0"/>
              <a:t>By user or group</a:t>
            </a:r>
          </a:p>
          <a:p>
            <a:pPr lvl="1"/>
            <a:r>
              <a:rPr lang="en-US" dirty="0"/>
              <a:t>May include Role</a:t>
            </a:r>
          </a:p>
          <a:p>
            <a:r>
              <a:rPr lang="en-US" dirty="0"/>
              <a:t>Conditional</a:t>
            </a:r>
          </a:p>
          <a:p>
            <a:pPr lvl="1"/>
            <a:r>
              <a:rPr lang="en-US" dirty="0"/>
              <a:t>Group membership</a:t>
            </a:r>
          </a:p>
          <a:p>
            <a:pPr lvl="1"/>
            <a:r>
              <a:rPr lang="en-US" dirty="0"/>
              <a:t>Location (network trust level)</a:t>
            </a:r>
          </a:p>
          <a:p>
            <a:pPr lvl="1"/>
            <a:r>
              <a:rPr lang="en-US" dirty="0"/>
              <a:t>User platform</a:t>
            </a:r>
          </a:p>
          <a:p>
            <a:pPr lvl="1"/>
            <a:r>
              <a:rPr lang="en-US" dirty="0"/>
              <a:t>Device registration</a:t>
            </a:r>
          </a:p>
          <a:p>
            <a:pPr lvl="1"/>
            <a:r>
              <a:rPr lang="en-US" dirty="0"/>
              <a:t>User risk level</a:t>
            </a:r>
          </a:p>
        </p:txBody>
      </p:sp>
    </p:spTree>
    <p:extLst>
      <p:ext uri="{BB962C8B-B14F-4D97-AF65-F5344CB8AC3E}">
        <p14:creationId xmlns:p14="http://schemas.microsoft.com/office/powerpoint/2010/main" val="1754747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6F21DD-D49E-4212-897D-0965B8D40BB0}"/>
              </a:ext>
            </a:extLst>
          </p:cNvPr>
          <p:cNvSpPr>
            <a:spLocks noGrp="1"/>
          </p:cNvSpPr>
          <p:nvPr>
            <p:ph type="title"/>
          </p:nvPr>
        </p:nvSpPr>
        <p:spPr/>
        <p:txBody>
          <a:bodyPr/>
          <a:lstStyle/>
          <a:p>
            <a:r>
              <a:rPr lang="en-US" dirty="0"/>
              <a:t>B2B – External Identities - Purpose</a:t>
            </a:r>
          </a:p>
        </p:txBody>
      </p:sp>
      <p:sp>
        <p:nvSpPr>
          <p:cNvPr id="4" name="Content Placeholder 3">
            <a:extLst>
              <a:ext uri="{FF2B5EF4-FFF2-40B4-BE49-F238E27FC236}">
                <a16:creationId xmlns:a16="http://schemas.microsoft.com/office/drawing/2014/main" id="{7B3059D2-C660-4317-B6AD-7F3498FF95B3}"/>
              </a:ext>
            </a:extLst>
          </p:cNvPr>
          <p:cNvSpPr>
            <a:spLocks noGrp="1"/>
          </p:cNvSpPr>
          <p:nvPr>
            <p:ph idx="1"/>
          </p:nvPr>
        </p:nvSpPr>
        <p:spPr/>
        <p:txBody>
          <a:bodyPr/>
          <a:lstStyle/>
          <a:p>
            <a:r>
              <a:rPr lang="en-US" dirty="0"/>
              <a:t>Manage authorization to </a:t>
            </a:r>
            <a:r>
              <a:rPr lang="en-US" b="1" u="sng" dirty="0"/>
              <a:t>our</a:t>
            </a:r>
            <a:r>
              <a:rPr lang="en-US" dirty="0"/>
              <a:t> resources by users external to our directory</a:t>
            </a:r>
          </a:p>
          <a:p>
            <a:r>
              <a:rPr lang="en-US" dirty="0"/>
              <a:t>Allow external users to continue using their current credentials</a:t>
            </a:r>
          </a:p>
          <a:p>
            <a:r>
              <a:rPr lang="en-US" dirty="0"/>
              <a:t>Automatically remove access if external user no longer employed by partner</a:t>
            </a:r>
          </a:p>
          <a:p>
            <a:pPr marL="0" indent="0">
              <a:buNone/>
            </a:pPr>
            <a:endParaRPr lang="en-US" dirty="0"/>
          </a:p>
          <a:p>
            <a:endParaRPr lang="en-US" dirty="0"/>
          </a:p>
        </p:txBody>
      </p:sp>
    </p:spTree>
    <p:extLst>
      <p:ext uri="{BB962C8B-B14F-4D97-AF65-F5344CB8AC3E}">
        <p14:creationId xmlns:p14="http://schemas.microsoft.com/office/powerpoint/2010/main" val="1248642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Inviting users- simplified</a:t>
            </a:r>
          </a:p>
        </p:txBody>
      </p:sp>
      <p:pic>
        <p:nvPicPr>
          <p:cNvPr id="4" name="Picture 6" descr="\\MAGNUM\Projects\Microsoft\Cloud Power FY12\Design\ICONS_PNG\Flexible_Workspace.png"/>
          <p:cNvPicPr>
            <a:picLocks noChangeAspect="1" noChangeArrowheads="1"/>
          </p:cNvPicPr>
          <p:nvPr/>
        </p:nvPicPr>
        <p:blipFill>
          <a:blip r:embed="rId3" cstate="print">
            <a:biLevel thresh="50000"/>
          </a:blip>
          <a:srcRect r="63636"/>
          <a:stretch>
            <a:fillRect/>
          </a:stretch>
        </p:blipFill>
        <p:spPr bwMode="auto">
          <a:xfrm>
            <a:off x="9034561" y="2880694"/>
            <a:ext cx="398460" cy="1095765"/>
          </a:xfrm>
          <a:prstGeom prst="rect">
            <a:avLst/>
          </a:prstGeom>
          <a:solidFill>
            <a:schemeClr val="accent1">
              <a:lumMod val="60000"/>
              <a:lumOff val="40000"/>
            </a:schemeClr>
          </a:solidFill>
          <a:ln>
            <a:noFill/>
          </a:ln>
        </p:spPr>
      </p:pic>
      <p:sp>
        <p:nvSpPr>
          <p:cNvPr id="5" name="Rectangle: Rounded Corners 4"/>
          <p:cNvSpPr/>
          <p:nvPr/>
        </p:nvSpPr>
        <p:spPr>
          <a:xfrm>
            <a:off x="8403731" y="1413573"/>
            <a:ext cx="2195452" cy="31702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solidFill>
                  <a:schemeClr val="tx1"/>
                </a:solidFill>
              </a:rPr>
              <a:t>Tenant 2</a:t>
            </a:r>
          </a:p>
          <a:p>
            <a:pPr algn="ctr"/>
            <a:r>
              <a:rPr lang="en-US">
                <a:solidFill>
                  <a:schemeClr val="tx1"/>
                </a:solidFill>
              </a:rPr>
              <a:t>Home</a:t>
            </a:r>
          </a:p>
          <a:p>
            <a:pPr algn="ctr"/>
            <a:r>
              <a:rPr lang="en-US">
                <a:solidFill>
                  <a:schemeClr val="tx1"/>
                </a:solidFill>
              </a:rPr>
              <a:t>Tenant</a:t>
            </a:r>
          </a:p>
        </p:txBody>
      </p:sp>
      <p:sp>
        <p:nvSpPr>
          <p:cNvPr id="6" name="Rectangle: Rounded Corners 5"/>
          <p:cNvSpPr/>
          <p:nvPr/>
        </p:nvSpPr>
        <p:spPr>
          <a:xfrm>
            <a:off x="2190300" y="1413572"/>
            <a:ext cx="2105228" cy="32247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solidFill>
                  <a:schemeClr val="tx1"/>
                </a:solidFill>
              </a:rPr>
              <a:t>Tenant 1</a:t>
            </a:r>
          </a:p>
          <a:p>
            <a:pPr algn="ctr"/>
            <a:r>
              <a:rPr lang="en-US">
                <a:solidFill>
                  <a:schemeClr val="tx1"/>
                </a:solidFill>
              </a:rPr>
              <a:t>Resource</a:t>
            </a:r>
          </a:p>
          <a:p>
            <a:pPr algn="ctr"/>
            <a:r>
              <a:rPr lang="en-US">
                <a:solidFill>
                  <a:schemeClr val="tx1"/>
                </a:solidFill>
              </a:rPr>
              <a:t>Tenant</a:t>
            </a:r>
          </a:p>
        </p:txBody>
      </p:sp>
      <p:pic>
        <p:nvPicPr>
          <p:cNvPr id="7" name="Picture 6" descr="\\MAGNUM\Projects\Microsoft\Cloud Power FY12\Design\ICONS_PNG\Flexible_Workspace.png"/>
          <p:cNvPicPr>
            <a:picLocks noChangeAspect="1" noChangeArrowheads="1"/>
          </p:cNvPicPr>
          <p:nvPr/>
        </p:nvPicPr>
        <p:blipFill>
          <a:blip r:embed="rId3" cstate="print">
            <a:biLevel thresh="50000"/>
          </a:blip>
          <a:srcRect r="63636"/>
          <a:stretch>
            <a:fillRect/>
          </a:stretch>
        </p:blipFill>
        <p:spPr bwMode="auto">
          <a:xfrm>
            <a:off x="2443409" y="2710013"/>
            <a:ext cx="398460" cy="1095765"/>
          </a:xfrm>
          <a:prstGeom prst="rect">
            <a:avLst/>
          </a:prstGeom>
          <a:solidFill>
            <a:schemeClr val="accent1">
              <a:lumMod val="60000"/>
              <a:lumOff val="40000"/>
            </a:schemeClr>
          </a:solidFill>
          <a:ln>
            <a:noFill/>
          </a:ln>
        </p:spPr>
      </p:pic>
      <p:sp>
        <p:nvSpPr>
          <p:cNvPr id="8" name="TextBox 7"/>
          <p:cNvSpPr txBox="1"/>
          <p:nvPr/>
        </p:nvSpPr>
        <p:spPr>
          <a:xfrm>
            <a:off x="2243386" y="3885409"/>
            <a:ext cx="776175" cy="369332"/>
          </a:xfrm>
          <a:prstGeom prst="rect">
            <a:avLst/>
          </a:prstGeom>
          <a:noFill/>
        </p:spPr>
        <p:txBody>
          <a:bodyPr wrap="none" rtlCol="0">
            <a:spAutoFit/>
          </a:bodyPr>
          <a:lstStyle/>
          <a:p>
            <a:r>
              <a:rPr lang="en-US"/>
              <a:t>Inviter</a:t>
            </a:r>
          </a:p>
        </p:txBody>
      </p:sp>
      <p:sp>
        <p:nvSpPr>
          <p:cNvPr id="9" name="TextBox 8"/>
          <p:cNvSpPr txBox="1"/>
          <p:nvPr/>
        </p:nvSpPr>
        <p:spPr>
          <a:xfrm>
            <a:off x="8925095" y="3976458"/>
            <a:ext cx="617477" cy="369332"/>
          </a:xfrm>
          <a:prstGeom prst="rect">
            <a:avLst/>
          </a:prstGeom>
          <a:noFill/>
        </p:spPr>
        <p:txBody>
          <a:bodyPr wrap="none" rtlCol="0">
            <a:spAutoFit/>
          </a:bodyPr>
          <a:lstStyle/>
          <a:p>
            <a:r>
              <a:rPr lang="en-US"/>
              <a:t>User</a:t>
            </a:r>
          </a:p>
        </p:txBody>
      </p:sp>
      <p:grpSp>
        <p:nvGrpSpPr>
          <p:cNvPr id="21" name="Group 20"/>
          <p:cNvGrpSpPr/>
          <p:nvPr/>
        </p:nvGrpSpPr>
        <p:grpSpPr>
          <a:xfrm>
            <a:off x="393677" y="2168007"/>
            <a:ext cx="1855748" cy="1643977"/>
            <a:chOff x="392868" y="2167828"/>
            <a:chExt cx="1856011" cy="1644210"/>
          </a:xfrm>
        </p:grpSpPr>
        <p:sp>
          <p:nvSpPr>
            <p:cNvPr id="10" name="Arrow: Curved Down 9"/>
            <p:cNvSpPr/>
            <p:nvPr/>
          </p:nvSpPr>
          <p:spPr>
            <a:xfrm rot="15213881">
              <a:off x="1262050" y="2643315"/>
              <a:ext cx="1462316" cy="51134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392868" y="2611539"/>
              <a:ext cx="1560472" cy="1200499"/>
            </a:xfrm>
            <a:prstGeom prst="rect">
              <a:avLst/>
            </a:prstGeom>
            <a:noFill/>
          </p:spPr>
          <p:txBody>
            <a:bodyPr wrap="square" rtlCol="0">
              <a:spAutoFit/>
            </a:bodyPr>
            <a:lstStyle/>
            <a:p>
              <a:pPr marL="342834" indent="-342834">
                <a:buAutoNum type="arabicPeriod"/>
              </a:pPr>
              <a:r>
                <a:rPr lang="en-US" dirty="0"/>
                <a:t>Invites, allocates privileges and roles</a:t>
              </a:r>
            </a:p>
          </p:txBody>
        </p:sp>
      </p:grpSp>
      <p:grpSp>
        <p:nvGrpSpPr>
          <p:cNvPr id="20" name="Group 19"/>
          <p:cNvGrpSpPr/>
          <p:nvPr/>
        </p:nvGrpSpPr>
        <p:grpSpPr>
          <a:xfrm>
            <a:off x="4361693" y="3555315"/>
            <a:ext cx="4672867" cy="1256514"/>
            <a:chOff x="4361447" y="3555332"/>
            <a:chExt cx="4673530" cy="1256693"/>
          </a:xfrm>
        </p:grpSpPr>
        <p:grpSp>
          <p:nvGrpSpPr>
            <p:cNvPr id="3" name="Group 2"/>
            <p:cNvGrpSpPr/>
            <p:nvPr/>
          </p:nvGrpSpPr>
          <p:grpSpPr>
            <a:xfrm>
              <a:off x="4361447" y="3555332"/>
              <a:ext cx="4673530" cy="509071"/>
              <a:chOff x="4361447" y="3555332"/>
              <a:chExt cx="4673530" cy="509071"/>
            </a:xfrm>
          </p:grpSpPr>
          <p:sp>
            <p:nvSpPr>
              <p:cNvPr id="12" name="Arrow: Right 11"/>
              <p:cNvSpPr/>
              <p:nvPr/>
            </p:nvSpPr>
            <p:spPr>
              <a:xfrm>
                <a:off x="4361447" y="3555332"/>
                <a:ext cx="4673530" cy="192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322605" y="3695018"/>
                <a:ext cx="2863690" cy="369385"/>
              </a:xfrm>
              <a:prstGeom prst="rect">
                <a:avLst/>
              </a:prstGeom>
              <a:noFill/>
            </p:spPr>
            <p:txBody>
              <a:bodyPr wrap="none" rtlCol="0">
                <a:spAutoFit/>
              </a:bodyPr>
              <a:lstStyle/>
              <a:p>
                <a:r>
                  <a:rPr lang="en-US" dirty="0"/>
                  <a:t>2. Invitation email (optional)</a:t>
                </a:r>
              </a:p>
            </p:txBody>
          </p:sp>
        </p:grpSp>
        <p:pic>
          <p:nvPicPr>
            <p:cNvPr id="14" name="Picture 13" descr="email subscription enter your email address to subscribe to this blog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5416" y="3879710"/>
              <a:ext cx="932315" cy="932315"/>
            </a:xfrm>
            <a:prstGeom prst="rect">
              <a:avLst/>
            </a:prstGeom>
          </p:spPr>
        </p:pic>
      </p:grpSp>
      <p:grpSp>
        <p:nvGrpSpPr>
          <p:cNvPr id="19" name="Group 18"/>
          <p:cNvGrpSpPr/>
          <p:nvPr/>
        </p:nvGrpSpPr>
        <p:grpSpPr>
          <a:xfrm>
            <a:off x="3867962" y="1876405"/>
            <a:ext cx="5111866" cy="1281414"/>
            <a:chOff x="3867644" y="1876184"/>
            <a:chExt cx="5112593" cy="1281595"/>
          </a:xfrm>
        </p:grpSpPr>
        <p:sp>
          <p:nvSpPr>
            <p:cNvPr id="15" name="Arrow: Right 14"/>
            <p:cNvSpPr/>
            <p:nvPr/>
          </p:nvSpPr>
          <p:spPr>
            <a:xfrm rot="10800000">
              <a:off x="3867644" y="2995590"/>
              <a:ext cx="5112593" cy="16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326898" y="1876184"/>
              <a:ext cx="1957034" cy="1200499"/>
            </a:xfrm>
            <a:prstGeom prst="rect">
              <a:avLst/>
            </a:prstGeom>
            <a:noFill/>
          </p:spPr>
          <p:txBody>
            <a:bodyPr wrap="square" rtlCol="0">
              <a:spAutoFit/>
            </a:bodyPr>
            <a:lstStyle/>
            <a:p>
              <a:r>
                <a:rPr lang="en-US" dirty="0"/>
                <a:t>3. Access redemption link or exposed resource, consent</a:t>
              </a:r>
            </a:p>
          </p:txBody>
        </p:sp>
      </p:grpSp>
      <p:pic>
        <p:nvPicPr>
          <p:cNvPr id="17" name="Picture 6" descr="\\MAGNUM\Projects\Microsoft\Cloud Power FY12\Design\ICONS_PNG\Flexible_Workspace.png"/>
          <p:cNvPicPr>
            <a:picLocks noChangeAspect="1" noChangeArrowheads="1"/>
          </p:cNvPicPr>
          <p:nvPr/>
        </p:nvPicPr>
        <p:blipFill>
          <a:blip r:embed="rId3" cstate="print">
            <a:biLevel thresh="50000"/>
          </a:blip>
          <a:srcRect r="63636"/>
          <a:stretch>
            <a:fillRect/>
          </a:stretch>
        </p:blipFill>
        <p:spPr bwMode="auto">
          <a:xfrm>
            <a:off x="3455309" y="2710013"/>
            <a:ext cx="398460" cy="1095765"/>
          </a:xfrm>
          <a:prstGeom prst="rect">
            <a:avLst/>
          </a:prstGeom>
          <a:solidFill>
            <a:schemeClr val="accent1">
              <a:lumMod val="60000"/>
              <a:lumOff val="40000"/>
              <a:alpha val="31000"/>
            </a:schemeClr>
          </a:solidFill>
          <a:ln>
            <a:noFill/>
          </a:ln>
        </p:spPr>
      </p:pic>
      <p:sp>
        <p:nvSpPr>
          <p:cNvPr id="18" name="TextBox 17"/>
          <p:cNvSpPr txBox="1"/>
          <p:nvPr/>
        </p:nvSpPr>
        <p:spPr>
          <a:xfrm>
            <a:off x="3345843" y="3805777"/>
            <a:ext cx="617477" cy="369332"/>
          </a:xfrm>
          <a:prstGeom prst="rect">
            <a:avLst/>
          </a:prstGeom>
          <a:noFill/>
        </p:spPr>
        <p:txBody>
          <a:bodyPr wrap="none" rtlCol="0">
            <a:spAutoFit/>
          </a:bodyPr>
          <a:lstStyle/>
          <a:p>
            <a:r>
              <a:rPr lang="en-US">
                <a:solidFill>
                  <a:schemeClr val="bg2">
                    <a:lumMod val="75000"/>
                  </a:schemeClr>
                </a:solidFill>
              </a:rPr>
              <a:t>User</a:t>
            </a:r>
          </a:p>
        </p:txBody>
      </p:sp>
    </p:spTree>
    <p:extLst>
      <p:ext uri="{BB962C8B-B14F-4D97-AF65-F5344CB8AC3E}">
        <p14:creationId xmlns:p14="http://schemas.microsoft.com/office/powerpoint/2010/main" val="380832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3210-C969-4302-9522-73EF25BFED11}"/>
              </a:ext>
            </a:extLst>
          </p:cNvPr>
          <p:cNvSpPr>
            <a:spLocks noGrp="1"/>
          </p:cNvSpPr>
          <p:nvPr>
            <p:ph type="title"/>
          </p:nvPr>
        </p:nvSpPr>
        <p:spPr/>
        <p:txBody>
          <a:bodyPr/>
          <a:lstStyle/>
          <a:p>
            <a:r>
              <a:rPr lang="en-US" dirty="0"/>
              <a:t>Business-to-Business (B2B) Users</a:t>
            </a:r>
          </a:p>
        </p:txBody>
      </p:sp>
      <p:sp>
        <p:nvSpPr>
          <p:cNvPr id="3" name="Text Placeholder 2">
            <a:extLst>
              <a:ext uri="{FF2B5EF4-FFF2-40B4-BE49-F238E27FC236}">
                <a16:creationId xmlns:a16="http://schemas.microsoft.com/office/drawing/2014/main" id="{E92F7221-97E4-48B5-BF1F-C976353A1EF3}"/>
              </a:ext>
            </a:extLst>
          </p:cNvPr>
          <p:cNvSpPr>
            <a:spLocks noGrp="1"/>
          </p:cNvSpPr>
          <p:nvPr>
            <p:ph idx="1"/>
          </p:nvPr>
        </p:nvSpPr>
        <p:spPr/>
        <p:txBody>
          <a:bodyPr>
            <a:normAutofit fontScale="85000" lnSpcReduction="20000"/>
          </a:bodyPr>
          <a:lstStyle/>
          <a:p>
            <a:r>
              <a:rPr lang="en-US" dirty="0"/>
              <a:t>Invitees must have an email address</a:t>
            </a:r>
          </a:p>
          <a:p>
            <a:pPr lvl="1"/>
            <a:r>
              <a:rPr lang="en-US" dirty="0"/>
              <a:t>Usually invited by email with an app/portal URL</a:t>
            </a:r>
          </a:p>
          <a:p>
            <a:pPr lvl="1"/>
            <a:r>
              <a:rPr lang="en-US" dirty="0"/>
              <a:t>Invitee must consent to inviters privacy and use policies</a:t>
            </a:r>
          </a:p>
          <a:p>
            <a:pPr lvl="1"/>
            <a:r>
              <a:rPr lang="en-US" dirty="0"/>
              <a:t>Email sent by Azure Active Directory or custom SMTP (using Graph API or PowerShell)</a:t>
            </a:r>
          </a:p>
          <a:p>
            <a:r>
              <a:rPr lang="en-US" dirty="0"/>
              <a:t>Home tenant – one of the following:</a:t>
            </a:r>
          </a:p>
          <a:p>
            <a:pPr lvl="1"/>
            <a:r>
              <a:rPr lang="en-US" dirty="0"/>
              <a:t>MSA if user invited via MSA email</a:t>
            </a:r>
          </a:p>
          <a:p>
            <a:pPr lvl="1"/>
            <a:r>
              <a:rPr lang="en-US" dirty="0"/>
              <a:t>Gmail if user invited via </a:t>
            </a:r>
            <a:r>
              <a:rPr lang="en-US" dirty="0" err="1"/>
              <a:t>gmail</a:t>
            </a:r>
            <a:r>
              <a:rPr lang="en-US" dirty="0"/>
              <a:t> email (requires federation setup with Gmail)</a:t>
            </a:r>
          </a:p>
          <a:p>
            <a:pPr lvl="1"/>
            <a:r>
              <a:rPr lang="en-US" dirty="0"/>
              <a:t>Existing guest user’s AAD tenant (could be viral)</a:t>
            </a:r>
          </a:p>
          <a:p>
            <a:pPr lvl="1"/>
            <a:r>
              <a:rPr lang="en-US" dirty="0"/>
              <a:t>Non-AAD federated tenant (direct federation)</a:t>
            </a:r>
          </a:p>
          <a:p>
            <a:pPr lvl="1"/>
            <a:r>
              <a:rPr lang="en-US" dirty="0"/>
              <a:t>New viral (un-managed) home tenant (silently created) or none (OTP option)</a:t>
            </a:r>
          </a:p>
          <a:p>
            <a:pPr lvl="1"/>
            <a:r>
              <a:rPr lang="en-US" dirty="0"/>
              <a:t>Resource tenant may enforce home tenant white-listing</a:t>
            </a:r>
          </a:p>
          <a:p>
            <a:r>
              <a:rPr lang="en-US" dirty="0"/>
              <a:t>User’s life-cycle managed in user’s home tenant (un-managed for viral tenant)</a:t>
            </a:r>
          </a:p>
          <a:p>
            <a:r>
              <a:rPr lang="en-US" dirty="0"/>
              <a:t>Authorization controlled in resource tenant</a:t>
            </a:r>
          </a:p>
          <a:p>
            <a:r>
              <a:rPr lang="en-US" dirty="0"/>
              <a:t>Invited user can leave resource tenant through their Azure identity settings</a:t>
            </a:r>
          </a:p>
        </p:txBody>
      </p:sp>
    </p:spTree>
    <p:extLst>
      <p:ext uri="{BB962C8B-B14F-4D97-AF65-F5344CB8AC3E}">
        <p14:creationId xmlns:p14="http://schemas.microsoft.com/office/powerpoint/2010/main" val="2644920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C7908-FD04-4471-A2CE-460F5D329C53}"/>
              </a:ext>
            </a:extLst>
          </p:cNvPr>
          <p:cNvSpPr>
            <a:spLocks noGrp="1"/>
          </p:cNvSpPr>
          <p:nvPr>
            <p:ph type="title"/>
          </p:nvPr>
        </p:nvSpPr>
        <p:spPr/>
        <p:txBody>
          <a:bodyPr/>
          <a:lstStyle/>
          <a:p>
            <a:r>
              <a:rPr lang="en-US" dirty="0"/>
              <a:t>Multi-tenancy and B2B</a:t>
            </a:r>
          </a:p>
        </p:txBody>
      </p:sp>
      <p:graphicFrame>
        <p:nvGraphicFramePr>
          <p:cNvPr id="5" name="Table 5">
            <a:extLst>
              <a:ext uri="{FF2B5EF4-FFF2-40B4-BE49-F238E27FC236}">
                <a16:creationId xmlns:a16="http://schemas.microsoft.com/office/drawing/2014/main" id="{145FBC10-4A6E-4003-9DA9-30CA1A627E2E}"/>
              </a:ext>
            </a:extLst>
          </p:cNvPr>
          <p:cNvGraphicFramePr>
            <a:graphicFrameLocks noGrp="1"/>
          </p:cNvGraphicFramePr>
          <p:nvPr>
            <p:extLst>
              <p:ext uri="{D42A27DB-BD31-4B8C-83A1-F6EECF244321}">
                <p14:modId xmlns:p14="http://schemas.microsoft.com/office/powerpoint/2010/main" val="1606274324"/>
              </p:ext>
            </p:extLst>
          </p:nvPr>
        </p:nvGraphicFramePr>
        <p:xfrm>
          <a:off x="323970" y="1438534"/>
          <a:ext cx="10924875" cy="3855720"/>
        </p:xfrm>
        <a:graphic>
          <a:graphicData uri="http://schemas.openxmlformats.org/drawingml/2006/table">
            <a:tbl>
              <a:tblPr firstRow="1" bandRow="1">
                <a:tableStyleId>{5C22544A-7EE6-4342-B048-85BDC9FD1C3A}</a:tableStyleId>
              </a:tblPr>
              <a:tblGrid>
                <a:gridCol w="2545751">
                  <a:extLst>
                    <a:ext uri="{9D8B030D-6E8A-4147-A177-3AD203B41FA5}">
                      <a16:colId xmlns:a16="http://schemas.microsoft.com/office/drawing/2014/main" val="318661616"/>
                    </a:ext>
                  </a:extLst>
                </a:gridCol>
                <a:gridCol w="4370717">
                  <a:extLst>
                    <a:ext uri="{9D8B030D-6E8A-4147-A177-3AD203B41FA5}">
                      <a16:colId xmlns:a16="http://schemas.microsoft.com/office/drawing/2014/main" val="1100715023"/>
                    </a:ext>
                  </a:extLst>
                </a:gridCol>
                <a:gridCol w="4008407">
                  <a:extLst>
                    <a:ext uri="{9D8B030D-6E8A-4147-A177-3AD203B41FA5}">
                      <a16:colId xmlns:a16="http://schemas.microsoft.com/office/drawing/2014/main" val="259516734"/>
                    </a:ext>
                  </a:extLst>
                </a:gridCol>
              </a:tblGrid>
              <a:tr h="370840">
                <a:tc>
                  <a:txBody>
                    <a:bodyPr/>
                    <a:lstStyle/>
                    <a:p>
                      <a:endParaRPr lang="en-US"/>
                    </a:p>
                  </a:txBody>
                  <a:tcPr/>
                </a:tc>
                <a:tc>
                  <a:txBody>
                    <a:bodyPr/>
                    <a:lstStyle/>
                    <a:p>
                      <a:r>
                        <a:rPr lang="en-US" dirty="0"/>
                        <a:t>Multi-tenant application</a:t>
                      </a:r>
                    </a:p>
                  </a:txBody>
                  <a:tcPr/>
                </a:tc>
                <a:tc>
                  <a:txBody>
                    <a:bodyPr/>
                    <a:lstStyle/>
                    <a:p>
                      <a:r>
                        <a:rPr lang="en-US" dirty="0"/>
                        <a:t>Application accessed through B2B</a:t>
                      </a:r>
                    </a:p>
                  </a:txBody>
                  <a:tcPr/>
                </a:tc>
                <a:extLst>
                  <a:ext uri="{0D108BD9-81ED-4DB2-BD59-A6C34878D82A}">
                    <a16:rowId xmlns:a16="http://schemas.microsoft.com/office/drawing/2014/main" val="3435172118"/>
                  </a:ext>
                </a:extLst>
              </a:tr>
              <a:tr h="370840">
                <a:tc>
                  <a:txBody>
                    <a:bodyPr/>
                    <a:lstStyle/>
                    <a:p>
                      <a:r>
                        <a:rPr lang="en-US" dirty="0"/>
                        <a:t>Purpose</a:t>
                      </a:r>
                    </a:p>
                  </a:txBody>
                  <a:tcPr/>
                </a:tc>
                <a:tc>
                  <a:txBody>
                    <a:bodyPr/>
                    <a:lstStyle/>
                    <a:p>
                      <a:r>
                        <a:rPr lang="en-US" dirty="0"/>
                        <a:t>Access control for SaaS</a:t>
                      </a:r>
                    </a:p>
                  </a:txBody>
                  <a:tcPr/>
                </a:tc>
                <a:tc>
                  <a:txBody>
                    <a:bodyPr/>
                    <a:lstStyle/>
                    <a:p>
                      <a:r>
                        <a:rPr lang="en-US" dirty="0"/>
                        <a:t>Access control to your resources</a:t>
                      </a:r>
                    </a:p>
                  </a:txBody>
                  <a:tcPr/>
                </a:tc>
                <a:extLst>
                  <a:ext uri="{0D108BD9-81ED-4DB2-BD59-A6C34878D82A}">
                    <a16:rowId xmlns:a16="http://schemas.microsoft.com/office/drawing/2014/main" val="2043565427"/>
                  </a:ext>
                </a:extLst>
              </a:tr>
              <a:tr h="370840">
                <a:tc>
                  <a:txBody>
                    <a:bodyPr/>
                    <a:lstStyle/>
                    <a:p>
                      <a:r>
                        <a:rPr lang="en-US" dirty="0"/>
                        <a:t>Application registration</a:t>
                      </a:r>
                    </a:p>
                  </a:txBody>
                  <a:tcPr/>
                </a:tc>
                <a:tc>
                  <a:txBody>
                    <a:bodyPr/>
                    <a:lstStyle/>
                    <a:p>
                      <a:r>
                        <a:rPr lang="en-US" dirty="0"/>
                        <a:t>Must be marked as multi-tenant</a:t>
                      </a:r>
                    </a:p>
                    <a:p>
                      <a:r>
                        <a:rPr lang="en-US" dirty="0"/>
                        <a:t>App id must include home domain</a:t>
                      </a:r>
                    </a:p>
                    <a:p>
                      <a:r>
                        <a:rPr lang="en-US" dirty="0"/>
                        <a:t>May not be un-registered till mt flag=No</a:t>
                      </a:r>
                    </a:p>
                  </a:txBody>
                  <a:tcPr/>
                </a:tc>
                <a:tc>
                  <a:txBody>
                    <a:bodyPr/>
                    <a:lstStyle/>
                    <a:p>
                      <a:r>
                        <a:rPr lang="en-US" dirty="0"/>
                        <a:t>Marked as </a:t>
                      </a:r>
                      <a:r>
                        <a:rPr lang="en-US"/>
                        <a:t>single tenant</a:t>
                      </a:r>
                      <a:endParaRPr lang="en-US" dirty="0"/>
                    </a:p>
                  </a:txBody>
                  <a:tcPr/>
                </a:tc>
                <a:extLst>
                  <a:ext uri="{0D108BD9-81ED-4DB2-BD59-A6C34878D82A}">
                    <a16:rowId xmlns:a16="http://schemas.microsoft.com/office/drawing/2014/main" val="51739184"/>
                  </a:ext>
                </a:extLst>
              </a:tr>
              <a:tr h="370840">
                <a:tc>
                  <a:txBody>
                    <a:bodyPr/>
                    <a:lstStyle/>
                    <a:p>
                      <a:r>
                        <a:rPr lang="en-US" dirty="0"/>
                        <a:t>When visible to users?</a:t>
                      </a:r>
                    </a:p>
                  </a:txBody>
                  <a:tcPr/>
                </a:tc>
                <a:tc>
                  <a:txBody>
                    <a:bodyPr/>
                    <a:lstStyle/>
                    <a:p>
                      <a:r>
                        <a:rPr lang="en-US" dirty="0"/>
                        <a:t>User’s tenant consents to app access</a:t>
                      </a:r>
                    </a:p>
                  </a:txBody>
                  <a:tcPr/>
                </a:tc>
                <a:tc>
                  <a:txBody>
                    <a:bodyPr/>
                    <a:lstStyle/>
                    <a:p>
                      <a:r>
                        <a:rPr lang="en-US" dirty="0"/>
                        <a:t>User must be invited to app tenant</a:t>
                      </a:r>
                    </a:p>
                  </a:txBody>
                  <a:tcPr/>
                </a:tc>
                <a:extLst>
                  <a:ext uri="{0D108BD9-81ED-4DB2-BD59-A6C34878D82A}">
                    <a16:rowId xmlns:a16="http://schemas.microsoft.com/office/drawing/2014/main" val="2344664388"/>
                  </a:ext>
                </a:extLst>
              </a:tr>
              <a:tr h="370840">
                <a:tc>
                  <a:txBody>
                    <a:bodyPr/>
                    <a:lstStyle/>
                    <a:p>
                      <a:r>
                        <a:rPr lang="en-US" dirty="0"/>
                        <a:t>Access control</a:t>
                      </a:r>
                    </a:p>
                  </a:txBody>
                  <a:tcPr/>
                </a:tc>
                <a:tc>
                  <a:txBody>
                    <a:bodyPr/>
                    <a:lstStyle/>
                    <a:p>
                      <a:r>
                        <a:rPr lang="en-US" dirty="0"/>
                        <a:t>Managed by user’s tenant (not where app is registered)</a:t>
                      </a:r>
                    </a:p>
                  </a:txBody>
                  <a:tcPr/>
                </a:tc>
                <a:tc>
                  <a:txBody>
                    <a:bodyPr/>
                    <a:lstStyle/>
                    <a:p>
                      <a:r>
                        <a:rPr lang="en-US" dirty="0"/>
                        <a:t>Managed by inviting tenant</a:t>
                      </a:r>
                    </a:p>
                  </a:txBody>
                  <a:tcPr/>
                </a:tc>
                <a:extLst>
                  <a:ext uri="{0D108BD9-81ED-4DB2-BD59-A6C34878D82A}">
                    <a16:rowId xmlns:a16="http://schemas.microsoft.com/office/drawing/2014/main" val="697116919"/>
                  </a:ext>
                </a:extLst>
              </a:tr>
              <a:tr h="370840">
                <a:tc>
                  <a:txBody>
                    <a:bodyPr/>
                    <a:lstStyle/>
                    <a:p>
                      <a:r>
                        <a:rPr lang="en-US" dirty="0"/>
                        <a:t>Application logic</a:t>
                      </a:r>
                    </a:p>
                  </a:txBody>
                  <a:tcPr/>
                </a:tc>
                <a:tc>
                  <a:txBody>
                    <a:bodyPr/>
                    <a:lstStyle/>
                    <a:p>
                      <a:r>
                        <a:rPr lang="en-US" dirty="0"/>
                        <a:t>Uses /common endpoint for HRD</a:t>
                      </a:r>
                    </a:p>
                    <a:p>
                      <a:r>
                        <a:rPr lang="en-US" dirty="0"/>
                        <a:t>Allows tokens from variable list of issuers (tenants)</a:t>
                      </a:r>
                    </a:p>
                    <a:p>
                      <a:r>
                        <a:rPr lang="en-US" dirty="0"/>
                        <a:t>Uses issuer </a:t>
                      </a:r>
                    </a:p>
                  </a:txBody>
                  <a:tcPr/>
                </a:tc>
                <a:tc>
                  <a:txBody>
                    <a:bodyPr/>
                    <a:lstStyle/>
                    <a:p>
                      <a:r>
                        <a:rPr lang="en-US" dirty="0"/>
                        <a:t>Handles all users irrespective of their </a:t>
                      </a:r>
                      <a:r>
                        <a:rPr lang="en-US" dirty="0" err="1"/>
                        <a:t>upn</a:t>
                      </a:r>
                      <a:r>
                        <a:rPr lang="en-US" dirty="0"/>
                        <a:t> domain</a:t>
                      </a:r>
                    </a:p>
                  </a:txBody>
                  <a:tcPr/>
                </a:tc>
                <a:extLst>
                  <a:ext uri="{0D108BD9-81ED-4DB2-BD59-A6C34878D82A}">
                    <a16:rowId xmlns:a16="http://schemas.microsoft.com/office/drawing/2014/main" val="288538696"/>
                  </a:ext>
                </a:extLst>
              </a:tr>
            </a:tbl>
          </a:graphicData>
        </a:graphic>
      </p:graphicFrame>
      <p:sp>
        <p:nvSpPr>
          <p:cNvPr id="7" name="TextBox 6">
            <a:extLst>
              <a:ext uri="{FF2B5EF4-FFF2-40B4-BE49-F238E27FC236}">
                <a16:creationId xmlns:a16="http://schemas.microsoft.com/office/drawing/2014/main" id="{76583BD3-9E47-46C6-8974-DB9025AEE6D6}"/>
              </a:ext>
            </a:extLst>
          </p:cNvPr>
          <p:cNvSpPr txBox="1"/>
          <p:nvPr/>
        </p:nvSpPr>
        <p:spPr>
          <a:xfrm>
            <a:off x="323971" y="5451894"/>
            <a:ext cx="10867366" cy="646331"/>
          </a:xfrm>
          <a:prstGeom prst="rect">
            <a:avLst/>
          </a:prstGeom>
          <a:noFill/>
        </p:spPr>
        <p:txBody>
          <a:bodyPr wrap="square" rtlCol="0">
            <a:spAutoFit/>
          </a:bodyPr>
          <a:lstStyle/>
          <a:p>
            <a:r>
              <a:rPr lang="en-US" dirty="0"/>
              <a:t>Note that a multi-tenant app may also be accessed by B2B users in each tenant which subscribed (consented) to the app, e.g. that’s how SPO is often used</a:t>
            </a:r>
          </a:p>
        </p:txBody>
      </p:sp>
    </p:spTree>
    <p:extLst>
      <p:ext uri="{BB962C8B-B14F-4D97-AF65-F5344CB8AC3E}">
        <p14:creationId xmlns:p14="http://schemas.microsoft.com/office/powerpoint/2010/main" val="2222871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C87E8B-DBF8-4ABD-95CD-EED224E15973}"/>
              </a:ext>
            </a:extLst>
          </p:cNvPr>
          <p:cNvSpPr>
            <a:spLocks noGrp="1"/>
          </p:cNvSpPr>
          <p:nvPr>
            <p:ph type="body" sz="quarter" idx="11"/>
          </p:nvPr>
        </p:nvSpPr>
        <p:spPr/>
        <p:txBody>
          <a:bodyPr/>
          <a:lstStyle/>
          <a:p>
            <a:r>
              <a:rPr lang="en-US" dirty="0"/>
              <a:t>Created by app own registration</a:t>
            </a:r>
          </a:p>
          <a:p>
            <a:r>
              <a:rPr lang="en-US" dirty="0"/>
              <a:t>3</a:t>
            </a:r>
            <a:r>
              <a:rPr lang="en-US" baseline="30000" dirty="0"/>
              <a:t>rd</a:t>
            </a:r>
            <a:r>
              <a:rPr lang="en-US" dirty="0"/>
              <a:t> party</a:t>
            </a:r>
          </a:p>
          <a:p>
            <a:r>
              <a:rPr lang="en-US" dirty="0"/>
              <a:t>Go over control features</a:t>
            </a:r>
          </a:p>
        </p:txBody>
      </p:sp>
      <p:sp>
        <p:nvSpPr>
          <p:cNvPr id="5" name="Text Placeholder 4">
            <a:extLst>
              <a:ext uri="{FF2B5EF4-FFF2-40B4-BE49-F238E27FC236}">
                <a16:creationId xmlns:a16="http://schemas.microsoft.com/office/drawing/2014/main" id="{B6301EEF-E345-4B1F-8EDB-26D3C7280609}"/>
              </a:ext>
            </a:extLst>
          </p:cNvPr>
          <p:cNvSpPr>
            <a:spLocks noGrp="1"/>
          </p:cNvSpPr>
          <p:nvPr>
            <p:ph type="body" sz="quarter" idx="12"/>
          </p:nvPr>
        </p:nvSpPr>
        <p:spPr/>
        <p:txBody>
          <a:bodyPr/>
          <a:lstStyle/>
          <a:p>
            <a:r>
              <a:rPr lang="en-US" dirty="0"/>
              <a:t>Enterprise apps</a:t>
            </a:r>
          </a:p>
        </p:txBody>
      </p:sp>
    </p:spTree>
    <p:extLst>
      <p:ext uri="{BB962C8B-B14F-4D97-AF65-F5344CB8AC3E}">
        <p14:creationId xmlns:p14="http://schemas.microsoft.com/office/powerpoint/2010/main" val="2617916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FF2D28-9122-410C-88FB-1D890BA9CC95}"/>
              </a:ext>
            </a:extLst>
          </p:cNvPr>
          <p:cNvSpPr>
            <a:spLocks noGrp="1"/>
          </p:cNvSpPr>
          <p:nvPr>
            <p:ph type="title"/>
          </p:nvPr>
        </p:nvSpPr>
        <p:spPr/>
        <p:txBody>
          <a:bodyPr/>
          <a:lstStyle/>
          <a:p>
            <a:r>
              <a:rPr lang="en-US" dirty="0"/>
              <a:t>Service principal</a:t>
            </a:r>
          </a:p>
        </p:txBody>
      </p:sp>
      <p:sp>
        <p:nvSpPr>
          <p:cNvPr id="5" name="Content Placeholder 4">
            <a:extLst>
              <a:ext uri="{FF2B5EF4-FFF2-40B4-BE49-F238E27FC236}">
                <a16:creationId xmlns:a16="http://schemas.microsoft.com/office/drawing/2014/main" id="{01922D10-768D-4464-A0B7-848C54810247}"/>
              </a:ext>
            </a:extLst>
          </p:cNvPr>
          <p:cNvSpPr>
            <a:spLocks noGrp="1"/>
          </p:cNvSpPr>
          <p:nvPr>
            <p:ph idx="1"/>
          </p:nvPr>
        </p:nvSpPr>
        <p:spPr/>
        <p:txBody>
          <a:bodyPr/>
          <a:lstStyle/>
          <a:p>
            <a:r>
              <a:rPr lang="en-US" dirty="0"/>
              <a:t>A non-user identity</a:t>
            </a:r>
          </a:p>
          <a:p>
            <a:r>
              <a:rPr lang="en-US" dirty="0"/>
              <a:t>Usually represents an application (registered in this or another tenant)</a:t>
            </a:r>
          </a:p>
          <a:p>
            <a:r>
              <a:rPr lang="en-US" dirty="0"/>
              <a:t>Used to control access by users and other applications</a:t>
            </a:r>
          </a:p>
        </p:txBody>
      </p:sp>
    </p:spTree>
    <p:extLst>
      <p:ext uri="{BB962C8B-B14F-4D97-AF65-F5344CB8AC3E}">
        <p14:creationId xmlns:p14="http://schemas.microsoft.com/office/powerpoint/2010/main" val="2925352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693DAF-636F-4EE7-86D9-EDE3848324C9}"/>
              </a:ext>
            </a:extLst>
          </p:cNvPr>
          <p:cNvSpPr>
            <a:spLocks noGrp="1"/>
          </p:cNvSpPr>
          <p:nvPr>
            <p:ph type="title"/>
          </p:nvPr>
        </p:nvSpPr>
        <p:spPr/>
        <p:txBody>
          <a:bodyPr/>
          <a:lstStyle/>
          <a:p>
            <a:r>
              <a:rPr lang="en-US" dirty="0"/>
              <a:t>Goal</a:t>
            </a:r>
          </a:p>
        </p:txBody>
      </p:sp>
      <p:sp>
        <p:nvSpPr>
          <p:cNvPr id="5" name="TextBox 4">
            <a:extLst>
              <a:ext uri="{FF2B5EF4-FFF2-40B4-BE49-F238E27FC236}">
                <a16:creationId xmlns:a16="http://schemas.microsoft.com/office/drawing/2014/main" id="{C9609A52-5198-4A33-8F5F-F915DA06D178}"/>
              </a:ext>
            </a:extLst>
          </p:cNvPr>
          <p:cNvSpPr txBox="1"/>
          <p:nvPr/>
        </p:nvSpPr>
        <p:spPr>
          <a:xfrm flipH="1">
            <a:off x="309349" y="1349320"/>
            <a:ext cx="9089410" cy="707886"/>
          </a:xfrm>
          <a:prstGeom prst="rect">
            <a:avLst/>
          </a:prstGeom>
          <a:noFill/>
        </p:spPr>
        <p:txBody>
          <a:bodyPr wrap="square" rtlCol="0">
            <a:spAutoFit/>
          </a:bodyPr>
          <a:lstStyle/>
          <a:p>
            <a:r>
              <a:rPr lang="en-US" sz="4000" dirty="0"/>
              <a:t>Minimize cost, maximize control of access</a:t>
            </a:r>
          </a:p>
        </p:txBody>
      </p:sp>
      <p:sp>
        <p:nvSpPr>
          <p:cNvPr id="9" name="TextBox 8">
            <a:extLst>
              <a:ext uri="{FF2B5EF4-FFF2-40B4-BE49-F238E27FC236}">
                <a16:creationId xmlns:a16="http://schemas.microsoft.com/office/drawing/2014/main" id="{8110963A-31EA-40B7-836C-99C9AAC5131A}"/>
              </a:ext>
            </a:extLst>
          </p:cNvPr>
          <p:cNvSpPr txBox="1"/>
          <p:nvPr/>
        </p:nvSpPr>
        <p:spPr>
          <a:xfrm>
            <a:off x="309349" y="2461146"/>
            <a:ext cx="1130863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At most one challenge (SSO)</a:t>
            </a:r>
          </a:p>
          <a:p>
            <a:pPr marL="285750" indent="-285750">
              <a:buFont typeface="Arial" panose="020B0604020202020204" pitchFamily="34" charset="0"/>
              <a:buChar char="•"/>
            </a:pPr>
            <a:r>
              <a:rPr lang="en-US" sz="2400" dirty="0"/>
              <a:t>Do not force users to use multiple identities (federation)</a:t>
            </a:r>
          </a:p>
          <a:p>
            <a:pPr marL="285750" indent="-285750">
              <a:buFont typeface="Arial" panose="020B0604020202020204" pitchFamily="34" charset="0"/>
              <a:buChar char="•"/>
            </a:pPr>
            <a:r>
              <a:rPr lang="en-US" sz="2400" dirty="0"/>
              <a:t>Use better credentials than passwords (device possession, biometrics)</a:t>
            </a:r>
          </a:p>
          <a:p>
            <a:pPr marL="285750" indent="-285750">
              <a:buFont typeface="Arial" panose="020B0604020202020204" pitchFamily="34" charset="0"/>
              <a:buChar char="•"/>
            </a:pPr>
            <a:r>
              <a:rPr lang="en-US" sz="2400" dirty="0"/>
              <a:t>Make the protection from break-in proportional to value of accessed asset (conditional access)</a:t>
            </a:r>
          </a:p>
        </p:txBody>
      </p:sp>
    </p:spTree>
    <p:extLst>
      <p:ext uri="{BB962C8B-B14F-4D97-AF65-F5344CB8AC3E}">
        <p14:creationId xmlns:p14="http://schemas.microsoft.com/office/powerpoint/2010/main" val="2286219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3C442-F2FC-409C-8339-E4535AA7B747}"/>
              </a:ext>
            </a:extLst>
          </p:cNvPr>
          <p:cNvSpPr>
            <a:spLocks noGrp="1"/>
          </p:cNvSpPr>
          <p:nvPr>
            <p:ph type="title"/>
          </p:nvPr>
        </p:nvSpPr>
        <p:spPr/>
        <p:txBody>
          <a:bodyPr/>
          <a:lstStyle/>
          <a:p>
            <a:r>
              <a:rPr lang="en-US" dirty="0"/>
              <a:t>Managed Identity</a:t>
            </a:r>
          </a:p>
        </p:txBody>
      </p:sp>
      <p:sp>
        <p:nvSpPr>
          <p:cNvPr id="6" name="Content Placeholder 5">
            <a:extLst>
              <a:ext uri="{FF2B5EF4-FFF2-40B4-BE49-F238E27FC236}">
                <a16:creationId xmlns:a16="http://schemas.microsoft.com/office/drawing/2014/main" id="{27808E8B-A264-437A-B7B8-D00DA4E400D0}"/>
              </a:ext>
            </a:extLst>
          </p:cNvPr>
          <p:cNvSpPr>
            <a:spLocks noGrp="1"/>
          </p:cNvSpPr>
          <p:nvPr>
            <p:ph idx="1"/>
          </p:nvPr>
        </p:nvSpPr>
        <p:spPr/>
        <p:txBody>
          <a:bodyPr/>
          <a:lstStyle/>
          <a:p>
            <a:r>
              <a:rPr lang="en-US" dirty="0"/>
              <a:t>Manages credentials for service principals (applications, services)</a:t>
            </a:r>
          </a:p>
          <a:p>
            <a:r>
              <a:rPr lang="en-US" dirty="0"/>
              <a:t>AAD injects secrets into Azure service at deployment time</a:t>
            </a:r>
          </a:p>
          <a:p>
            <a:r>
              <a:rPr lang="en-US" dirty="0"/>
              <a:t>Reduces risks of credential leak</a:t>
            </a:r>
          </a:p>
          <a:p>
            <a:r>
              <a:rPr lang="en-US" dirty="0"/>
              <a:t>Examples of services supporting it:</a:t>
            </a:r>
          </a:p>
          <a:p>
            <a:pPr lvl="1"/>
            <a:r>
              <a:rPr lang="en-US" dirty="0"/>
              <a:t>Azure App Services</a:t>
            </a:r>
          </a:p>
          <a:p>
            <a:pPr lvl="1"/>
            <a:r>
              <a:rPr lang="en-US" dirty="0"/>
              <a:t>VM scale sets</a:t>
            </a:r>
          </a:p>
          <a:p>
            <a:pPr lvl="1"/>
            <a:r>
              <a:rPr lang="en-US" dirty="0"/>
              <a:t>Functions</a:t>
            </a:r>
          </a:p>
          <a:p>
            <a:pPr lvl="1"/>
            <a:r>
              <a:rPr lang="en-US" dirty="0"/>
              <a:t>Data Factory</a:t>
            </a:r>
          </a:p>
          <a:p>
            <a:pPr lvl="1"/>
            <a:r>
              <a:rPr lang="en-US" dirty="0"/>
              <a:t>Container Registry</a:t>
            </a:r>
          </a:p>
          <a:p>
            <a:pPr lvl="1"/>
            <a:r>
              <a:rPr lang="en-US"/>
              <a:t>…</a:t>
            </a:r>
            <a:endParaRPr lang="en-US" dirty="0"/>
          </a:p>
        </p:txBody>
      </p:sp>
    </p:spTree>
    <p:extLst>
      <p:ext uri="{BB962C8B-B14F-4D97-AF65-F5344CB8AC3E}">
        <p14:creationId xmlns:p14="http://schemas.microsoft.com/office/powerpoint/2010/main" val="27657122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341C-99B6-4738-9C39-0EC7C82D878A}"/>
              </a:ext>
            </a:extLst>
          </p:cNvPr>
          <p:cNvSpPr>
            <a:spLocks noGrp="1"/>
          </p:cNvSpPr>
          <p:nvPr>
            <p:ph type="title"/>
          </p:nvPr>
        </p:nvSpPr>
        <p:spPr/>
        <p:txBody>
          <a:bodyPr/>
          <a:lstStyle/>
          <a:p>
            <a:r>
              <a:rPr lang="en-US" dirty="0"/>
              <a:t>Using Managed Identity</a:t>
            </a:r>
          </a:p>
        </p:txBody>
      </p:sp>
      <p:graphicFrame>
        <p:nvGraphicFramePr>
          <p:cNvPr id="4" name="Table 4">
            <a:extLst>
              <a:ext uri="{FF2B5EF4-FFF2-40B4-BE49-F238E27FC236}">
                <a16:creationId xmlns:a16="http://schemas.microsoft.com/office/drawing/2014/main" id="{56217C9E-D4DA-45B4-BB76-0035A259FE8B}"/>
              </a:ext>
            </a:extLst>
          </p:cNvPr>
          <p:cNvGraphicFramePr>
            <a:graphicFrameLocks noGrp="1"/>
          </p:cNvGraphicFramePr>
          <p:nvPr>
            <p:extLst>
              <p:ext uri="{D42A27DB-BD31-4B8C-83A1-F6EECF244321}">
                <p14:modId xmlns:p14="http://schemas.microsoft.com/office/powerpoint/2010/main" val="912582438"/>
              </p:ext>
            </p:extLst>
          </p:nvPr>
        </p:nvGraphicFramePr>
        <p:xfrm>
          <a:off x="179998" y="1512146"/>
          <a:ext cx="10813123" cy="2834640"/>
        </p:xfrm>
        <a:graphic>
          <a:graphicData uri="http://schemas.openxmlformats.org/drawingml/2006/table">
            <a:tbl>
              <a:tblPr firstRow="1" bandRow="1">
                <a:tableStyleId>{5C22544A-7EE6-4342-B048-85BDC9FD1C3A}</a:tableStyleId>
              </a:tblPr>
              <a:tblGrid>
                <a:gridCol w="1831313">
                  <a:extLst>
                    <a:ext uri="{9D8B030D-6E8A-4147-A177-3AD203B41FA5}">
                      <a16:colId xmlns:a16="http://schemas.microsoft.com/office/drawing/2014/main" val="2760214019"/>
                    </a:ext>
                  </a:extLst>
                </a:gridCol>
                <a:gridCol w="6441809">
                  <a:extLst>
                    <a:ext uri="{9D8B030D-6E8A-4147-A177-3AD203B41FA5}">
                      <a16:colId xmlns:a16="http://schemas.microsoft.com/office/drawing/2014/main" val="1128541398"/>
                    </a:ext>
                  </a:extLst>
                </a:gridCol>
                <a:gridCol w="2540001">
                  <a:extLst>
                    <a:ext uri="{9D8B030D-6E8A-4147-A177-3AD203B41FA5}">
                      <a16:colId xmlns:a16="http://schemas.microsoft.com/office/drawing/2014/main" val="824386538"/>
                    </a:ext>
                  </a:extLst>
                </a:gridCol>
              </a:tblGrid>
              <a:tr h="370840">
                <a:tc>
                  <a:txBody>
                    <a:bodyPr/>
                    <a:lstStyle/>
                    <a:p>
                      <a:r>
                        <a:rPr lang="en-US" dirty="0"/>
                        <a:t>How is callee authorized?</a:t>
                      </a:r>
                    </a:p>
                  </a:txBody>
                  <a:tcPr/>
                </a:tc>
                <a:tc>
                  <a:txBody>
                    <a:bodyPr/>
                    <a:lstStyle/>
                    <a:p>
                      <a:r>
                        <a:rPr lang="en-US" dirty="0"/>
                        <a:t>Operation</a:t>
                      </a:r>
                    </a:p>
                  </a:txBody>
                  <a:tcPr/>
                </a:tc>
                <a:tc>
                  <a:txBody>
                    <a:bodyPr/>
                    <a:lstStyle/>
                    <a:p>
                      <a:r>
                        <a:rPr lang="en-US" dirty="0"/>
                        <a:t>Examples</a:t>
                      </a:r>
                    </a:p>
                  </a:txBody>
                  <a:tcPr/>
                </a:tc>
                <a:extLst>
                  <a:ext uri="{0D108BD9-81ED-4DB2-BD59-A6C34878D82A}">
                    <a16:rowId xmlns:a16="http://schemas.microsoft.com/office/drawing/2014/main" val="1268935987"/>
                  </a:ext>
                </a:extLst>
              </a:tr>
              <a:tr h="370840">
                <a:tc>
                  <a:txBody>
                    <a:bodyPr/>
                    <a:lstStyle/>
                    <a:p>
                      <a:r>
                        <a:rPr lang="en-US" dirty="0"/>
                        <a:t>Azure RBAC</a:t>
                      </a:r>
                    </a:p>
                  </a:txBody>
                  <a:tcPr/>
                </a:tc>
                <a:tc>
                  <a:txBody>
                    <a:bodyPr/>
                    <a:lstStyle/>
                    <a:p>
                      <a:r>
                        <a:rPr lang="en-US" dirty="0"/>
                        <a:t>Client uses a special, private endpoint to obtain service-specific access tokens</a:t>
                      </a:r>
                    </a:p>
                  </a:txBody>
                  <a:tcPr/>
                </a:tc>
                <a:tc>
                  <a:txBody>
                    <a:bodyPr/>
                    <a:lstStyle/>
                    <a:p>
                      <a:r>
                        <a:rPr lang="en-US" dirty="0"/>
                        <a:t>SQL, EventHub, </a:t>
                      </a:r>
                      <a:r>
                        <a:rPr lang="en-US" dirty="0" err="1"/>
                        <a:t>KeyVault</a:t>
                      </a:r>
                      <a:endParaRPr lang="en-US" dirty="0"/>
                    </a:p>
                  </a:txBody>
                  <a:tcPr/>
                </a:tc>
                <a:extLst>
                  <a:ext uri="{0D108BD9-81ED-4DB2-BD59-A6C34878D82A}">
                    <a16:rowId xmlns:a16="http://schemas.microsoft.com/office/drawing/2014/main" val="10841725"/>
                  </a:ext>
                </a:extLst>
              </a:tr>
              <a:tr h="370840">
                <a:tc>
                  <a:txBody>
                    <a:bodyPr/>
                    <a:lstStyle/>
                    <a:p>
                      <a:r>
                        <a:rPr lang="en-US" dirty="0"/>
                        <a:t>Other AAD access token</a:t>
                      </a:r>
                    </a:p>
                  </a:txBody>
                  <a:tcPr/>
                </a:tc>
                <a:tc>
                  <a:txBody>
                    <a:bodyPr/>
                    <a:lstStyle/>
                    <a:p>
                      <a:r>
                        <a:rPr lang="en-US" dirty="0"/>
                        <a:t>Standard AAD token request BUT permission assignment not accessible through the Azure portal - requires use of API (e.g. PowerShell setup)</a:t>
                      </a:r>
                    </a:p>
                  </a:txBody>
                  <a:tcPr/>
                </a:tc>
                <a:tc>
                  <a:txBody>
                    <a:bodyPr/>
                    <a:lstStyle/>
                    <a:p>
                      <a:r>
                        <a:rPr lang="en-US" dirty="0"/>
                        <a:t>Graph, Custom APIs</a:t>
                      </a:r>
                    </a:p>
                  </a:txBody>
                  <a:tcPr/>
                </a:tc>
                <a:extLst>
                  <a:ext uri="{0D108BD9-81ED-4DB2-BD59-A6C34878D82A}">
                    <a16:rowId xmlns:a16="http://schemas.microsoft.com/office/drawing/2014/main" val="1660772780"/>
                  </a:ext>
                </a:extLst>
              </a:tr>
              <a:tr h="370840">
                <a:tc>
                  <a:txBody>
                    <a:bodyPr/>
                    <a:lstStyle/>
                    <a:p>
                      <a:r>
                        <a:rPr lang="en-US" dirty="0" err="1"/>
                        <a:t>Properietary</a:t>
                      </a:r>
                      <a:endParaRPr lang="en-US" dirty="0"/>
                    </a:p>
                  </a:txBody>
                  <a:tcPr/>
                </a:tc>
                <a:tc>
                  <a:txBody>
                    <a:bodyPr/>
                    <a:lstStyle/>
                    <a:p>
                      <a:r>
                        <a:rPr lang="en-US" dirty="0"/>
                        <a:t>Client uses a special, private endpoint to obtain an </a:t>
                      </a:r>
                      <a:r>
                        <a:rPr lang="en-US" b="1" dirty="0"/>
                        <a:t>authentication</a:t>
                      </a:r>
                      <a:r>
                        <a:rPr lang="en-US" dirty="0"/>
                        <a:t> token. Resource uses token’s </a:t>
                      </a:r>
                      <a:r>
                        <a:rPr lang="en-US" dirty="0" err="1"/>
                        <a:t>clientId</a:t>
                      </a:r>
                      <a:r>
                        <a:rPr lang="en-US" dirty="0"/>
                        <a:t> to manage authorization.</a:t>
                      </a:r>
                    </a:p>
                  </a:txBody>
                  <a:tcPr/>
                </a:tc>
                <a:tc>
                  <a:txBody>
                    <a:bodyPr/>
                    <a:lstStyle/>
                    <a:p>
                      <a:r>
                        <a:rPr lang="en-US" dirty="0"/>
                        <a:t>CosmosDB (with custom Token Broker)</a:t>
                      </a:r>
                    </a:p>
                  </a:txBody>
                  <a:tcPr/>
                </a:tc>
                <a:extLst>
                  <a:ext uri="{0D108BD9-81ED-4DB2-BD59-A6C34878D82A}">
                    <a16:rowId xmlns:a16="http://schemas.microsoft.com/office/drawing/2014/main" val="176666186"/>
                  </a:ext>
                </a:extLst>
              </a:tr>
            </a:tbl>
          </a:graphicData>
        </a:graphic>
      </p:graphicFrame>
    </p:spTree>
    <p:extLst>
      <p:ext uri="{BB962C8B-B14F-4D97-AF65-F5344CB8AC3E}">
        <p14:creationId xmlns:p14="http://schemas.microsoft.com/office/powerpoint/2010/main" val="532021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79B5EB-F030-4949-84A1-FF96823E6412}"/>
              </a:ext>
            </a:extLst>
          </p:cNvPr>
          <p:cNvSpPr>
            <a:spLocks noGrp="1"/>
          </p:cNvSpPr>
          <p:nvPr>
            <p:ph type="title"/>
          </p:nvPr>
        </p:nvSpPr>
        <p:spPr/>
        <p:txBody>
          <a:bodyPr>
            <a:normAutofit fontScale="90000"/>
          </a:bodyPr>
          <a:lstStyle/>
          <a:p>
            <a:r>
              <a:rPr lang="en-US"/>
              <a:t>Azure Active Directory</a:t>
            </a:r>
            <a:br>
              <a:rPr lang="en-US"/>
            </a:br>
            <a:r>
              <a:rPr lang="en-US"/>
              <a:t>for Developers</a:t>
            </a:r>
          </a:p>
        </p:txBody>
      </p:sp>
      <p:sp>
        <p:nvSpPr>
          <p:cNvPr id="5" name="Text Placeholder 4">
            <a:extLst>
              <a:ext uri="{FF2B5EF4-FFF2-40B4-BE49-F238E27FC236}">
                <a16:creationId xmlns:a16="http://schemas.microsoft.com/office/drawing/2014/main" id="{EF24E490-EBDC-4725-B893-9E03BFD2B271}"/>
              </a:ext>
            </a:extLst>
          </p:cNvPr>
          <p:cNvSpPr>
            <a:spLocks noGrp="1"/>
          </p:cNvSpPr>
          <p:nvPr>
            <p:ph type="body" sz="quarter" idx="14"/>
          </p:nvPr>
        </p:nvSpPr>
        <p:spPr/>
        <p:txBody>
          <a:bodyPr/>
          <a:lstStyle/>
          <a:p>
            <a:r>
              <a:rPr lang="en-US" dirty="0"/>
              <a:t>Programmatic access</a:t>
            </a:r>
          </a:p>
        </p:txBody>
      </p:sp>
    </p:spTree>
    <p:extLst>
      <p:ext uri="{BB962C8B-B14F-4D97-AF65-F5344CB8AC3E}">
        <p14:creationId xmlns:p14="http://schemas.microsoft.com/office/powerpoint/2010/main" val="81967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9254E9A-4C2F-4447-8CF1-8A7A3227A560}"/>
              </a:ext>
            </a:extLst>
          </p:cNvPr>
          <p:cNvSpPr>
            <a:spLocks noGrp="1"/>
          </p:cNvSpPr>
          <p:nvPr>
            <p:ph idx="10"/>
          </p:nvPr>
        </p:nvSpPr>
        <p:spPr/>
        <p:txBody>
          <a:bodyPr vert="horz" lIns="91440" tIns="45720" rIns="91440" bIns="45720" rtlCol="0" anchor="t">
            <a:normAutofit/>
          </a:bodyPr>
          <a:lstStyle/>
          <a:p>
            <a:r>
              <a:rPr lang="en-US" dirty="0"/>
              <a:t>After completing this lesson, you will:</a:t>
            </a:r>
          </a:p>
          <a:p>
            <a:pPr marL="457200" indent="-457200">
              <a:buFont typeface="Arial" panose="020B0604020202020204" pitchFamily="34" charset="0"/>
              <a:buChar char="•"/>
            </a:pPr>
            <a:r>
              <a:rPr lang="en-US" dirty="0"/>
              <a:t>Gain familiarity with API (Graph) and script language (PowerShell) access to AAD data</a:t>
            </a:r>
          </a:p>
          <a:p>
            <a:endParaRPr lang="en-US" dirty="0">
              <a:cs typeface="Segoe UI Light"/>
            </a:endParaRPr>
          </a:p>
        </p:txBody>
      </p:sp>
    </p:spTree>
    <p:extLst>
      <p:ext uri="{BB962C8B-B14F-4D97-AF65-F5344CB8AC3E}">
        <p14:creationId xmlns:p14="http://schemas.microsoft.com/office/powerpoint/2010/main" val="555211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702" y="1140675"/>
            <a:ext cx="4056499" cy="2437708"/>
          </a:xfrm>
          <a:prstGeom prst="rect">
            <a:avLst/>
          </a:prstGeom>
        </p:spPr>
      </p:pic>
      <p:grpSp>
        <p:nvGrpSpPr>
          <p:cNvPr id="6" name="Group 5"/>
          <p:cNvGrpSpPr/>
          <p:nvPr/>
        </p:nvGrpSpPr>
        <p:grpSpPr>
          <a:xfrm>
            <a:off x="7329201" y="1300209"/>
            <a:ext cx="2474155" cy="1525244"/>
            <a:chOff x="6794301" y="1084248"/>
            <a:chExt cx="2524125" cy="1556049"/>
          </a:xfrm>
        </p:grpSpPr>
        <p:pic>
          <p:nvPicPr>
            <p:cNvPr id="7" name="Picture 5"/>
            <p:cNvPicPr>
              <a:picLocks noChangeAspect="1"/>
            </p:cNvPicPr>
            <p:nvPr/>
          </p:nvPicPr>
          <p:blipFill>
            <a:blip r:embed="rId4"/>
            <a:stretch>
              <a:fillRect/>
            </a:stretch>
          </p:blipFill>
          <p:spPr>
            <a:xfrm>
              <a:off x="6794301" y="1084248"/>
              <a:ext cx="2524125" cy="1556049"/>
            </a:xfrm>
            <a:prstGeom prst="rect">
              <a:avLst/>
            </a:prstGeom>
          </p:spPr>
        </p:pic>
        <p:sp>
          <p:nvSpPr>
            <p:cNvPr id="8" name="TextBox 12"/>
            <p:cNvSpPr txBox="1"/>
            <p:nvPr/>
          </p:nvSpPr>
          <p:spPr>
            <a:xfrm>
              <a:off x="6940239" y="1382140"/>
              <a:ext cx="2232248" cy="1165102"/>
            </a:xfrm>
            <a:prstGeom prst="rect">
              <a:avLst/>
            </a:prstGeom>
            <a:solidFill>
              <a:srgbClr val="FFFFFF">
                <a:alpha val="74000"/>
              </a:srgbClr>
            </a:solidFill>
          </p:spPr>
          <p:txBody>
            <a:bodyPr wrap="square" lIns="179259" tIns="143407" rIns="179259" bIns="143407" rtlCol="0">
              <a:spAutoFit/>
            </a:bodyPr>
            <a:lstStyle/>
            <a:p>
              <a:pPr algn="ctr" defTabSz="914192">
                <a:lnSpc>
                  <a:spcPct val="90000"/>
                </a:lnSpc>
                <a:spcAft>
                  <a:spcPts val="588"/>
                </a:spcAft>
                <a:defRPr/>
              </a:pPr>
              <a:r>
                <a:rPr lang="nb-NO" sz="2745" b="1">
                  <a:gradFill>
                    <a:gsLst>
                      <a:gs pos="2917">
                        <a:srgbClr val="404040"/>
                      </a:gs>
                      <a:gs pos="30000">
                        <a:srgbClr val="404040"/>
                      </a:gs>
                    </a:gsLst>
                    <a:lin ang="5400000" scaled="0"/>
                  </a:gradFill>
                  <a:latin typeface="Segoe UI"/>
                </a:rPr>
                <a:t>YOUR </a:t>
              </a:r>
            </a:p>
            <a:p>
              <a:pPr algn="ctr" defTabSz="914192">
                <a:lnSpc>
                  <a:spcPct val="90000"/>
                </a:lnSpc>
                <a:spcAft>
                  <a:spcPts val="588"/>
                </a:spcAft>
                <a:defRPr/>
              </a:pPr>
              <a:r>
                <a:rPr lang="nb-NO" sz="2745" b="1">
                  <a:gradFill>
                    <a:gsLst>
                      <a:gs pos="2917">
                        <a:srgbClr val="404040"/>
                      </a:gs>
                      <a:gs pos="30000">
                        <a:srgbClr val="404040"/>
                      </a:gs>
                    </a:gsLst>
                    <a:lin ang="5400000" scaled="0"/>
                  </a:gradFill>
                  <a:latin typeface="Segoe UI"/>
                </a:rPr>
                <a:t>APP</a:t>
              </a:r>
            </a:p>
          </p:txBody>
        </p:sp>
      </p:grpSp>
      <p:pic>
        <p:nvPicPr>
          <p:cNvPr id="4" name="Picture 3"/>
          <p:cNvPicPr>
            <a:picLocks noChangeAspect="1"/>
          </p:cNvPicPr>
          <p:nvPr/>
        </p:nvPicPr>
        <p:blipFill>
          <a:blip r:embed="rId5">
            <a:clrChange>
              <a:clrFrom>
                <a:srgbClr val="FFFFFF"/>
              </a:clrFrom>
              <a:clrTo>
                <a:srgbClr val="FFFFFF">
                  <a:alpha val="0"/>
                </a:srgbClr>
              </a:clrTo>
            </a:clrChange>
          </a:blip>
          <a:stretch>
            <a:fillRect/>
          </a:stretch>
        </p:blipFill>
        <p:spPr>
          <a:xfrm>
            <a:off x="195373" y="3204926"/>
            <a:ext cx="11892712" cy="3510499"/>
          </a:xfrm>
          <a:prstGeom prst="rect">
            <a:avLst/>
          </a:prstGeom>
        </p:spPr>
      </p:pic>
      <p:sp>
        <p:nvSpPr>
          <p:cNvPr id="10" name="Title 5"/>
          <p:cNvSpPr txBox="1">
            <a:spLocks/>
          </p:cNvSpPr>
          <p:nvPr/>
        </p:nvSpPr>
        <p:spPr>
          <a:xfrm>
            <a:off x="1044406" y="3727766"/>
            <a:ext cx="10130614" cy="644683"/>
          </a:xfrm>
          <a:prstGeom prst="rect">
            <a:avLst/>
          </a:prstGeom>
          <a:solidFill>
            <a:srgbClr val="7030A0"/>
          </a:solidFill>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914192">
              <a:defRPr/>
            </a:pPr>
            <a:r>
              <a:rPr lang="en-US" sz="4312">
                <a:solidFill>
                  <a:srgbClr val="FFFFFF"/>
                </a:solidFill>
                <a:latin typeface="Segoe UI Light"/>
              </a:rPr>
              <a:t>https://graph.microsoft.com/</a:t>
            </a:r>
          </a:p>
        </p:txBody>
      </p:sp>
      <p:sp>
        <p:nvSpPr>
          <p:cNvPr id="11" name="Rectangle 10"/>
          <p:cNvSpPr/>
          <p:nvPr/>
        </p:nvSpPr>
        <p:spPr>
          <a:xfrm>
            <a:off x="975406" y="1384791"/>
            <a:ext cx="1871981" cy="1754326"/>
          </a:xfrm>
          <a:prstGeom prst="rect">
            <a:avLst/>
          </a:prstGeom>
        </p:spPr>
        <p:txBody>
          <a:bodyPr wrap="square">
            <a:spAutoFit/>
          </a:bodyPr>
          <a:lstStyle/>
          <a:p>
            <a:pPr algn="ctr"/>
            <a:r>
              <a:rPr lang="en-US" b="1">
                <a:ln w="0"/>
              </a:rPr>
              <a:t>Microsoft Graph:</a:t>
            </a:r>
          </a:p>
          <a:p>
            <a:pPr algn="ctr"/>
            <a:r>
              <a:rPr lang="en-US">
                <a:ln w="0"/>
              </a:rPr>
              <a:t>Clean API CRUD for developers, providing access to digital work and life data</a:t>
            </a:r>
            <a:endParaRPr lang="en-US" b="1">
              <a:ln w="6600">
                <a:solidFill>
                  <a:schemeClr val="accent2"/>
                </a:solidFill>
                <a:prstDash val="solid"/>
              </a:ln>
              <a:solidFill>
                <a:srgbClr val="FFFFFF"/>
              </a:solidFill>
            </a:endParaRPr>
          </a:p>
        </p:txBody>
      </p:sp>
      <p:sp>
        <p:nvSpPr>
          <p:cNvPr id="3" name="Title 2"/>
          <p:cNvSpPr>
            <a:spLocks noGrp="1"/>
          </p:cNvSpPr>
          <p:nvPr>
            <p:ph type="title"/>
          </p:nvPr>
        </p:nvSpPr>
        <p:spPr/>
        <p:txBody>
          <a:bodyPr/>
          <a:lstStyle/>
          <a:p>
            <a:r>
              <a:rPr lang="en-US"/>
              <a:t>Microsoft Graph API</a:t>
            </a:r>
          </a:p>
        </p:txBody>
      </p:sp>
    </p:spTree>
    <p:extLst>
      <p:ext uri="{BB962C8B-B14F-4D97-AF65-F5344CB8AC3E}">
        <p14:creationId xmlns:p14="http://schemas.microsoft.com/office/powerpoint/2010/main" val="12449726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a:t>
            </a:r>
          </a:p>
        </p:txBody>
      </p:sp>
      <p:sp>
        <p:nvSpPr>
          <p:cNvPr id="3" name="Content Placeholder 2"/>
          <p:cNvSpPr>
            <a:spLocks noGrp="1"/>
          </p:cNvSpPr>
          <p:nvPr>
            <p:ph idx="1"/>
          </p:nvPr>
        </p:nvSpPr>
        <p:spPr/>
        <p:txBody>
          <a:bodyPr>
            <a:normAutofit/>
          </a:bodyPr>
          <a:lstStyle/>
          <a:p>
            <a:r>
              <a:rPr lang="en-US" dirty="0"/>
              <a:t>REST API with some OData extensions</a:t>
            </a:r>
          </a:p>
          <a:p>
            <a:r>
              <a:rPr lang="en-US" dirty="0"/>
              <a:t>OAuth2 security</a:t>
            </a:r>
          </a:p>
          <a:p>
            <a:r>
              <a:rPr lang="en-US" dirty="0"/>
              <a:t>Supports CRUD on many cloud entities incl. Azure AD</a:t>
            </a:r>
          </a:p>
          <a:p>
            <a:r>
              <a:rPr lang="en-US" dirty="0"/>
              <a:t>Support for open and schema extensions</a:t>
            </a:r>
          </a:p>
          <a:p>
            <a:r>
              <a:rPr lang="en-US" dirty="0"/>
              <a:t>Special functions:</a:t>
            </a:r>
          </a:p>
          <a:p>
            <a:pPr lvl="1"/>
            <a:r>
              <a:rPr lang="en-US" dirty="0" err="1"/>
              <a:t>revokeSignInSessions</a:t>
            </a:r>
            <a:r>
              <a:rPr lang="en-US" dirty="0"/>
              <a:t> (revoke refresh tokens, etc.)</a:t>
            </a:r>
          </a:p>
          <a:p>
            <a:pPr lvl="1"/>
            <a:r>
              <a:rPr lang="en-US" dirty="0"/>
              <a:t>Threat assessments</a:t>
            </a:r>
          </a:p>
        </p:txBody>
      </p:sp>
    </p:spTree>
    <p:extLst>
      <p:ext uri="{BB962C8B-B14F-4D97-AF65-F5344CB8AC3E}">
        <p14:creationId xmlns:p14="http://schemas.microsoft.com/office/powerpoint/2010/main" val="34680779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869C-F5B4-4C6E-ADD3-B1ECD700E8EE}"/>
              </a:ext>
            </a:extLst>
          </p:cNvPr>
          <p:cNvSpPr>
            <a:spLocks noGrp="1"/>
          </p:cNvSpPr>
          <p:nvPr>
            <p:ph type="title"/>
          </p:nvPr>
        </p:nvSpPr>
        <p:spPr/>
        <p:txBody>
          <a:bodyPr/>
          <a:lstStyle/>
          <a:p>
            <a:r>
              <a:rPr lang="en-US" dirty="0"/>
              <a:t>Audit trails</a:t>
            </a:r>
          </a:p>
        </p:txBody>
      </p:sp>
      <p:sp>
        <p:nvSpPr>
          <p:cNvPr id="3" name="Content Placeholder 2">
            <a:extLst>
              <a:ext uri="{FF2B5EF4-FFF2-40B4-BE49-F238E27FC236}">
                <a16:creationId xmlns:a16="http://schemas.microsoft.com/office/drawing/2014/main" id="{29EDAD6F-DCDF-4916-B3EF-2E1D6D5C668E}"/>
              </a:ext>
            </a:extLst>
          </p:cNvPr>
          <p:cNvSpPr>
            <a:spLocks noGrp="1"/>
          </p:cNvSpPr>
          <p:nvPr>
            <p:ph idx="1"/>
          </p:nvPr>
        </p:nvSpPr>
        <p:spPr/>
        <p:txBody>
          <a:bodyPr/>
          <a:lstStyle/>
          <a:p>
            <a:r>
              <a:rPr lang="en-US" dirty="0"/>
              <a:t>Use MS Graph</a:t>
            </a:r>
          </a:p>
          <a:p>
            <a:r>
              <a:rPr lang="en-US" dirty="0">
                <a:hlinkClick r:id="rId3"/>
              </a:rPr>
              <a:t>https://graph.microsoft.com/beta/auditLogs/directoryAudits</a:t>
            </a:r>
            <a:endParaRPr lang="en-US" dirty="0"/>
          </a:p>
          <a:p>
            <a:r>
              <a:rPr lang="en-US" dirty="0">
                <a:hlinkClick r:id="rId4"/>
              </a:rPr>
              <a:t>https://graph.microsoft.com/beta/auditLogs/signIns</a:t>
            </a:r>
            <a:endParaRPr lang="en-US" dirty="0"/>
          </a:p>
          <a:p>
            <a:r>
              <a:rPr lang="en-US" dirty="0">
                <a:hlinkClick r:id="rId5"/>
              </a:rPr>
              <a:t>Documentation</a:t>
            </a:r>
          </a:p>
          <a:p>
            <a:r>
              <a:rPr lang="en-US" dirty="0">
                <a:hlinkClick r:id="rId6"/>
              </a:rPr>
              <a:t>Show in MS Graph Explorer</a:t>
            </a:r>
            <a:endParaRPr lang="en-US" dirty="0"/>
          </a:p>
        </p:txBody>
      </p:sp>
    </p:spTree>
    <p:extLst>
      <p:ext uri="{BB962C8B-B14F-4D97-AF65-F5344CB8AC3E}">
        <p14:creationId xmlns:p14="http://schemas.microsoft.com/office/powerpoint/2010/main" val="957440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183427E-9CC2-4B7E-B8C5-B9CB0211A883}"/>
              </a:ext>
            </a:extLst>
          </p:cNvPr>
          <p:cNvSpPr>
            <a:spLocks noGrp="1"/>
          </p:cNvSpPr>
          <p:nvPr>
            <p:ph type="body" sz="quarter" idx="11"/>
          </p:nvPr>
        </p:nvSpPr>
        <p:spPr/>
        <p:txBody>
          <a:bodyPr/>
          <a:lstStyle/>
          <a:p>
            <a:r>
              <a:rPr lang="en-US">
                <a:hlinkClick r:id="rId3"/>
              </a:rPr>
              <a:t>https://developer.microsoft.com/graph/graph-explorer</a:t>
            </a:r>
            <a:endParaRPr lang="en-US"/>
          </a:p>
          <a:p>
            <a:endParaRPr lang="en-US"/>
          </a:p>
        </p:txBody>
      </p:sp>
      <p:sp>
        <p:nvSpPr>
          <p:cNvPr id="5" name="Text Placeholder 4">
            <a:extLst>
              <a:ext uri="{FF2B5EF4-FFF2-40B4-BE49-F238E27FC236}">
                <a16:creationId xmlns:a16="http://schemas.microsoft.com/office/drawing/2014/main" id="{C57223B0-C2C5-49D0-85DF-C76D27BD7B1D}"/>
              </a:ext>
            </a:extLst>
          </p:cNvPr>
          <p:cNvSpPr>
            <a:spLocks noGrp="1"/>
          </p:cNvSpPr>
          <p:nvPr>
            <p:ph type="body" sz="quarter" idx="12"/>
          </p:nvPr>
        </p:nvSpPr>
        <p:spPr/>
        <p:txBody>
          <a:bodyPr/>
          <a:lstStyle/>
          <a:p>
            <a:r>
              <a:rPr lang="en-US"/>
              <a:t>MS Graph Explorer</a:t>
            </a:r>
          </a:p>
        </p:txBody>
      </p:sp>
    </p:spTree>
    <p:extLst>
      <p:ext uri="{BB962C8B-B14F-4D97-AF65-F5344CB8AC3E}">
        <p14:creationId xmlns:p14="http://schemas.microsoft.com/office/powerpoint/2010/main" val="39460360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79B5EB-F030-4949-84A1-FF96823E6412}"/>
              </a:ext>
            </a:extLst>
          </p:cNvPr>
          <p:cNvSpPr>
            <a:spLocks noGrp="1"/>
          </p:cNvSpPr>
          <p:nvPr>
            <p:ph type="title"/>
          </p:nvPr>
        </p:nvSpPr>
        <p:spPr/>
        <p:txBody>
          <a:bodyPr>
            <a:normAutofit fontScale="90000"/>
          </a:bodyPr>
          <a:lstStyle/>
          <a:p>
            <a:r>
              <a:rPr lang="en-US"/>
              <a:t>Azure Active Directory</a:t>
            </a:r>
            <a:br>
              <a:rPr lang="en-US"/>
            </a:br>
            <a:r>
              <a:rPr lang="en-US"/>
              <a:t>for Developers</a:t>
            </a:r>
          </a:p>
        </p:txBody>
      </p:sp>
      <p:sp>
        <p:nvSpPr>
          <p:cNvPr id="5" name="Text Placeholder 4">
            <a:extLst>
              <a:ext uri="{FF2B5EF4-FFF2-40B4-BE49-F238E27FC236}">
                <a16:creationId xmlns:a16="http://schemas.microsoft.com/office/drawing/2014/main" id="{EF24E490-EBDC-4725-B893-9E03BFD2B271}"/>
              </a:ext>
            </a:extLst>
          </p:cNvPr>
          <p:cNvSpPr>
            <a:spLocks noGrp="1"/>
          </p:cNvSpPr>
          <p:nvPr>
            <p:ph type="body" sz="quarter" idx="14"/>
          </p:nvPr>
        </p:nvSpPr>
        <p:spPr/>
        <p:txBody>
          <a:bodyPr/>
          <a:lstStyle/>
          <a:p>
            <a:r>
              <a:rPr lang="en-US"/>
              <a:t>PowerShell</a:t>
            </a:r>
          </a:p>
        </p:txBody>
      </p:sp>
    </p:spTree>
    <p:extLst>
      <p:ext uri="{BB962C8B-B14F-4D97-AF65-F5344CB8AC3E}">
        <p14:creationId xmlns:p14="http://schemas.microsoft.com/office/powerpoint/2010/main" val="270912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C4508-2414-410B-A475-556AB676D4CA}"/>
              </a:ext>
            </a:extLst>
          </p:cNvPr>
          <p:cNvSpPr>
            <a:spLocks noGrp="1"/>
          </p:cNvSpPr>
          <p:nvPr>
            <p:ph type="title"/>
          </p:nvPr>
        </p:nvSpPr>
        <p:spPr/>
        <p:txBody>
          <a:bodyPr/>
          <a:lstStyle/>
          <a:p>
            <a:r>
              <a:rPr lang="en-US" dirty="0"/>
              <a:t>PowerShell</a:t>
            </a:r>
          </a:p>
        </p:txBody>
      </p:sp>
      <p:sp>
        <p:nvSpPr>
          <p:cNvPr id="4" name="Content Placeholder 3">
            <a:extLst>
              <a:ext uri="{FF2B5EF4-FFF2-40B4-BE49-F238E27FC236}">
                <a16:creationId xmlns:a16="http://schemas.microsoft.com/office/drawing/2014/main" id="{B9254E9A-4C2F-4447-8CF1-8A7A3227A560}"/>
              </a:ext>
            </a:extLst>
          </p:cNvPr>
          <p:cNvSpPr>
            <a:spLocks noGrp="1"/>
          </p:cNvSpPr>
          <p:nvPr>
            <p:ph idx="1"/>
          </p:nvPr>
        </p:nvSpPr>
        <p:spPr/>
        <p:txBody>
          <a:bodyPr vert="horz" lIns="91440" tIns="45720" rIns="91440" bIns="45720" rtlCol="0" anchor="t">
            <a:normAutofit/>
          </a:bodyPr>
          <a:lstStyle/>
          <a:p>
            <a:r>
              <a:rPr lang="en-US" dirty="0" err="1"/>
              <a:t>AzureAD</a:t>
            </a:r>
            <a:r>
              <a:rPr lang="en-US" dirty="0"/>
              <a:t> module</a:t>
            </a:r>
          </a:p>
          <a:p>
            <a:r>
              <a:rPr lang="en-US" dirty="0">
                <a:cs typeface="Segoe UI Light"/>
              </a:rPr>
              <a:t>Based on Graph API</a:t>
            </a:r>
          </a:p>
          <a:p>
            <a:r>
              <a:rPr lang="en-US" dirty="0">
                <a:cs typeface="Segoe UI Light"/>
              </a:rPr>
              <a:t>Commonly used for </a:t>
            </a:r>
            <a:r>
              <a:rPr lang="en-US" dirty="0" err="1">
                <a:cs typeface="Segoe UI Light"/>
              </a:rPr>
              <a:t>devops</a:t>
            </a:r>
            <a:r>
              <a:rPr lang="en-US" dirty="0">
                <a:cs typeface="Segoe UI Light"/>
              </a:rPr>
              <a:t>-type application registration and deployment</a:t>
            </a:r>
          </a:p>
          <a:p>
            <a:r>
              <a:rPr lang="en-US" dirty="0">
                <a:cs typeface="Segoe UI Light"/>
              </a:rPr>
              <a:t>Note that Graph API can also be used directly from PS</a:t>
            </a:r>
          </a:p>
        </p:txBody>
      </p:sp>
    </p:spTree>
    <p:extLst>
      <p:ext uri="{BB962C8B-B14F-4D97-AF65-F5344CB8AC3E}">
        <p14:creationId xmlns:p14="http://schemas.microsoft.com/office/powerpoint/2010/main" val="3371884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541D-B45B-405C-B3A6-8135602120B9}"/>
              </a:ext>
            </a:extLst>
          </p:cNvPr>
          <p:cNvSpPr>
            <a:spLocks noGrp="1"/>
          </p:cNvSpPr>
          <p:nvPr>
            <p:ph type="title"/>
          </p:nvPr>
        </p:nvSpPr>
        <p:spPr/>
        <p:txBody>
          <a:bodyPr/>
          <a:lstStyle/>
          <a:p>
            <a:r>
              <a:rPr lang="en-US" dirty="0"/>
              <a:t>AAD sign-in features</a:t>
            </a:r>
          </a:p>
        </p:txBody>
      </p:sp>
      <p:graphicFrame>
        <p:nvGraphicFramePr>
          <p:cNvPr id="7" name="Table 6">
            <a:extLst>
              <a:ext uri="{FF2B5EF4-FFF2-40B4-BE49-F238E27FC236}">
                <a16:creationId xmlns:a16="http://schemas.microsoft.com/office/drawing/2014/main" id="{D9A2B475-3C33-4F9D-A98F-F7FFA923E755}"/>
              </a:ext>
            </a:extLst>
          </p:cNvPr>
          <p:cNvGraphicFramePr>
            <a:graphicFrameLocks noGrp="1"/>
          </p:cNvGraphicFramePr>
          <p:nvPr>
            <p:extLst>
              <p:ext uri="{D42A27DB-BD31-4B8C-83A1-F6EECF244321}">
                <p14:modId xmlns:p14="http://schemas.microsoft.com/office/powerpoint/2010/main" val="3052766848"/>
              </p:ext>
            </p:extLst>
          </p:nvPr>
        </p:nvGraphicFramePr>
        <p:xfrm>
          <a:off x="236492" y="1593123"/>
          <a:ext cx="11395950" cy="3962400"/>
        </p:xfrm>
        <a:graphic>
          <a:graphicData uri="http://schemas.openxmlformats.org/drawingml/2006/table">
            <a:tbl>
              <a:tblPr firstRow="1" bandRow="1">
                <a:tableStyleId>{5C22544A-7EE6-4342-B048-85BDC9FD1C3A}</a:tableStyleId>
              </a:tblPr>
              <a:tblGrid>
                <a:gridCol w="5697975">
                  <a:extLst>
                    <a:ext uri="{9D8B030D-6E8A-4147-A177-3AD203B41FA5}">
                      <a16:colId xmlns:a16="http://schemas.microsoft.com/office/drawing/2014/main" val="1879131474"/>
                    </a:ext>
                  </a:extLst>
                </a:gridCol>
                <a:gridCol w="5697975">
                  <a:extLst>
                    <a:ext uri="{9D8B030D-6E8A-4147-A177-3AD203B41FA5}">
                      <a16:colId xmlns:a16="http://schemas.microsoft.com/office/drawing/2014/main" val="3272150653"/>
                    </a:ext>
                  </a:extLst>
                </a:gridCol>
              </a:tblGrid>
              <a:tr h="370840">
                <a:tc>
                  <a:txBody>
                    <a:bodyPr/>
                    <a:lstStyle/>
                    <a:p>
                      <a:r>
                        <a:rPr lang="en-US" sz="2800" dirty="0"/>
                        <a:t>Application access control</a:t>
                      </a:r>
                    </a:p>
                  </a:txBody>
                  <a:tcPr/>
                </a:tc>
                <a:tc>
                  <a:txBody>
                    <a:bodyPr/>
                    <a:lstStyle/>
                    <a:p>
                      <a:r>
                        <a:rPr lang="en-US" sz="2800" dirty="0"/>
                        <a:t>AAD features</a:t>
                      </a:r>
                    </a:p>
                  </a:txBody>
                  <a:tcPr/>
                </a:tc>
                <a:extLst>
                  <a:ext uri="{0D108BD9-81ED-4DB2-BD59-A6C34878D82A}">
                    <a16:rowId xmlns:a16="http://schemas.microsoft.com/office/drawing/2014/main" val="707228102"/>
                  </a:ext>
                </a:extLst>
              </a:tr>
              <a:tr h="370840">
                <a:tc>
                  <a:txBody>
                    <a:bodyPr/>
                    <a:lstStyle/>
                    <a:p>
                      <a:r>
                        <a:rPr lang="en-US" sz="2800" dirty="0"/>
                        <a:t>Claims aware/modern protocol support</a:t>
                      </a:r>
                    </a:p>
                  </a:txBody>
                  <a:tcPr/>
                </a:tc>
                <a:tc>
                  <a:txBody>
                    <a:bodyPr/>
                    <a:lstStyle/>
                    <a:p>
                      <a:r>
                        <a:rPr lang="en-US" sz="2800" dirty="0"/>
                        <a:t>Modern protocol support</a:t>
                      </a:r>
                    </a:p>
                  </a:txBody>
                  <a:tcPr/>
                </a:tc>
                <a:extLst>
                  <a:ext uri="{0D108BD9-81ED-4DB2-BD59-A6C34878D82A}">
                    <a16:rowId xmlns:a16="http://schemas.microsoft.com/office/drawing/2014/main" val="350331646"/>
                  </a:ext>
                </a:extLst>
              </a:tr>
              <a:tr h="370840">
                <a:tc>
                  <a:txBody>
                    <a:bodyPr/>
                    <a:lstStyle/>
                    <a:p>
                      <a:r>
                        <a:rPr lang="en-US" sz="2800" dirty="0"/>
                        <a:t>Application-specific user credentials</a:t>
                      </a:r>
                    </a:p>
                  </a:txBody>
                  <a:tcPr/>
                </a:tc>
                <a:tc>
                  <a:txBody>
                    <a:bodyPr/>
                    <a:lstStyle/>
                    <a:p>
                      <a:r>
                        <a:rPr lang="en-US" sz="2800" dirty="0"/>
                        <a:t>Password vaulting</a:t>
                      </a:r>
                    </a:p>
                  </a:txBody>
                  <a:tcPr/>
                </a:tc>
                <a:extLst>
                  <a:ext uri="{0D108BD9-81ED-4DB2-BD59-A6C34878D82A}">
                    <a16:rowId xmlns:a16="http://schemas.microsoft.com/office/drawing/2014/main" val="816131500"/>
                  </a:ext>
                </a:extLst>
              </a:tr>
              <a:tr h="370840">
                <a:tc>
                  <a:txBody>
                    <a:bodyPr/>
                    <a:lstStyle/>
                    <a:p>
                      <a:r>
                        <a:rPr lang="en-US" sz="2800" dirty="0"/>
                        <a:t>Proxy-injected auth header</a:t>
                      </a:r>
                    </a:p>
                  </a:txBody>
                  <a:tcPr/>
                </a:tc>
                <a:tc>
                  <a:txBody>
                    <a:bodyPr/>
                    <a:lstStyle/>
                    <a:p>
                      <a:r>
                        <a:rPr lang="en-US" sz="2800" dirty="0"/>
                        <a:t>AAD Proxy</a:t>
                      </a:r>
                    </a:p>
                  </a:txBody>
                  <a:tcPr/>
                </a:tc>
                <a:extLst>
                  <a:ext uri="{0D108BD9-81ED-4DB2-BD59-A6C34878D82A}">
                    <a16:rowId xmlns:a16="http://schemas.microsoft.com/office/drawing/2014/main" val="4093321703"/>
                  </a:ext>
                </a:extLst>
              </a:tr>
              <a:tr h="370840">
                <a:tc>
                  <a:txBody>
                    <a:bodyPr/>
                    <a:lstStyle/>
                    <a:p>
                      <a:r>
                        <a:rPr lang="en-US" sz="2800" dirty="0"/>
                        <a:t>Kerberos</a:t>
                      </a:r>
                    </a:p>
                  </a:txBody>
                  <a:tcPr/>
                </a:tc>
                <a:tc>
                  <a:txBody>
                    <a:bodyPr/>
                    <a:lstStyle/>
                    <a:p>
                      <a:r>
                        <a:rPr lang="en-US" sz="2800" dirty="0"/>
                        <a:t>AAD Proxy</a:t>
                      </a:r>
                    </a:p>
                  </a:txBody>
                  <a:tcPr/>
                </a:tc>
                <a:extLst>
                  <a:ext uri="{0D108BD9-81ED-4DB2-BD59-A6C34878D82A}">
                    <a16:rowId xmlns:a16="http://schemas.microsoft.com/office/drawing/2014/main" val="3329839443"/>
                  </a:ext>
                </a:extLst>
              </a:tr>
              <a:tr h="370840">
                <a:tc>
                  <a:txBody>
                    <a:bodyPr/>
                    <a:lstStyle/>
                    <a:p>
                      <a:r>
                        <a:rPr lang="en-US" sz="2800" dirty="0"/>
                        <a:t>Kerberos, other (migrated to Azure PaaS)</a:t>
                      </a:r>
                    </a:p>
                  </a:txBody>
                  <a:tcPr/>
                </a:tc>
                <a:tc>
                  <a:txBody>
                    <a:bodyPr/>
                    <a:lstStyle/>
                    <a:p>
                      <a:r>
                        <a:rPr lang="en-US" sz="2800" dirty="0" err="1"/>
                        <a:t>EasyAuth</a:t>
                      </a:r>
                      <a:endParaRPr lang="en-US" sz="2800" dirty="0"/>
                    </a:p>
                  </a:txBody>
                  <a:tcPr/>
                </a:tc>
                <a:extLst>
                  <a:ext uri="{0D108BD9-81ED-4DB2-BD59-A6C34878D82A}">
                    <a16:rowId xmlns:a16="http://schemas.microsoft.com/office/drawing/2014/main" val="3503333404"/>
                  </a:ext>
                </a:extLst>
              </a:tr>
            </a:tbl>
          </a:graphicData>
        </a:graphic>
      </p:graphicFrame>
    </p:spTree>
    <p:extLst>
      <p:ext uri="{BB962C8B-B14F-4D97-AF65-F5344CB8AC3E}">
        <p14:creationId xmlns:p14="http://schemas.microsoft.com/office/powerpoint/2010/main" val="20669679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9B1C9E-35F3-4C77-BEFE-EDE0ED0A0462}"/>
              </a:ext>
            </a:extLst>
          </p:cNvPr>
          <p:cNvSpPr>
            <a:spLocks noGrp="1"/>
          </p:cNvSpPr>
          <p:nvPr>
            <p:ph type="title"/>
          </p:nvPr>
        </p:nvSpPr>
        <p:spPr/>
        <p:txBody>
          <a:bodyPr/>
          <a:lstStyle/>
          <a:p>
            <a:r>
              <a:rPr lang="en-US"/>
              <a:t>Sign-In</a:t>
            </a:r>
          </a:p>
        </p:txBody>
      </p:sp>
      <p:pic>
        <p:nvPicPr>
          <p:cNvPr id="2" name="Picture 1">
            <a:extLst>
              <a:ext uri="{FF2B5EF4-FFF2-40B4-BE49-F238E27FC236}">
                <a16:creationId xmlns:a16="http://schemas.microsoft.com/office/drawing/2014/main" id="{2C179E44-B6EC-40FF-A535-E348A8A70697}"/>
              </a:ext>
            </a:extLst>
          </p:cNvPr>
          <p:cNvPicPr>
            <a:picLocks noChangeAspect="1"/>
          </p:cNvPicPr>
          <p:nvPr/>
        </p:nvPicPr>
        <p:blipFill>
          <a:blip r:embed="rId3"/>
          <a:stretch>
            <a:fillRect/>
          </a:stretch>
        </p:blipFill>
        <p:spPr>
          <a:xfrm>
            <a:off x="227065" y="1321920"/>
            <a:ext cx="11032123" cy="5264027"/>
          </a:xfrm>
          <a:prstGeom prst="rect">
            <a:avLst/>
          </a:prstGeom>
        </p:spPr>
      </p:pic>
    </p:spTree>
    <p:extLst>
      <p:ext uri="{BB962C8B-B14F-4D97-AF65-F5344CB8AC3E}">
        <p14:creationId xmlns:p14="http://schemas.microsoft.com/office/powerpoint/2010/main" val="32548463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9FE8C99-902B-405F-A643-DB04A2E05FED}"/>
              </a:ext>
            </a:extLst>
          </p:cNvPr>
          <p:cNvSpPr>
            <a:spLocks noGrp="1"/>
          </p:cNvSpPr>
          <p:nvPr>
            <p:ph type="pic" sz="quarter" idx="10"/>
          </p:nvPr>
        </p:nvSpPr>
        <p:spPr/>
      </p:sp>
      <p:sp>
        <p:nvSpPr>
          <p:cNvPr id="5" name="Text Placeholder 4">
            <a:extLst>
              <a:ext uri="{FF2B5EF4-FFF2-40B4-BE49-F238E27FC236}">
                <a16:creationId xmlns:a16="http://schemas.microsoft.com/office/drawing/2014/main" id="{088149AA-889D-401B-BEBC-5C3A570B3DD1}"/>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5F28F81F-EB80-460A-BDCC-319F16DDDCAC}"/>
              </a:ext>
            </a:extLst>
          </p:cNvPr>
          <p:cNvSpPr>
            <a:spLocks noGrp="1"/>
          </p:cNvSpPr>
          <p:nvPr>
            <p:ph type="body" sz="quarter" idx="12"/>
          </p:nvPr>
        </p:nvSpPr>
        <p:spPr/>
        <p:txBody>
          <a:bodyPr/>
          <a:lstStyle/>
          <a:p>
            <a:r>
              <a:rPr lang="en-US"/>
              <a:t>Graph and PowerShell</a:t>
            </a:r>
          </a:p>
        </p:txBody>
      </p:sp>
    </p:spTree>
    <p:extLst>
      <p:ext uri="{BB962C8B-B14F-4D97-AF65-F5344CB8AC3E}">
        <p14:creationId xmlns:p14="http://schemas.microsoft.com/office/powerpoint/2010/main" val="647403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A09C08-2437-49C5-B595-676E246719F3}"/>
              </a:ext>
            </a:extLst>
          </p:cNvPr>
          <p:cNvSpPr>
            <a:spLocks noGrp="1"/>
          </p:cNvSpPr>
          <p:nvPr>
            <p:ph type="title"/>
          </p:nvPr>
        </p:nvSpPr>
        <p:spPr/>
        <p:txBody>
          <a:bodyPr/>
          <a:lstStyle/>
          <a:p>
            <a:r>
              <a:rPr lang="en-US" dirty="0"/>
              <a:t>Applications and SSO</a:t>
            </a:r>
          </a:p>
        </p:txBody>
      </p:sp>
      <p:pic>
        <p:nvPicPr>
          <p:cNvPr id="1026" name="Picture 2" descr="Decision flowchart for single sign-on method">
            <a:extLst>
              <a:ext uri="{FF2B5EF4-FFF2-40B4-BE49-F238E27FC236}">
                <a16:creationId xmlns:a16="http://schemas.microsoft.com/office/drawing/2014/main" id="{4AFA5D0A-6E97-4BEC-AC3C-8D27A439D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975" y="1554717"/>
            <a:ext cx="7524750" cy="4448175"/>
          </a:xfrm>
          <a:prstGeom prst="rect">
            <a:avLst/>
          </a:prstGeom>
          <a:noFill/>
          <a:extLst>
            <a:ext uri="{909E8E84-426E-40DD-AFC4-6F175D3DCCD1}">
              <a14:hiddenFill xmlns:a14="http://schemas.microsoft.com/office/drawing/2010/main">
                <a:solidFill>
                  <a:srgbClr val="FFFFFF"/>
                </a:solidFill>
              </a14:hiddenFill>
            </a:ext>
          </a:extLst>
        </p:spPr>
      </p:pic>
      <p:sp>
        <p:nvSpPr>
          <p:cNvPr id="2" name="Speech Bubble: Rectangle with Corners Rounded 1">
            <a:extLst>
              <a:ext uri="{FF2B5EF4-FFF2-40B4-BE49-F238E27FC236}">
                <a16:creationId xmlns:a16="http://schemas.microsoft.com/office/drawing/2014/main" id="{1F0014CC-4268-4002-8D38-C9F3E05A6434}"/>
              </a:ext>
            </a:extLst>
          </p:cNvPr>
          <p:cNvSpPr/>
          <p:nvPr/>
        </p:nvSpPr>
        <p:spPr>
          <a:xfrm>
            <a:off x="5099713" y="1098000"/>
            <a:ext cx="1346580" cy="385057"/>
          </a:xfrm>
          <a:prstGeom prst="wedgeRoundRectCallout">
            <a:avLst>
              <a:gd name="adj1" fmla="val -83671"/>
              <a:gd name="adj2" fmla="val 1971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focus</a:t>
            </a:r>
          </a:p>
        </p:txBody>
      </p:sp>
    </p:spTree>
    <p:extLst>
      <p:ext uri="{BB962C8B-B14F-4D97-AF65-F5344CB8AC3E}">
        <p14:creationId xmlns:p14="http://schemas.microsoft.com/office/powerpoint/2010/main" val="2232171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Focus of this module</a:t>
            </a:r>
          </a:p>
        </p:txBody>
      </p:sp>
      <p:sp>
        <p:nvSpPr>
          <p:cNvPr id="3" name="Text Placeholder 2"/>
          <p:cNvSpPr>
            <a:spLocks noGrp="1"/>
          </p:cNvSpPr>
          <p:nvPr>
            <p:ph idx="1"/>
          </p:nvPr>
        </p:nvSpPr>
        <p:spPr/>
        <p:txBody>
          <a:bodyPr/>
          <a:lstStyle/>
          <a:p>
            <a:r>
              <a:rPr lang="en-US" dirty="0"/>
              <a:t>Internet resource access</a:t>
            </a:r>
          </a:p>
          <a:p>
            <a:pPr lvl="1"/>
            <a:r>
              <a:rPr lang="en-US" dirty="0"/>
              <a:t>Using OIDC/OAuth2 protocols</a:t>
            </a:r>
          </a:p>
          <a:p>
            <a:pPr lvl="1"/>
            <a:r>
              <a:rPr lang="en-US" dirty="0"/>
              <a:t>Enterprise users</a:t>
            </a:r>
          </a:p>
          <a:p>
            <a:pPr lvl="1"/>
            <a:r>
              <a:rPr lang="en-US" dirty="0"/>
              <a:t>Un-attended services</a:t>
            </a:r>
          </a:p>
          <a:p>
            <a:r>
              <a:rPr lang="en-US" dirty="0"/>
              <a:t>Not covered:</a:t>
            </a:r>
          </a:p>
          <a:p>
            <a:pPr lvl="1"/>
            <a:r>
              <a:rPr lang="en-US" dirty="0"/>
              <a:t>SAML/WSFed</a:t>
            </a:r>
          </a:p>
          <a:p>
            <a:pPr lvl="1"/>
            <a:r>
              <a:rPr lang="en-US" dirty="0"/>
              <a:t>AAD Proxy</a:t>
            </a:r>
          </a:p>
          <a:p>
            <a:pPr lvl="1"/>
            <a:r>
              <a:rPr lang="en-US" dirty="0"/>
              <a:t>Setup/operations</a:t>
            </a:r>
          </a:p>
          <a:p>
            <a:pPr lvl="1"/>
            <a:r>
              <a:rPr lang="en-US" dirty="0"/>
              <a:t>Consumer users (B2C)</a:t>
            </a:r>
          </a:p>
        </p:txBody>
      </p:sp>
    </p:spTree>
    <p:extLst>
      <p:ext uri="{BB962C8B-B14F-4D97-AF65-F5344CB8AC3E}">
        <p14:creationId xmlns:p14="http://schemas.microsoft.com/office/powerpoint/2010/main" val="24338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79B5EB-F030-4949-84A1-FF96823E6412}"/>
              </a:ext>
            </a:extLst>
          </p:cNvPr>
          <p:cNvSpPr>
            <a:spLocks noGrp="1"/>
          </p:cNvSpPr>
          <p:nvPr>
            <p:ph type="title"/>
          </p:nvPr>
        </p:nvSpPr>
        <p:spPr/>
        <p:txBody>
          <a:bodyPr>
            <a:normAutofit fontScale="90000"/>
          </a:bodyPr>
          <a:lstStyle/>
          <a:p>
            <a:r>
              <a:rPr lang="en-US"/>
              <a:t>Azure Active Directory</a:t>
            </a:r>
            <a:br>
              <a:rPr lang="en-US"/>
            </a:br>
            <a:r>
              <a:rPr lang="en-US"/>
              <a:t>for Developers</a:t>
            </a:r>
          </a:p>
        </p:txBody>
      </p:sp>
      <p:sp>
        <p:nvSpPr>
          <p:cNvPr id="5" name="Text Placeholder 4">
            <a:extLst>
              <a:ext uri="{FF2B5EF4-FFF2-40B4-BE49-F238E27FC236}">
                <a16:creationId xmlns:a16="http://schemas.microsoft.com/office/drawing/2014/main" id="{EF24E490-EBDC-4725-B893-9E03BFD2B271}"/>
              </a:ext>
            </a:extLst>
          </p:cNvPr>
          <p:cNvSpPr>
            <a:spLocks noGrp="1"/>
          </p:cNvSpPr>
          <p:nvPr>
            <p:ph type="body" sz="quarter" idx="14"/>
          </p:nvPr>
        </p:nvSpPr>
        <p:spPr/>
        <p:txBody>
          <a:bodyPr/>
          <a:lstStyle/>
          <a:p>
            <a:r>
              <a:rPr lang="en-US"/>
              <a:t>Tenants</a:t>
            </a:r>
          </a:p>
        </p:txBody>
      </p:sp>
    </p:spTree>
    <p:extLst>
      <p:ext uri="{BB962C8B-B14F-4D97-AF65-F5344CB8AC3E}">
        <p14:creationId xmlns:p14="http://schemas.microsoft.com/office/powerpoint/2010/main" val="164029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9254E9A-4C2F-4447-8CF1-8A7A3227A560}"/>
              </a:ext>
            </a:extLst>
          </p:cNvPr>
          <p:cNvSpPr>
            <a:spLocks noGrp="1"/>
          </p:cNvSpPr>
          <p:nvPr>
            <p:ph idx="10"/>
          </p:nvPr>
        </p:nvSpPr>
        <p:spPr/>
        <p:txBody>
          <a:bodyPr vert="horz" lIns="91440" tIns="45720" rIns="91440" bIns="45720" rtlCol="0" anchor="t">
            <a:normAutofit/>
          </a:bodyPr>
          <a:lstStyle/>
          <a:p>
            <a:r>
              <a:rPr lang="en-US" dirty="0"/>
              <a:t>In this lesson you will learn about:</a:t>
            </a:r>
          </a:p>
          <a:p>
            <a:pPr marL="457200" indent="-457200">
              <a:buFont typeface="Arial" panose="020B0604020202020204" pitchFamily="34" charset="0"/>
              <a:buChar char="•"/>
            </a:pPr>
            <a:r>
              <a:rPr lang="en-US" dirty="0"/>
              <a:t>the concept of </a:t>
            </a:r>
            <a:r>
              <a:rPr lang="en-US" i="1" dirty="0"/>
              <a:t>tenants</a:t>
            </a:r>
            <a:r>
              <a:rPr lang="en-US" dirty="0"/>
              <a:t> in Azure AD</a:t>
            </a:r>
          </a:p>
          <a:p>
            <a:pPr marL="457200" indent="-457200">
              <a:buFont typeface="Arial" panose="020B0604020202020204" pitchFamily="34" charset="0"/>
              <a:buChar char="•"/>
            </a:pPr>
            <a:r>
              <a:rPr lang="en-US" dirty="0"/>
              <a:t>relationship between AAD tenants and Azure subscriptions</a:t>
            </a:r>
          </a:p>
          <a:p>
            <a:pPr marL="457200" indent="-457200">
              <a:buFont typeface="Arial" panose="020B0604020202020204" pitchFamily="34" charset="0"/>
              <a:buChar char="•"/>
            </a:pPr>
            <a:r>
              <a:rPr lang="en-US" dirty="0"/>
              <a:t>how to create a new Azure AD Tenant</a:t>
            </a:r>
            <a:r>
              <a:rPr lang="en-US" dirty="0">
                <a:cs typeface="Segoe UI Light"/>
              </a:rPr>
              <a:t> </a:t>
            </a:r>
          </a:p>
          <a:p>
            <a:pPr marL="457200" indent="-457200">
              <a:buFont typeface="Arial" panose="020B0604020202020204" pitchFamily="34" charset="0"/>
              <a:buChar char="•"/>
            </a:pPr>
            <a:r>
              <a:rPr lang="en-US" dirty="0"/>
              <a:t>how to add custom domains to the Azure AD Tenant</a:t>
            </a:r>
            <a:endParaRPr lang="en-US" dirty="0">
              <a:cs typeface="Segoe UI Light"/>
            </a:endParaRPr>
          </a:p>
          <a:p>
            <a:endParaRPr lang="en-US" dirty="0">
              <a:cs typeface="Segoe UI Light"/>
            </a:endParaRPr>
          </a:p>
        </p:txBody>
      </p:sp>
    </p:spTree>
    <p:extLst>
      <p:ext uri="{BB962C8B-B14F-4D97-AF65-F5344CB8AC3E}">
        <p14:creationId xmlns:p14="http://schemas.microsoft.com/office/powerpoint/2010/main" val="2313111352"/>
      </p:ext>
    </p:extLst>
  </p:cSld>
  <p:clrMapOvr>
    <a:masterClrMapping/>
  </p:clrMapOvr>
</p:sld>
</file>

<file path=ppt/theme/theme1.xml><?xml version="1.0" encoding="utf-8"?>
<a:theme xmlns:a="http://schemas.openxmlformats.org/drawingml/2006/main" name="AS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SD">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D" id="{BC39DEF8-CD66-488F-A5EC-21650630C223}" vid="{E9F489DC-7ADE-444A-8059-7D45945309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230e9df3-be65-4c73-a93b-d1236ebd677e">CPS089-865814621-2008</_dlc_DocId>
    <_dlc_DocIdUrl xmlns="230e9df3-be65-4c73-a93b-d1236ebd677e">
      <Url>https://microsoft.sharepoint.com/teams/CampusProjectSites089/hahzsakosd/ipdev/_layouts/15/DocIdRedir.aspx?ID=CPS089-865814621-2008</Url>
      <Description>CPS089-865814621-2008</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82B2B93B1EE75848BD89785587EBD494" ma:contentTypeVersion="7" ma:contentTypeDescription="Create a new document." ma:contentTypeScope="" ma:versionID="70604ee67f2f07675d0ef5d63928c10f">
  <xsd:schema xmlns:xsd="http://www.w3.org/2001/XMLSchema" xmlns:xs="http://www.w3.org/2001/XMLSchema" xmlns:p="http://schemas.microsoft.com/office/2006/metadata/properties" xmlns:ns2="230e9df3-be65-4c73-a93b-d1236ebd677e" xmlns:ns3="8101b29b-8a0e-44e4-b1a0-1d2d73225b85" xmlns:ns4="7ed30aa2-a9a3-48dd-93de-4f2bc034e61b" targetNamespace="http://schemas.microsoft.com/office/2006/metadata/properties" ma:root="true" ma:fieldsID="40e5a5be01d3529b9d786d1c61ffb803" ns2:_="" ns3:_="" ns4:_="">
    <xsd:import namespace="230e9df3-be65-4c73-a93b-d1236ebd677e"/>
    <xsd:import namespace="8101b29b-8a0e-44e4-b1a0-1d2d73225b85"/>
    <xsd:import namespace="7ed30aa2-a9a3-48dd-93de-4f2bc034e61b"/>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4:SharedWithUsers" minOccurs="0"/>
                <xsd:element ref="ns4:SharedWithDetails" minOccurs="0"/>
                <xsd:element ref="ns4:LastSharedByUser" minOccurs="0"/>
                <xsd:element ref="ns4: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8101b29b-8a0e-44e4-b1a0-1d2d73225b8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LastSharedByUser" ma:index="16" nillable="true" ma:displayName="Last Shared By User" ma:internalName="LastSharedByUser" ma:readOnly="true">
      <xsd:simpleType>
        <xsd:restriction base="dms:Note">
          <xsd:maxLength value="255"/>
        </xsd:restriction>
      </xsd:simpleType>
    </xsd:element>
    <xsd:element name="LastSharedByTime" ma:index="17" nillable="true" ma:displayName="Last Shared By Tim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E29F26-66A0-4B85-8302-2F3341E7122B}">
  <ds:schemaRefs>
    <ds:schemaRef ds:uri="http://schemas.microsoft.com/sharepoint/events"/>
  </ds:schemaRefs>
</ds:datastoreItem>
</file>

<file path=customXml/itemProps2.xml><?xml version="1.0" encoding="utf-8"?>
<ds:datastoreItem xmlns:ds="http://schemas.openxmlformats.org/officeDocument/2006/customXml" ds:itemID="{151FA477-4E16-4A99-AAAF-11A643817CA8}">
  <ds:schemaRefs>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8101b29b-8a0e-44e4-b1a0-1d2d73225b85"/>
    <ds:schemaRef ds:uri="http://www.w3.org/XML/1998/namespace"/>
  </ds:schemaRefs>
</ds:datastoreItem>
</file>

<file path=customXml/itemProps3.xml><?xml version="1.0" encoding="utf-8"?>
<ds:datastoreItem xmlns:ds="http://schemas.openxmlformats.org/officeDocument/2006/customXml" ds:itemID="{30247394-B12F-45EC-9AFB-037B21909016}">
  <ds:schemaRefs>
    <ds:schemaRef ds:uri="http://schemas.microsoft.com/sharepoint/v3/contenttype/forms"/>
  </ds:schemaRefs>
</ds:datastoreItem>
</file>

<file path=customXml/itemProps4.xml><?xml version="1.0" encoding="utf-8"?>
<ds:datastoreItem xmlns:ds="http://schemas.openxmlformats.org/officeDocument/2006/customXml" ds:itemID="{33D3DC68-2B16-4063-A2AA-0DAC224D25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8101b29b-8a0e-44e4-b1a0-1d2d73225b85"/>
    <ds:schemaRef ds:uri="7ed30aa2-a9a3-48dd-93de-4f2bc034e6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3523</TotalTime>
  <Words>2625</Words>
  <Application>Microsoft Office PowerPoint</Application>
  <PresentationFormat>Widescreen</PresentationFormat>
  <Paragraphs>435</Paragraphs>
  <Slides>52</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Calibri Light</vt:lpstr>
      <vt:lpstr>Consolas</vt:lpstr>
      <vt:lpstr>Lucida Console</vt:lpstr>
      <vt:lpstr>Segoe UI</vt:lpstr>
      <vt:lpstr>Segoe UI Light</vt:lpstr>
      <vt:lpstr>ASD</vt:lpstr>
      <vt:lpstr>Azure Active Directory for Developers</vt:lpstr>
      <vt:lpstr>PowerPoint Presentation</vt:lpstr>
      <vt:lpstr>Agenda</vt:lpstr>
      <vt:lpstr>Goal</vt:lpstr>
      <vt:lpstr>AAD sign-in features</vt:lpstr>
      <vt:lpstr>Applications and SSO</vt:lpstr>
      <vt:lpstr>Focus of this module</vt:lpstr>
      <vt:lpstr>Azure Active Directory for Developers</vt:lpstr>
      <vt:lpstr>PowerPoint Presentation</vt:lpstr>
      <vt:lpstr>Tenant/directory</vt:lpstr>
      <vt:lpstr>Azure AD and Azure cloud</vt:lpstr>
      <vt:lpstr>PowerPoint Presentation</vt:lpstr>
      <vt:lpstr>Accessing Azure AD</vt:lpstr>
      <vt:lpstr>Azure Active Directory for Developers</vt:lpstr>
      <vt:lpstr>Agenda</vt:lpstr>
      <vt:lpstr>AAD and applications</vt:lpstr>
      <vt:lpstr>PowerPoint Presentation</vt:lpstr>
      <vt:lpstr>OAuth2 scopes</vt:lpstr>
      <vt:lpstr>Application Registration Tools</vt:lpstr>
      <vt:lpstr>Roles and scopes</vt:lpstr>
      <vt:lpstr>Role-Based Access Control (RBAC)</vt:lpstr>
      <vt:lpstr>PowerPoint Presentation</vt:lpstr>
      <vt:lpstr>PowerPoint Presentation</vt:lpstr>
      <vt:lpstr>Multi-tenant application</vt:lpstr>
      <vt:lpstr>Multi-tenant application</vt:lpstr>
      <vt:lpstr>Applications and Service Principals</vt:lpstr>
      <vt:lpstr>Multi-tenancy and consent</vt:lpstr>
      <vt:lpstr>Azure Active Directory for Developers</vt:lpstr>
      <vt:lpstr>Agenda</vt:lpstr>
      <vt:lpstr>PowerPoint Presentation</vt:lpstr>
      <vt:lpstr>User types</vt:lpstr>
      <vt:lpstr>Groups</vt:lpstr>
      <vt:lpstr>Access control</vt:lpstr>
      <vt:lpstr>B2B – External Identities - Purpose</vt:lpstr>
      <vt:lpstr>Inviting users- simplified</vt:lpstr>
      <vt:lpstr>Business-to-Business (B2B) Users</vt:lpstr>
      <vt:lpstr>Multi-tenancy and B2B</vt:lpstr>
      <vt:lpstr>PowerPoint Presentation</vt:lpstr>
      <vt:lpstr>Service principal</vt:lpstr>
      <vt:lpstr>Managed Identity</vt:lpstr>
      <vt:lpstr>Using Managed Identity</vt:lpstr>
      <vt:lpstr>Azure Active Directory for Developers</vt:lpstr>
      <vt:lpstr>PowerPoint Presentation</vt:lpstr>
      <vt:lpstr>Microsoft Graph API</vt:lpstr>
      <vt:lpstr>General</vt:lpstr>
      <vt:lpstr>Audit trails</vt:lpstr>
      <vt:lpstr>PowerPoint Presentation</vt:lpstr>
      <vt:lpstr>Azure Active Directory for Developers</vt:lpstr>
      <vt:lpstr>PowerShell</vt:lpstr>
      <vt:lpstr>Sign-In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Active Directory for Developers</dc:title>
  <dc:creator>Marius Rochon</dc:creator>
  <cp:lastModifiedBy>Marius Rochon</cp:lastModifiedBy>
  <cp:revision>81</cp:revision>
  <dcterms:modified xsi:type="dcterms:W3CDTF">2020-12-10T18:19:23Z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2017-11-06T09:38:17.0317155Z</vt:lpwstr>
  </property>
  <property fmtid="{D5CDD505-2E9C-101B-9397-08002B2CF9AE}" pid="5" name="MSIP_Label_f42aa342-8706-4288-bd11-ebb85995028c_Name">
    <vt:lpwstr>General</vt:lpwstr>
  </property>
  <property fmtid="{D5CDD505-2E9C-101B-9397-08002B2CF9AE}" pid="6" name="MSIP_Label_f42aa342-8706-4288-bd11-ebb85995028c_Extended_MSFT_Method">
    <vt:lpwstr>Automatic</vt:lpwstr>
  </property>
  <property fmtid="{D5CDD505-2E9C-101B-9397-08002B2CF9AE}" pid="7" name="Sensitivity">
    <vt:lpwstr>General</vt:lpwstr>
  </property>
  <property fmtid="{D5CDD505-2E9C-101B-9397-08002B2CF9AE}" pid="8" name="ContentTypeId">
    <vt:lpwstr>0x01010082B2B93B1EE75848BD89785587EBD494</vt:lpwstr>
  </property>
  <property fmtid="{D5CDD505-2E9C-101B-9397-08002B2CF9AE}" pid="9" name="_dlc_DocIdItemGuid">
    <vt:lpwstr>9197f99e-d426-4034-9aa7-527239a4a3c5</vt:lpwstr>
  </property>
</Properties>
</file>