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56" r:id="rId6"/>
    <p:sldId id="302" r:id="rId7"/>
    <p:sldId id="257" r:id="rId8"/>
    <p:sldId id="282" r:id="rId9"/>
    <p:sldId id="286" r:id="rId10"/>
    <p:sldId id="285" r:id="rId11"/>
    <p:sldId id="304" r:id="rId12"/>
    <p:sldId id="305" r:id="rId13"/>
    <p:sldId id="260" r:id="rId14"/>
    <p:sldId id="312" r:id="rId15"/>
    <p:sldId id="313" r:id="rId16"/>
    <p:sldId id="261" r:id="rId17"/>
    <p:sldId id="314" r:id="rId18"/>
    <p:sldId id="315" r:id="rId19"/>
    <p:sldId id="316" r:id="rId20"/>
    <p:sldId id="317" r:id="rId21"/>
    <p:sldId id="318" r:id="rId22"/>
    <p:sldId id="321" r:id="rId23"/>
    <p:sldId id="289" r:id="rId24"/>
    <p:sldId id="290" r:id="rId25"/>
    <p:sldId id="322" r:id="rId26"/>
    <p:sldId id="320" r:id="rId27"/>
    <p:sldId id="323" r:id="rId28"/>
    <p:sldId id="296" r:id="rId29"/>
    <p:sldId id="298" r:id="rId30"/>
    <p:sldId id="274" r:id="rId31"/>
    <p:sldId id="283" r:id="rId32"/>
    <p:sldId id="300"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19118902-086B-4E42-9017-A305022BBF0E}">
          <p14:sldIdLst>
            <p14:sldId id="256"/>
            <p14:sldId id="302"/>
            <p14:sldId id="257"/>
          </p14:sldIdLst>
        </p14:section>
        <p14:section name="Purpose" id="{6ADAC3FF-92D0-4C1B-AB6F-D65A04930813}">
          <p14:sldIdLst>
            <p14:sldId id="282"/>
            <p14:sldId id="286"/>
            <p14:sldId id="285"/>
            <p14:sldId id="304"/>
            <p14:sldId id="305"/>
            <p14:sldId id="260"/>
          </p14:sldIdLst>
        </p14:section>
        <p14:section name="Functionality" id="{5972C338-05BE-4BF6-903F-06796A000EEB}">
          <p14:sldIdLst>
            <p14:sldId id="312"/>
            <p14:sldId id="313"/>
            <p14:sldId id="261"/>
            <p14:sldId id="314"/>
            <p14:sldId id="315"/>
            <p14:sldId id="316"/>
            <p14:sldId id="317"/>
            <p14:sldId id="318"/>
            <p14:sldId id="321"/>
          </p14:sldIdLst>
        </p14:section>
        <p14:section name="Cache handling" id="{87FA18F7-1EE4-492B-8FA7-FE3589A1CE23}">
          <p14:sldIdLst>
            <p14:sldId id="289"/>
            <p14:sldId id="290"/>
            <p14:sldId id="322"/>
            <p14:sldId id="320"/>
            <p14:sldId id="323"/>
          </p14:sldIdLst>
        </p14:section>
        <p14:section name="Single-Page Application" id="{A0D225DD-40F0-42D2-8A6F-D40FF88B6FA6}">
          <p14:sldIdLst>
            <p14:sldId id="296"/>
            <p14:sldId id="298"/>
            <p14:sldId id="274"/>
            <p14:sldId id="283"/>
          </p14:sldIdLst>
        </p14:section>
        <p14:section name="End" id="{A70B0733-DA27-4810-AFEF-97A7B18D770B}">
          <p14:sldIdLst>
            <p14:sldId id="30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864" autoAdjust="0"/>
  </p:normalViewPr>
  <p:slideViewPr>
    <p:cSldViewPr snapToGrid="0">
      <p:cViewPr varScale="1">
        <p:scale>
          <a:sx n="90" d="100"/>
          <a:sy n="90" d="100"/>
        </p:scale>
        <p:origin x="120" y="126"/>
      </p:cViewPr>
      <p:guideLst/>
    </p:cSldViewPr>
  </p:slideViewPr>
  <p:notesTextViewPr>
    <p:cViewPr>
      <p:scale>
        <a:sx n="3" d="2"/>
        <a:sy n="3" d="2"/>
      </p:scale>
      <p:origin x="0" y="0"/>
    </p:cViewPr>
  </p:notesTextViewPr>
  <p:notesViewPr>
    <p:cSldViewPr snapToGrid="0" showGuides="1">
      <p:cViewPr varScale="1">
        <p:scale>
          <a:sx n="125" d="100"/>
          <a:sy n="125" d="100"/>
        </p:scale>
        <p:origin x="484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10/28/2020</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10/28/2020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mea01.safelinks.protection.outlook.com/?url=https%3A%2F%2Fgithub.com%2FAzureAD%2Fmicrosoft-authentication-library-for-dotnet%2Fwiki%2FDevice-Code-Flow&amp;data=02%7C01%7C%7Cdbad0d44ed584df6b4f208d639827338%7C72f988bf86f141af91ab2d7cd011db47%7C1%7C0%7C636759629775450454&amp;sdata=dWebFG89HTcG1h4JttrvIwPiO6pqVSQo7sBpiNmSG3c%3D&amp;reserved=0" TargetMode="External"/><Relationship Id="rId3" Type="http://schemas.openxmlformats.org/officeDocument/2006/relationships/hyperlink" Target="https://aka.ms/adal-4-msal-2-preview" TargetMode="External"/><Relationship Id="rId7" Type="http://schemas.openxmlformats.org/officeDocument/2006/relationships/hyperlink" Target="https://emea01.safelinks.protection.outlook.com/?url=https%3A%2F%2Fgithub.com%2FAzureAD%2Fmicrosoft-authentication-library-for-dotnet%2Fwiki%2FMSAL.NET-2.2.0-released&amp;data=02%7C01%7C%7Cdbad0d44ed584df6b4f208d639827338%7C72f988bf86f141af91ab2d7cd011db47%7C1%7C0%7C636759629775440447&amp;sdata=yWKuMalsxRnAJBmArw5CtkuNWmExpEQjOGX%2Bqf%2BHtJY%3D&amp;reserved=0"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aka.ms/msal-net-up" TargetMode="External"/><Relationship Id="rId11" Type="http://schemas.openxmlformats.org/officeDocument/2006/relationships/hyperlink" Target="https://emea01.safelinks.protection.outlook.com/?url=https%3A%2F%2Fmyignite.techcommunity.microsoft.com%2Fsessions%2F65996&amp;data=02%7C01%7C%7Cdbad0d44ed584df6b4f208d639827338%7C72f988bf86f141af91ab2d7cd011db47%7C1%7C0%7C636759629775470468&amp;sdata=TxGxSzvmwnZNQQUU%2Bglolb0VTsgeeg8SmXVEd1ADvrI%3D&amp;reserved=0" TargetMode="External"/><Relationship Id="rId5" Type="http://schemas.openxmlformats.org/officeDocument/2006/relationships/hyperlink" Target="https://aka.ms/msal-net-iwa" TargetMode="External"/><Relationship Id="rId10" Type="http://schemas.openxmlformats.org/officeDocument/2006/relationships/hyperlink" Target="https://emea01.safelinks.protection.outlook.com/?url=https%3A%2F%2Fgithub.com%2FAzureAD%2Fmicrosoft-authentication-library-for-dotnet%2Fwiki%2Fretry-after&amp;data=02%7C01%7C%7Cdbad0d44ed584df6b4f208d639827338%7C72f988bf86f141af91ab2d7cd011db47%7C1%7C0%7C636759629775460461&amp;sdata=PJTXZ2dJOG1daIVZYp5LQhsnFkewJ8SsdTanMAlxwik%3D&amp;reserved=0" TargetMode="External"/><Relationship Id="rId4" Type="http://schemas.openxmlformats.org/officeDocument/2006/relationships/hyperlink" Target="https://emea01.safelinks.protection.outlook.com/?url=https%3A%2F%2Fgithub.com%2FAzureAD%2Fmicrosoft-authentication-library-for-dotnet%2Fwiki%2FMSAL-.NET-2.1-released&amp;data=02%7C01%7C%7Cdbad0d44ed584df6b4f208d639827338%7C72f988bf86f141af91ab2d7cd011db47%7C1%7C0%7C636759629775430440&amp;sdata=Y5b2fnyRHCBJrw%2FjSb7Y0ZJ6IYfmHXX0derUl9TxWbk%3D&amp;reserved=0" TargetMode="External"/><Relationship Id="rId9" Type="http://schemas.openxmlformats.org/officeDocument/2006/relationships/hyperlink" Target="https://emea01.safelinks.protection.outlook.com/?url=https%3A%2F%2Fgithub.com%2FAzureAD%2Fmicrosoft-authentication-library-for-dotnet%2Fwiki%2FMSAL.NET-uses-web-browser%23by-default-msalnet-supports-a-system-web-browser-on-xamarinios-and-xamarinandroid&amp;data=02%7C01%7C%7Cdbad0d44ed584df6b4f208d639827338%7C72f988bf86f141af91ab2d7cd011db47%7C1%7C0%7C636759629775460461&amp;sdata=nke0nuptESbYj%2BykBm0rvDpYaktSEeb%2Bo9TrRyVXhMA%3D&amp;reserved=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429212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11</a:t>
            </a:fld>
            <a:endParaRPr lang="en-US"/>
          </a:p>
        </p:txBody>
      </p:sp>
    </p:spTree>
    <p:extLst>
      <p:ext uri="{BB962C8B-B14F-4D97-AF65-F5344CB8AC3E}">
        <p14:creationId xmlns:p14="http://schemas.microsoft.com/office/powerpoint/2010/main" val="567225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10/28/2020 3:23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33942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10/28/2020 3:23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28080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18</a:t>
            </a:fld>
            <a:endParaRPr lang="en-US"/>
          </a:p>
        </p:txBody>
      </p:sp>
    </p:spTree>
    <p:extLst>
      <p:ext uri="{BB962C8B-B14F-4D97-AF65-F5344CB8AC3E}">
        <p14:creationId xmlns:p14="http://schemas.microsoft.com/office/powerpoint/2010/main" val="654368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19</a:t>
            </a:fld>
            <a:endParaRPr lang="en-US"/>
          </a:p>
        </p:txBody>
      </p:sp>
    </p:spTree>
    <p:extLst>
      <p:ext uri="{BB962C8B-B14F-4D97-AF65-F5344CB8AC3E}">
        <p14:creationId xmlns:p14="http://schemas.microsoft.com/office/powerpoint/2010/main" val="2165612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20</a:t>
            </a:fld>
            <a:endParaRPr lang="en-US"/>
          </a:p>
        </p:txBody>
      </p:sp>
    </p:spTree>
    <p:extLst>
      <p:ext uri="{BB962C8B-B14F-4D97-AF65-F5344CB8AC3E}">
        <p14:creationId xmlns:p14="http://schemas.microsoft.com/office/powerpoint/2010/main" val="567225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24</a:t>
            </a:fld>
            <a:endParaRPr lang="en-US"/>
          </a:p>
        </p:txBody>
      </p:sp>
    </p:spTree>
    <p:extLst>
      <p:ext uri="{BB962C8B-B14F-4D97-AF65-F5344CB8AC3E}">
        <p14:creationId xmlns:p14="http://schemas.microsoft.com/office/powerpoint/2010/main" val="1871736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25</a:t>
            </a:fld>
            <a:endParaRPr lang="en-US"/>
          </a:p>
        </p:txBody>
      </p:sp>
    </p:spTree>
    <p:extLst>
      <p:ext uri="{BB962C8B-B14F-4D97-AF65-F5344CB8AC3E}">
        <p14:creationId xmlns:p14="http://schemas.microsoft.com/office/powerpoint/2010/main" val="1171190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http://www.cloudidentity.com/blog/2014/10/28/adal-javascript-and-angularjs-deep-dive/</a:t>
            </a:r>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26</a:t>
            </a:fld>
            <a:endParaRPr lang="en-US" dirty="0"/>
          </a:p>
        </p:txBody>
      </p:sp>
    </p:spTree>
    <p:extLst>
      <p:ext uri="{BB962C8B-B14F-4D97-AF65-F5344CB8AC3E}">
        <p14:creationId xmlns:p14="http://schemas.microsoft.com/office/powerpoint/2010/main" val="2002226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27</a:t>
            </a:fld>
            <a:endParaRPr lang="en-US"/>
          </a:p>
        </p:txBody>
      </p:sp>
    </p:spTree>
    <p:extLst>
      <p:ext uri="{BB962C8B-B14F-4D97-AF65-F5344CB8AC3E}">
        <p14:creationId xmlns:p14="http://schemas.microsoft.com/office/powerpoint/2010/main" val="157715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a:t>
            </a:fld>
            <a:endParaRPr lang="en-US"/>
          </a:p>
        </p:txBody>
      </p:sp>
    </p:spTree>
    <p:extLst>
      <p:ext uri="{BB962C8B-B14F-4D97-AF65-F5344CB8AC3E}">
        <p14:creationId xmlns:p14="http://schemas.microsoft.com/office/powerpoint/2010/main" val="1104887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28</a:t>
            </a:fld>
            <a:endParaRPr lang="en-US"/>
          </a:p>
        </p:txBody>
      </p:sp>
    </p:spTree>
    <p:extLst>
      <p:ext uri="{BB962C8B-B14F-4D97-AF65-F5344CB8AC3E}">
        <p14:creationId xmlns:p14="http://schemas.microsoft.com/office/powerpoint/2010/main" val="405168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29</a:t>
            </a:fld>
            <a:endParaRPr lang="en-US"/>
          </a:p>
        </p:txBody>
      </p:sp>
    </p:spTree>
    <p:extLst>
      <p:ext uri="{BB962C8B-B14F-4D97-AF65-F5344CB8AC3E}">
        <p14:creationId xmlns:p14="http://schemas.microsoft.com/office/powerpoint/2010/main" val="210524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10/28/2020 3:23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514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4</a:t>
            </a:fld>
            <a:endParaRPr lang="en-US"/>
          </a:p>
        </p:txBody>
      </p:sp>
    </p:spTree>
    <p:extLst>
      <p:ext uri="{BB962C8B-B14F-4D97-AF65-F5344CB8AC3E}">
        <p14:creationId xmlns:p14="http://schemas.microsoft.com/office/powerpoint/2010/main" val="232901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5</a:t>
            </a:fld>
            <a:endParaRPr lang="en-US"/>
          </a:p>
        </p:txBody>
      </p:sp>
    </p:spTree>
    <p:extLst>
      <p:ext uri="{BB962C8B-B14F-4D97-AF65-F5344CB8AC3E}">
        <p14:creationId xmlns:p14="http://schemas.microsoft.com/office/powerpoint/2010/main" val="307969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2564160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https://github.com/AzureAD/microsoft-authentication-library-for-dotnet/wiki/Adal-to-Msal</a:t>
            </a:r>
          </a:p>
          <a:p>
            <a:endParaRPr lang="en-US" dirty="0"/>
          </a:p>
          <a:p>
            <a:r>
              <a:rPr lang="en-US" sz="1200" kern="1200" dirty="0">
                <a:solidFill>
                  <a:schemeClr val="tx1"/>
                </a:solidFill>
                <a:effectLst/>
                <a:latin typeface="+mn-lt"/>
                <a:ea typeface="+mn-ea"/>
                <a:cs typeface="+mn-cs"/>
              </a:rPr>
              <a:t>ADAL vs MSAL: </a:t>
            </a:r>
          </a:p>
          <a:p>
            <a:pPr lvl="0"/>
            <a:r>
              <a:rPr lang="en-US" sz="1200" kern="1200" dirty="0">
                <a:solidFill>
                  <a:schemeClr val="tx1"/>
                </a:solidFill>
                <a:effectLst/>
                <a:latin typeface="+mn-lt"/>
                <a:ea typeface="+mn-ea"/>
                <a:cs typeface="+mn-cs"/>
              </a:rPr>
              <a:t>Largely the same purpose: OAuth2 client support.</a:t>
            </a:r>
          </a:p>
          <a:p>
            <a:pPr lvl="0"/>
            <a:r>
              <a:rPr lang="en-US" sz="1200" kern="1200" dirty="0">
                <a:solidFill>
                  <a:schemeClr val="tx1"/>
                </a:solidFill>
                <a:effectLst/>
                <a:latin typeface="+mn-lt"/>
                <a:ea typeface="+mn-ea"/>
                <a:cs typeface="+mn-cs"/>
              </a:rPr>
              <a:t>ADAL supports AAD (V1 endpoint) and ADFS. MSAL AAD (V2 endpoint, incl. B2C) and MSA. In general you should use MSAL except if conditional access requires Intune. That is not yet supported by MSAL (except for one scenario noted below).</a:t>
            </a:r>
          </a:p>
          <a:p>
            <a:pPr lvl="0"/>
            <a:r>
              <a:rPr lang="en-US" sz="1200" kern="1200" dirty="0">
                <a:solidFill>
                  <a:schemeClr val="tx1"/>
                </a:solidFill>
                <a:effectLst/>
                <a:latin typeface="+mn-lt"/>
                <a:ea typeface="+mn-ea"/>
                <a:cs typeface="+mn-cs"/>
              </a:rPr>
              <a:t>Latest versions of both products are converging, incl. token cache sharing, i.e. you can use both in separate apps on same cache.</a:t>
            </a:r>
          </a:p>
          <a:p>
            <a:pPr lvl="0"/>
            <a:r>
              <a:rPr lang="en-US" sz="1200" kern="1200" dirty="0">
                <a:solidFill>
                  <a:schemeClr val="tx1"/>
                </a:solidFill>
                <a:effectLst/>
                <a:latin typeface="+mn-lt"/>
                <a:ea typeface="+mn-ea"/>
                <a:cs typeface="+mn-cs"/>
              </a:rPr>
              <a:t>A minor difference in programming model: MSAL distinguishes between confidential and public clients, ADAL does not. For ADAL, method signature (whether a secret is or is not included in the method) determines which flow is used.</a:t>
            </a:r>
          </a:p>
          <a:p>
            <a:r>
              <a:rPr lang="en-US" sz="1200" kern="1200" dirty="0">
                <a:solidFill>
                  <a:schemeClr val="tx1"/>
                </a:solidFill>
                <a:effectLst/>
                <a:latin typeface="+mn-lt"/>
                <a:ea typeface="+mn-ea"/>
                <a:cs typeface="+mn-cs"/>
              </a:rPr>
              <a:t>Some more resources:</a:t>
            </a:r>
          </a:p>
          <a:p>
            <a:r>
              <a:rPr lang="en-US" sz="1200" kern="1200" dirty="0">
                <a:solidFill>
                  <a:schemeClr val="tx1"/>
                </a:solidFill>
                <a:effectLst/>
                <a:latin typeface="+mn-lt"/>
                <a:ea typeface="+mn-ea"/>
                <a:cs typeface="+mn-cs"/>
              </a:rPr>
              <a:t> </a:t>
            </a:r>
          </a:p>
          <a:p>
            <a:pPr lvl="0"/>
            <a:r>
              <a:rPr lang="en-US" sz="1200" u="none" strike="noStrike" kern="1200" dirty="0">
                <a:solidFill>
                  <a:schemeClr val="tx1"/>
                </a:solidFill>
                <a:effectLst/>
                <a:latin typeface="+mn-lt"/>
                <a:ea typeface="+mn-ea"/>
                <a:cs typeface="+mn-cs"/>
                <a:hlinkClick r:id="rId3"/>
              </a:rPr>
              <a:t>Blog post about ADAL.NET 4.0.0-preview and MSAL.NET 2.0.0-preview</a:t>
            </a:r>
            <a:r>
              <a:rPr lang="fr-FR"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(common cache between ADAL.NET and MSAL.NET)</a:t>
            </a:r>
          </a:p>
          <a:p>
            <a:pPr lvl="0"/>
            <a:r>
              <a:rPr lang="en-US" sz="1200" u="none" strike="noStrike" kern="1200" dirty="0">
                <a:solidFill>
                  <a:schemeClr val="tx1"/>
                </a:solidFill>
                <a:effectLst/>
                <a:latin typeface="+mn-lt"/>
                <a:ea typeface="+mn-ea"/>
                <a:cs typeface="+mn-cs"/>
                <a:hlinkClick r:id="rId4"/>
              </a:rPr>
              <a:t>Blog post</a:t>
            </a:r>
            <a:r>
              <a:rPr lang="en-US" sz="1200" kern="1200" dirty="0">
                <a:solidFill>
                  <a:schemeClr val="tx1"/>
                </a:solidFill>
                <a:effectLst/>
                <a:latin typeface="+mn-lt"/>
                <a:ea typeface="+mn-ea"/>
                <a:cs typeface="+mn-cs"/>
              </a:rPr>
              <a:t> about added support for </a:t>
            </a:r>
            <a:r>
              <a:rPr lang="en-US" sz="1200" u="sng" kern="1200" dirty="0">
                <a:solidFill>
                  <a:schemeClr val="tx1"/>
                </a:solidFill>
                <a:effectLst/>
                <a:latin typeface="+mn-lt"/>
                <a:ea typeface="+mn-ea"/>
                <a:cs typeface="+mn-cs"/>
                <a:hlinkClick r:id="rId5"/>
              </a:rPr>
              <a:t>Integrated Windows Authentication</a:t>
            </a:r>
            <a:r>
              <a:rPr lang="en-US" sz="1200" kern="1200" dirty="0">
                <a:solidFill>
                  <a:schemeClr val="tx1"/>
                </a:solidFill>
                <a:effectLst/>
                <a:latin typeface="+mn-lt"/>
                <a:ea typeface="+mn-ea"/>
                <a:cs typeface="+mn-cs"/>
              </a:rPr>
              <a:t> and </a:t>
            </a:r>
            <a:r>
              <a:rPr lang="en-US" sz="1200" u="sng" kern="1200" dirty="0">
                <a:solidFill>
                  <a:schemeClr val="tx1"/>
                </a:solidFill>
                <a:effectLst/>
                <a:latin typeface="+mn-lt"/>
                <a:ea typeface="+mn-ea"/>
                <a:cs typeface="+mn-cs"/>
                <a:hlinkClick r:id="rId6"/>
              </a:rPr>
              <a:t>Username/Password</a:t>
            </a:r>
            <a:r>
              <a:rPr lang="en-US" sz="1200" kern="1200" dirty="0">
                <a:solidFill>
                  <a:schemeClr val="tx1"/>
                </a:solidFill>
                <a:effectLst/>
                <a:latin typeface="+mn-lt"/>
                <a:ea typeface="+mn-ea"/>
                <a:cs typeface="+mn-cs"/>
              </a:rPr>
              <a:t> in the .NET Framework and .NET Core platforms</a:t>
            </a:r>
          </a:p>
          <a:p>
            <a:pPr lvl="0"/>
            <a:r>
              <a:rPr lang="en-US" sz="1200" u="none" strike="noStrike" kern="1200" dirty="0">
                <a:solidFill>
                  <a:schemeClr val="tx1"/>
                </a:solidFill>
                <a:effectLst/>
                <a:latin typeface="+mn-lt"/>
                <a:ea typeface="+mn-ea"/>
                <a:cs typeface="+mn-cs"/>
                <a:hlinkClick r:id="rId7"/>
              </a:rPr>
              <a:t>Blog post</a:t>
            </a:r>
            <a:r>
              <a:rPr lang="en-US" sz="1200" kern="1200" dirty="0">
                <a:solidFill>
                  <a:schemeClr val="tx1"/>
                </a:solidFill>
                <a:effectLst/>
                <a:latin typeface="+mn-lt"/>
                <a:ea typeface="+mn-ea"/>
                <a:cs typeface="+mn-cs"/>
              </a:rPr>
              <a:t> about Support for </a:t>
            </a:r>
            <a:r>
              <a:rPr lang="en-US" sz="1200" u="none" strike="noStrike" kern="1200" dirty="0">
                <a:solidFill>
                  <a:schemeClr val="tx1"/>
                </a:solidFill>
                <a:effectLst/>
                <a:latin typeface="+mn-lt"/>
                <a:ea typeface="+mn-ea"/>
                <a:cs typeface="+mn-cs"/>
                <a:hlinkClick r:id="rId8"/>
              </a:rPr>
              <a:t>Device Code Flow</a:t>
            </a:r>
            <a:r>
              <a:rPr lang="en-US" sz="1200" kern="1200" dirty="0">
                <a:solidFill>
                  <a:schemeClr val="tx1"/>
                </a:solidFill>
                <a:effectLst/>
                <a:latin typeface="+mn-lt"/>
                <a:ea typeface="+mn-ea"/>
                <a:cs typeface="+mn-cs"/>
              </a:rPr>
              <a:t>, Improved </a:t>
            </a:r>
            <a:r>
              <a:rPr lang="en-US" sz="1200" u="none" strike="noStrike" kern="1200" dirty="0">
                <a:solidFill>
                  <a:schemeClr val="tx1"/>
                </a:solidFill>
                <a:effectLst/>
                <a:latin typeface="+mn-lt"/>
                <a:ea typeface="+mn-ea"/>
                <a:cs typeface="+mn-cs"/>
                <a:hlinkClick r:id="rId9"/>
              </a:rPr>
              <a:t>WebView for iOS 12 and iOS11</a:t>
            </a:r>
            <a:r>
              <a:rPr lang="en-US" sz="1200" kern="1200" dirty="0">
                <a:solidFill>
                  <a:schemeClr val="tx1"/>
                </a:solidFill>
                <a:effectLst/>
                <a:latin typeface="+mn-lt"/>
                <a:ea typeface="+mn-ea"/>
                <a:cs typeface="+mn-cs"/>
              </a:rPr>
              <a:t>, support for </a:t>
            </a:r>
            <a:r>
              <a:rPr lang="en-US" sz="1200" u="sng" kern="1200" dirty="0">
                <a:solidFill>
                  <a:schemeClr val="tx1"/>
                </a:solidFill>
                <a:effectLst/>
                <a:latin typeface="+mn-lt"/>
                <a:ea typeface="+mn-ea"/>
                <a:cs typeface="+mn-cs"/>
                <a:hlinkClick r:id="rId10"/>
              </a:rPr>
              <a:t>Retry-After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Title</a:t>
            </a:r>
          </a:p>
          <a:p>
            <a:r>
              <a:rPr lang="en-US" sz="1200" kern="1200" dirty="0">
                <a:solidFill>
                  <a:schemeClr val="tx1"/>
                </a:solidFill>
                <a:effectLst/>
                <a:latin typeface="+mn-lt"/>
                <a:ea typeface="+mn-ea"/>
                <a:cs typeface="+mn-cs"/>
              </a:rPr>
              <a:t>Speaker</a:t>
            </a:r>
          </a:p>
          <a:p>
            <a:r>
              <a:rPr lang="en-US" sz="1200" kern="1200" dirty="0">
                <a:solidFill>
                  <a:schemeClr val="tx1"/>
                </a:solidFill>
                <a:effectLst/>
                <a:latin typeface="+mn-lt"/>
                <a:ea typeface="+mn-ea"/>
                <a:cs typeface="+mn-cs"/>
              </a:rPr>
              <a:t>Session Video</a:t>
            </a:r>
          </a:p>
          <a:p>
            <a:r>
              <a:rPr lang="en-US" sz="1200" kern="1200" dirty="0">
                <a:solidFill>
                  <a:schemeClr val="tx1"/>
                </a:solidFill>
                <a:effectLst/>
                <a:latin typeface="+mn-lt"/>
                <a:ea typeface="+mn-ea"/>
                <a:cs typeface="+mn-cs"/>
              </a:rPr>
              <a:t>Get apps out the door faster and easier: Microsoft's unified programming model for authentication, app management, and securely accessing APIs. </a:t>
            </a:r>
          </a:p>
          <a:p>
            <a:r>
              <a:rPr lang="en-US" sz="1200" kern="1200" dirty="0">
                <a:solidFill>
                  <a:schemeClr val="tx1"/>
                </a:solidFill>
                <a:effectLst/>
                <a:latin typeface="+mn-lt"/>
                <a:ea typeface="+mn-ea"/>
                <a:cs typeface="+mn-cs"/>
              </a:rPr>
              <a:t>Saeed Akhter</a:t>
            </a:r>
          </a:p>
          <a:p>
            <a:r>
              <a:rPr lang="en-US" sz="1200" u="sng" kern="1200" dirty="0">
                <a:solidFill>
                  <a:schemeClr val="tx1"/>
                </a:solidFill>
                <a:effectLst/>
                <a:latin typeface="+mn-lt"/>
                <a:ea typeface="+mn-ea"/>
                <a:cs typeface="+mn-cs"/>
                <a:hlinkClick r:id="rId11"/>
              </a:rPr>
              <a:t>https://myignite.techcommunity.microsoft.com/sessions/65996</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endParaRPr lang="en-US" dirty="0"/>
          </a:p>
          <a:p>
            <a:endParaRPr lang="en-US" dirty="0"/>
          </a:p>
        </p:txBody>
      </p:sp>
      <p:sp>
        <p:nvSpPr>
          <p:cNvPr id="4" name="Slide Number Placeholder 3"/>
          <p:cNvSpPr>
            <a:spLocks noGrp="1"/>
          </p:cNvSpPr>
          <p:nvPr>
            <p:ph type="sldNum" sz="quarter" idx="10"/>
          </p:nvPr>
        </p:nvSpPr>
        <p:spPr/>
        <p:txBody>
          <a:bodyPr/>
          <a:lstStyle/>
          <a:p>
            <a:fld id="{8D6473D1-81DB-4D0C-A0D0-E070F2616F62}" type="slidenum">
              <a:rPr lang="en-US" smtClean="0"/>
              <a:t>8</a:t>
            </a:fld>
            <a:endParaRPr lang="en-US"/>
          </a:p>
        </p:txBody>
      </p:sp>
    </p:spTree>
    <p:extLst>
      <p:ext uri="{BB962C8B-B14F-4D97-AF65-F5344CB8AC3E}">
        <p14:creationId xmlns:p14="http://schemas.microsoft.com/office/powerpoint/2010/main" val="396700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Initiate token acquisition:</a:t>
            </a:r>
          </a:p>
          <a:p>
            <a:pPr lvl="1"/>
            <a:r>
              <a:rPr lang="en-US" dirty="0"/>
              <a:t>Windows Integrated Authentication for native clients</a:t>
            </a:r>
          </a:p>
          <a:p>
            <a:pPr lvl="1"/>
            <a:r>
              <a:rPr lang="en-US" dirty="0"/>
              <a:t>WS-Trust when used with federated tenants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10/28/2020 3:23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81503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10</a:t>
            </a:fld>
            <a:endParaRPr lang="en-US"/>
          </a:p>
        </p:txBody>
      </p:sp>
    </p:spTree>
    <p:extLst>
      <p:ext uri="{BB962C8B-B14F-4D97-AF65-F5344CB8AC3E}">
        <p14:creationId xmlns:p14="http://schemas.microsoft.com/office/powerpoint/2010/main" val="2165612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dirty="0"/>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dirty="0"/>
              <a:t>Question #1</a:t>
            </a:r>
          </a:p>
          <a:p>
            <a:pPr lvl="0"/>
            <a:r>
              <a:rPr lang="en-US" dirty="0"/>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dirty="0"/>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dirty="0"/>
              <a:t>Code is in Consolas</a:t>
            </a:r>
          </a:p>
          <a:p>
            <a:pPr lvl="0"/>
            <a:endParaRPr lang="en-US" dirty="0"/>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2017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819284"/>
            <a:ext cx="11880000" cy="4889333"/>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dirty="0"/>
              <a:t>Objective 1</a:t>
            </a:r>
          </a:p>
          <a:p>
            <a:pPr lvl="0"/>
            <a:r>
              <a:rPr lang="en-US" dirty="0"/>
              <a:t>Objective 2</a:t>
            </a:r>
          </a:p>
        </p:txBody>
      </p:sp>
      <p:sp>
        <p:nvSpPr>
          <p:cNvPr id="3" name="TextBox 2">
            <a:extLst>
              <a:ext uri="{FF2B5EF4-FFF2-40B4-BE49-F238E27FC236}">
                <a16:creationId xmlns:a16="http://schemas.microsoft.com/office/drawing/2014/main" id="{61DC996A-0B64-4491-BEE2-DC6E9FD4390B}"/>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After completing this lesson, you will:</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dirty="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dirty="0"/>
              <a:t>Objective 1</a:t>
            </a:r>
          </a:p>
          <a:p>
            <a:pPr lvl="0"/>
            <a:r>
              <a:rPr lang="en-US" dirty="0"/>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In this module, we have:</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dirty="0">
                <a:solidFill>
                  <a:schemeClr val="accent5"/>
                </a:solidFill>
              </a:rPr>
              <a:t>Module Summary</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endParaRPr lang="en-US" dirty="0"/>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endParaRPr lang="en-US" dirty="0"/>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dirty="0"/>
              <a:t>Content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1902-F581-4FD2-B046-4FDEBED4A84B}"/>
              </a:ext>
            </a:extLst>
          </p:cNvPr>
          <p:cNvSpPr>
            <a:spLocks noGrp="1"/>
          </p:cNvSpPr>
          <p:nvPr>
            <p:ph type="title"/>
          </p:nvPr>
        </p:nvSpPr>
        <p:spPr/>
        <p:txBody>
          <a:bodyPr/>
          <a:lstStyle/>
          <a:p>
            <a:r>
              <a:rPr lang="nl-NL" dirty="0"/>
              <a:t>MSAL</a:t>
            </a:r>
          </a:p>
        </p:txBody>
      </p:sp>
    </p:spTree>
    <p:extLst>
      <p:ext uri="{BB962C8B-B14F-4D97-AF65-F5344CB8AC3E}">
        <p14:creationId xmlns:p14="http://schemas.microsoft.com/office/powerpoint/2010/main" val="239781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65643F-996C-4464-8621-878CA34D611F}"/>
              </a:ext>
            </a:extLst>
          </p:cNvPr>
          <p:cNvSpPr>
            <a:spLocks noGrp="1"/>
          </p:cNvSpPr>
          <p:nvPr>
            <p:ph type="title"/>
          </p:nvPr>
        </p:nvSpPr>
        <p:spPr/>
        <p:txBody>
          <a:bodyPr/>
          <a:lstStyle/>
          <a:p>
            <a:r>
              <a:rPr lang="en-US" dirty="0"/>
              <a:t>MSAL</a:t>
            </a:r>
            <a:endParaRPr lang="nl-NL" dirty="0"/>
          </a:p>
        </p:txBody>
      </p:sp>
      <p:sp>
        <p:nvSpPr>
          <p:cNvPr id="4" name="Text Placeholder 3">
            <a:extLst>
              <a:ext uri="{FF2B5EF4-FFF2-40B4-BE49-F238E27FC236}">
                <a16:creationId xmlns:a16="http://schemas.microsoft.com/office/drawing/2014/main" id="{7C8664B9-D252-416B-9BD0-921CF8C5CDE4}"/>
              </a:ext>
            </a:extLst>
          </p:cNvPr>
          <p:cNvSpPr>
            <a:spLocks noGrp="1"/>
          </p:cNvSpPr>
          <p:nvPr>
            <p:ph type="body" sz="quarter" idx="14"/>
          </p:nvPr>
        </p:nvSpPr>
        <p:spPr/>
        <p:txBody>
          <a:bodyPr/>
          <a:lstStyle/>
          <a:p>
            <a:r>
              <a:rPr lang="en-US" dirty="0"/>
              <a:t>Functionality</a:t>
            </a:r>
            <a:endParaRPr lang="nl-NL" dirty="0"/>
          </a:p>
        </p:txBody>
      </p:sp>
    </p:spTree>
    <p:extLst>
      <p:ext uri="{BB962C8B-B14F-4D97-AF65-F5344CB8AC3E}">
        <p14:creationId xmlns:p14="http://schemas.microsoft.com/office/powerpoint/2010/main" val="319992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695C043-4B77-4AC5-BDD4-E0216B2FE248}"/>
              </a:ext>
            </a:extLst>
          </p:cNvPr>
          <p:cNvSpPr>
            <a:spLocks noGrp="1"/>
          </p:cNvSpPr>
          <p:nvPr>
            <p:ph idx="10"/>
          </p:nvPr>
        </p:nvSpPr>
        <p:spPr/>
        <p:txBody>
          <a:bodyPr/>
          <a:lstStyle/>
          <a:p>
            <a:r>
              <a:rPr lang="en-US" dirty="0"/>
              <a:t>learn the functionality and the main APIs exposed by MSAL (except JS)</a:t>
            </a:r>
            <a:endParaRPr lang="nl-NL" dirty="0"/>
          </a:p>
        </p:txBody>
      </p:sp>
    </p:spTree>
    <p:extLst>
      <p:ext uri="{BB962C8B-B14F-4D97-AF65-F5344CB8AC3E}">
        <p14:creationId xmlns:p14="http://schemas.microsoft.com/office/powerpoint/2010/main" val="92112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Usage Pattern</a:t>
            </a:r>
            <a:endParaRPr lang="en-US" dirty="0"/>
          </a:p>
        </p:txBody>
      </p:sp>
      <p:sp>
        <p:nvSpPr>
          <p:cNvPr id="3" name="Text Placeholder 2"/>
          <p:cNvSpPr>
            <a:spLocks noGrp="1"/>
          </p:cNvSpPr>
          <p:nvPr>
            <p:ph idx="1"/>
          </p:nvPr>
        </p:nvSpPr>
        <p:spPr/>
        <p:txBody>
          <a:bodyPr/>
          <a:lstStyle/>
          <a:p>
            <a:pPr marL="514350" indent="-514350">
              <a:spcBef>
                <a:spcPts val="600"/>
              </a:spcBef>
              <a:buFont typeface="+mj-lt"/>
              <a:buAutoNum type="arabicPeriod"/>
            </a:pPr>
            <a:r>
              <a:rPr lang="en-US" dirty="0"/>
              <a:t>Create auth client: public or confidential</a:t>
            </a:r>
          </a:p>
          <a:p>
            <a:pPr marL="514350" indent="-514350">
              <a:spcBef>
                <a:spcPts val="600"/>
              </a:spcBef>
              <a:buFont typeface="+mj-lt"/>
              <a:buAutoNum type="arabicPeriod"/>
            </a:pPr>
            <a:r>
              <a:rPr lang="en-US" dirty="0"/>
              <a:t>Optionally, configure token cache(s), memory by default</a:t>
            </a:r>
          </a:p>
          <a:p>
            <a:pPr marL="514350" indent="-514350">
              <a:spcBef>
                <a:spcPts val="600"/>
              </a:spcBef>
              <a:buFont typeface="+mj-lt"/>
              <a:buAutoNum type="arabicPeriod"/>
            </a:pPr>
            <a:r>
              <a:rPr lang="en-US" dirty="0"/>
              <a:t>Request token</a:t>
            </a:r>
          </a:p>
          <a:p>
            <a:pPr marL="742950" lvl="1" indent="-514350">
              <a:spcBef>
                <a:spcPts val="600"/>
              </a:spcBef>
              <a:buFont typeface="+mj-lt"/>
              <a:buAutoNum type="arabicPeriod"/>
            </a:pPr>
            <a:r>
              <a:rPr lang="en-US" dirty="0"/>
              <a:t>Client type and request method/signature determines OAuth2 grant type</a:t>
            </a:r>
          </a:p>
          <a:p>
            <a:pPr marL="742950" lvl="1" indent="-514350">
              <a:spcBef>
                <a:spcPts val="600"/>
              </a:spcBef>
              <a:buFont typeface="+mj-lt"/>
              <a:buAutoNum type="arabicPeriod"/>
            </a:pPr>
            <a:r>
              <a:rPr lang="en-US" dirty="0"/>
              <a:t>Will use cache if token available</a:t>
            </a:r>
          </a:p>
        </p:txBody>
      </p:sp>
      <p:graphicFrame>
        <p:nvGraphicFramePr>
          <p:cNvPr id="4" name="Table 3"/>
          <p:cNvGraphicFramePr>
            <a:graphicFrameLocks noGrp="1"/>
          </p:cNvGraphicFramePr>
          <p:nvPr>
            <p:extLst>
              <p:ext uri="{D42A27DB-BD31-4B8C-83A1-F6EECF244321}">
                <p14:modId xmlns:p14="http://schemas.microsoft.com/office/powerpoint/2010/main" val="3371442434"/>
              </p:ext>
            </p:extLst>
          </p:nvPr>
        </p:nvGraphicFramePr>
        <p:xfrm>
          <a:off x="304235" y="4804943"/>
          <a:ext cx="6367920" cy="1903674"/>
        </p:xfrm>
        <a:graphic>
          <a:graphicData uri="http://schemas.openxmlformats.org/drawingml/2006/table">
            <a:tbl>
              <a:tblPr firstRow="1" bandRow="1">
                <a:tableStyleId>{5C22544A-7EE6-4342-B048-85BDC9FD1C3A}</a:tableStyleId>
              </a:tblPr>
              <a:tblGrid>
                <a:gridCol w="6367920">
                  <a:extLst>
                    <a:ext uri="{9D8B030D-6E8A-4147-A177-3AD203B41FA5}">
                      <a16:colId xmlns:a16="http://schemas.microsoft.com/office/drawing/2014/main" val="262701573"/>
                    </a:ext>
                  </a:extLst>
                </a:gridCol>
              </a:tblGrid>
              <a:tr h="1903674">
                <a:tc>
                  <a:txBody>
                    <a:bodyPr/>
                    <a:lstStyle/>
                    <a:p>
                      <a:r>
                        <a:rPr lang="en-US" sz="1600" b="0" kern="1200" dirty="0">
                          <a:solidFill>
                            <a:schemeClr val="lt1"/>
                          </a:solidFill>
                          <a:latin typeface="Consolas" panose="020B0609020204030204" pitchFamily="49" charset="0"/>
                          <a:ea typeface="+mn-ea"/>
                          <a:cs typeface="+mn-cs"/>
                        </a:rPr>
                        <a:t>var</a:t>
                      </a:r>
                      <a:r>
                        <a:rPr lang="en-US" sz="1600" b="0" kern="1200" baseline="0" dirty="0">
                          <a:solidFill>
                            <a:schemeClr val="lt1"/>
                          </a:solidFill>
                          <a:latin typeface="Consolas" panose="020B0609020204030204" pitchFamily="49" charset="0"/>
                          <a:ea typeface="+mn-ea"/>
                          <a:cs typeface="+mn-cs"/>
                        </a:rPr>
                        <a:t> </a:t>
                      </a:r>
                      <a:r>
                        <a:rPr lang="en-US" sz="1600" b="0" kern="1200" dirty="0">
                          <a:solidFill>
                            <a:schemeClr val="lt1"/>
                          </a:solidFill>
                          <a:latin typeface="Consolas" panose="020B0609020204030204" pitchFamily="49" charset="0"/>
                          <a:ea typeface="+mn-ea"/>
                          <a:cs typeface="+mn-cs"/>
                        </a:rPr>
                        <a:t>client = </a:t>
                      </a:r>
                      <a:r>
                        <a:rPr lang="en-US" sz="1600" b="0" kern="1200" dirty="0" err="1">
                          <a:solidFill>
                            <a:schemeClr val="lt1"/>
                          </a:solidFill>
                          <a:latin typeface="Consolas" panose="020B0609020204030204" pitchFamily="49" charset="0"/>
                          <a:ea typeface="+mn-ea"/>
                          <a:cs typeface="+mn-cs"/>
                        </a:rPr>
                        <a:t>PublicClientApplicationBuilder</a:t>
                      </a:r>
                      <a:r>
                        <a:rPr lang="en-US" sz="1600" b="0" kern="1200" dirty="0">
                          <a:solidFill>
                            <a:schemeClr val="lt1"/>
                          </a:solidFill>
                          <a:latin typeface="Consolas" panose="020B0609020204030204" pitchFamily="49" charset="0"/>
                          <a:ea typeface="+mn-ea"/>
                          <a:cs typeface="+mn-cs"/>
                        </a:rPr>
                        <a:t>.</a:t>
                      </a:r>
                    </a:p>
                    <a:p>
                      <a:r>
                        <a:rPr lang="en-US" sz="1600" b="0" kern="1200" dirty="0">
                          <a:solidFill>
                            <a:schemeClr val="lt1"/>
                          </a:solidFill>
                          <a:latin typeface="Consolas" panose="020B0609020204030204" pitchFamily="49" charset="0"/>
                          <a:ea typeface="+mn-ea"/>
                          <a:cs typeface="+mn-cs"/>
                        </a:rPr>
                        <a:t>   </a:t>
                      </a:r>
                      <a:r>
                        <a:rPr lang="en-US" sz="1600" b="0" kern="1200" dirty="0" err="1">
                          <a:solidFill>
                            <a:schemeClr val="lt1"/>
                          </a:solidFill>
                          <a:latin typeface="Consolas" panose="020B0609020204030204" pitchFamily="49" charset="0"/>
                          <a:ea typeface="+mn-ea"/>
                          <a:cs typeface="+mn-cs"/>
                        </a:rPr>
                        <a:t>CreateWithApplicationAOptions</a:t>
                      </a:r>
                      <a:r>
                        <a:rPr lang="en-US" sz="1600" b="0" kern="1200" dirty="0">
                          <a:solidFill>
                            <a:schemeClr val="lt1"/>
                          </a:solidFill>
                          <a:latin typeface="Consolas" panose="020B0609020204030204" pitchFamily="49" charset="0"/>
                          <a:ea typeface="+mn-ea"/>
                          <a:cs typeface="+mn-cs"/>
                        </a:rPr>
                        <a:t>(options);</a:t>
                      </a:r>
                    </a:p>
                    <a:p>
                      <a:endParaRPr lang="en-US" sz="1600" b="0" kern="1200" dirty="0">
                        <a:solidFill>
                          <a:schemeClr val="lt1"/>
                        </a:solidFill>
                        <a:latin typeface="Consolas" panose="020B0609020204030204" pitchFamily="49" charset="0"/>
                        <a:ea typeface="+mn-ea"/>
                        <a:cs typeface="+mn-cs"/>
                      </a:endParaRPr>
                    </a:p>
                    <a:p>
                      <a:r>
                        <a:rPr lang="en-US" sz="1600" b="0" kern="1200" dirty="0">
                          <a:solidFill>
                            <a:schemeClr val="lt1"/>
                          </a:solidFill>
                          <a:latin typeface="Consolas" panose="020B0609020204030204" pitchFamily="49" charset="0"/>
                          <a:ea typeface="+mn-ea"/>
                          <a:cs typeface="+mn-cs"/>
                        </a:rPr>
                        <a:t>var tokens =  await </a:t>
                      </a:r>
                      <a:r>
                        <a:rPr lang="en-US" sz="1600" b="0" kern="1200" dirty="0" err="1">
                          <a:solidFill>
                            <a:schemeClr val="lt1"/>
                          </a:solidFill>
                          <a:latin typeface="Consolas" panose="020B0609020204030204" pitchFamily="49" charset="0"/>
                          <a:ea typeface="+mn-ea"/>
                          <a:cs typeface="+mn-cs"/>
                        </a:rPr>
                        <a:t>client.AcquireTokenInteractive</a:t>
                      </a:r>
                      <a:r>
                        <a:rPr lang="en-US" sz="1600" b="0" kern="1200" dirty="0">
                          <a:solidFill>
                            <a:schemeClr val="lt1"/>
                          </a:solidFill>
                          <a:latin typeface="Consolas" panose="020B0609020204030204" pitchFamily="49" charset="0"/>
                          <a:ea typeface="+mn-ea"/>
                          <a:cs typeface="+mn-cs"/>
                        </a:rPr>
                        <a:t>(</a:t>
                      </a:r>
                    </a:p>
                    <a:p>
                      <a:r>
                        <a:rPr lang="en-US" sz="1600" b="0" kern="1200" dirty="0">
                          <a:solidFill>
                            <a:schemeClr val="lt1"/>
                          </a:solidFill>
                          <a:latin typeface="Consolas" panose="020B0609020204030204" pitchFamily="49" charset="0"/>
                          <a:ea typeface="+mn-ea"/>
                          <a:cs typeface="+mn-cs"/>
                        </a:rPr>
                        <a:t>   scopes).</a:t>
                      </a:r>
                      <a:r>
                        <a:rPr lang="en-US" sz="1600" b="0" kern="1200" dirty="0" err="1">
                          <a:solidFill>
                            <a:schemeClr val="lt1"/>
                          </a:solidFill>
                          <a:latin typeface="Consolas" panose="020B0609020204030204" pitchFamily="49" charset="0"/>
                          <a:ea typeface="+mn-ea"/>
                          <a:cs typeface="+mn-cs"/>
                        </a:rPr>
                        <a:t>ExecuteAsync</a:t>
                      </a:r>
                      <a:r>
                        <a:rPr lang="en-US" sz="1600" b="0" kern="1200" dirty="0">
                          <a:solidFill>
                            <a:schemeClr val="lt1"/>
                          </a:solidFill>
                          <a:latin typeface="Consolas" panose="020B0609020204030204" pitchFamily="49" charset="0"/>
                          <a:ea typeface="+mn-ea"/>
                          <a:cs typeface="+mn-cs"/>
                        </a:rPr>
                        <a:t>();</a:t>
                      </a:r>
                      <a:endParaRPr lang="en-US" sz="1600" b="0" dirty="0">
                        <a:latin typeface="Consolas" panose="020B0609020204030204" pitchFamily="49" charset="0"/>
                      </a:endParaRPr>
                    </a:p>
                  </a:txBody>
                  <a:tcPr marL="91427" marR="91427" marT="45713" marB="45713"/>
                </a:tc>
                <a:extLst>
                  <a:ext uri="{0D108BD9-81ED-4DB2-BD59-A6C34878D82A}">
                    <a16:rowId xmlns:a16="http://schemas.microsoft.com/office/drawing/2014/main" val="4102047534"/>
                  </a:ext>
                </a:extLst>
              </a:tr>
            </a:tbl>
          </a:graphicData>
        </a:graphic>
      </p:graphicFrame>
      <p:pic>
        <p:nvPicPr>
          <p:cNvPr id="5" name="Picture 4">
            <a:extLst>
              <a:ext uri="{FF2B5EF4-FFF2-40B4-BE49-F238E27FC236}">
                <a16:creationId xmlns:a16="http://schemas.microsoft.com/office/drawing/2014/main" id="{36BEB4A2-5324-43C1-A86E-8B15857A7D59}"/>
              </a:ext>
            </a:extLst>
          </p:cNvPr>
          <p:cNvPicPr>
            <a:picLocks noChangeAspect="1"/>
          </p:cNvPicPr>
          <p:nvPr/>
        </p:nvPicPr>
        <p:blipFill>
          <a:blip r:embed="rId3"/>
          <a:stretch>
            <a:fillRect/>
          </a:stretch>
        </p:blipFill>
        <p:spPr>
          <a:xfrm>
            <a:off x="7058422" y="4804943"/>
            <a:ext cx="4829343" cy="1929019"/>
          </a:xfrm>
          <a:prstGeom prst="rect">
            <a:avLst/>
          </a:prstGeom>
        </p:spPr>
      </p:pic>
    </p:spTree>
    <p:extLst>
      <p:ext uri="{BB962C8B-B14F-4D97-AF65-F5344CB8AC3E}">
        <p14:creationId xmlns:p14="http://schemas.microsoft.com/office/powerpoint/2010/main" val="315421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BA0ECC-332F-498F-B75B-D4F2AAFCDB07}"/>
              </a:ext>
            </a:extLst>
          </p:cNvPr>
          <p:cNvSpPr>
            <a:spLocks noGrp="1"/>
          </p:cNvSpPr>
          <p:nvPr>
            <p:ph type="title"/>
          </p:nvPr>
        </p:nvSpPr>
        <p:spPr/>
        <p:txBody>
          <a:bodyPr/>
          <a:lstStyle/>
          <a:p>
            <a:r>
              <a:rPr lang="en-US" dirty="0"/>
              <a:t>Client creation</a:t>
            </a:r>
          </a:p>
        </p:txBody>
      </p:sp>
      <p:sp>
        <p:nvSpPr>
          <p:cNvPr id="5" name="Content Placeholder 4">
            <a:extLst>
              <a:ext uri="{FF2B5EF4-FFF2-40B4-BE49-F238E27FC236}">
                <a16:creationId xmlns:a16="http://schemas.microsoft.com/office/drawing/2014/main" id="{698AFEA2-6D6E-4D6C-A949-A24392897409}"/>
              </a:ext>
            </a:extLst>
          </p:cNvPr>
          <p:cNvSpPr>
            <a:spLocks noGrp="1"/>
          </p:cNvSpPr>
          <p:nvPr>
            <p:ph idx="1"/>
          </p:nvPr>
        </p:nvSpPr>
        <p:spPr/>
        <p:txBody>
          <a:bodyPr/>
          <a:lstStyle/>
          <a:p>
            <a:r>
              <a:rPr lang="en-US" dirty="0"/>
              <a:t>Client types (derived from </a:t>
            </a:r>
            <a:r>
              <a:rPr lang="en-US" dirty="0" err="1"/>
              <a:t>IClientApplicationBase</a:t>
            </a:r>
            <a:r>
              <a:rPr lang="en-US" dirty="0"/>
              <a:t>):</a:t>
            </a:r>
          </a:p>
          <a:p>
            <a:pPr lvl="1"/>
            <a:r>
              <a:rPr lang="en-US" dirty="0" err="1"/>
              <a:t>PublicClientApplication</a:t>
            </a:r>
            <a:endParaRPr lang="en-US" dirty="0"/>
          </a:p>
          <a:p>
            <a:pPr lvl="1"/>
            <a:r>
              <a:rPr lang="en-US" dirty="0" err="1"/>
              <a:t>ConfidentialClientApplication</a:t>
            </a:r>
            <a:endParaRPr lang="en-US" dirty="0"/>
          </a:p>
          <a:p>
            <a:pPr lvl="1"/>
            <a:r>
              <a:rPr lang="en-US" dirty="0" err="1"/>
              <a:t>UserAgentApplication</a:t>
            </a:r>
            <a:r>
              <a:rPr lang="en-US" dirty="0"/>
              <a:t> (</a:t>
            </a:r>
            <a:r>
              <a:rPr lang="en-US" dirty="0" err="1"/>
              <a:t>js</a:t>
            </a:r>
            <a:r>
              <a:rPr lang="en-US" dirty="0"/>
              <a:t>)</a:t>
            </a:r>
          </a:p>
          <a:p>
            <a:r>
              <a:rPr lang="en-US" dirty="0"/>
              <a:t>Use fluent programming to create an instance</a:t>
            </a:r>
          </a:p>
        </p:txBody>
      </p:sp>
      <p:sp>
        <p:nvSpPr>
          <p:cNvPr id="6" name="Rectangle: Rounded Corners 5">
            <a:extLst>
              <a:ext uri="{FF2B5EF4-FFF2-40B4-BE49-F238E27FC236}">
                <a16:creationId xmlns:a16="http://schemas.microsoft.com/office/drawing/2014/main" id="{4E90A438-C4E4-4E03-81D2-A07828652EDC}"/>
              </a:ext>
            </a:extLst>
          </p:cNvPr>
          <p:cNvSpPr/>
          <p:nvPr/>
        </p:nvSpPr>
        <p:spPr>
          <a:xfrm>
            <a:off x="294291" y="3980973"/>
            <a:ext cx="4635061" cy="1400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var pClient = PublicClientApplicationBuilder</a:t>
            </a:r>
          </a:p>
          <a:p>
            <a:r>
              <a:rPr lang="en-US"/>
              <a:t>    .Create(_publicClientId)</a:t>
            </a:r>
          </a:p>
          <a:p>
            <a:r>
              <a:rPr lang="en-US"/>
              <a:t>    .WithAuthority(_authority)</a:t>
            </a:r>
          </a:p>
          <a:p>
            <a:r>
              <a:rPr lang="en-US"/>
              <a:t>    .Build();</a:t>
            </a:r>
          </a:p>
        </p:txBody>
      </p:sp>
      <p:sp>
        <p:nvSpPr>
          <p:cNvPr id="7" name="Rectangle: Rounded Corners 6">
            <a:extLst>
              <a:ext uri="{FF2B5EF4-FFF2-40B4-BE49-F238E27FC236}">
                <a16:creationId xmlns:a16="http://schemas.microsoft.com/office/drawing/2014/main" id="{3C2D6986-C8CD-484E-91AA-A5028CCF2A9E}"/>
              </a:ext>
            </a:extLst>
          </p:cNvPr>
          <p:cNvSpPr/>
          <p:nvPr/>
        </p:nvSpPr>
        <p:spPr>
          <a:xfrm>
            <a:off x="5707117" y="3980972"/>
            <a:ext cx="6190592" cy="2241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var client = </a:t>
            </a:r>
            <a:r>
              <a:rPr lang="en-US" dirty="0" err="1"/>
              <a:t>ConfidentialClientApplicationBuilder</a:t>
            </a:r>
            <a:endParaRPr lang="en-US" dirty="0"/>
          </a:p>
          <a:p>
            <a:r>
              <a:rPr lang="en-US" dirty="0"/>
              <a:t>                  .</a:t>
            </a:r>
            <a:r>
              <a:rPr lang="en-US" dirty="0" err="1"/>
              <a:t>CreateWithApplicationOptions</a:t>
            </a:r>
            <a:r>
              <a:rPr lang="en-US" dirty="0"/>
              <a:t>(new</a:t>
            </a:r>
          </a:p>
          <a:p>
            <a:r>
              <a:rPr lang="en-US" dirty="0"/>
              <a:t>                     </a:t>
            </a:r>
            <a:r>
              <a:rPr lang="en-US" dirty="0" err="1"/>
              <a:t>ConfidentialClientApplicationOptions</a:t>
            </a:r>
            <a:r>
              <a:rPr lang="en-US" dirty="0"/>
              <a:t>()</a:t>
            </a:r>
          </a:p>
          <a:p>
            <a:r>
              <a:rPr lang="en-US" dirty="0"/>
              <a:t>                    {</a:t>
            </a:r>
          </a:p>
          <a:p>
            <a:r>
              <a:rPr lang="en-US" dirty="0"/>
              <a:t>                       </a:t>
            </a:r>
            <a:r>
              <a:rPr lang="en-US" dirty="0" err="1"/>
              <a:t>TenantId</a:t>
            </a:r>
            <a:r>
              <a:rPr lang="en-US" dirty="0"/>
              <a:t> = "bee47179-…-da934eabb5da",</a:t>
            </a:r>
          </a:p>
          <a:p>
            <a:r>
              <a:rPr lang="en-US" dirty="0"/>
              <a:t>                       </a:t>
            </a:r>
            <a:r>
              <a:rPr lang="en-US" dirty="0" err="1"/>
              <a:t>ClientId</a:t>
            </a:r>
            <a:r>
              <a:rPr lang="en-US" dirty="0"/>
              <a:t> = _</a:t>
            </a:r>
            <a:r>
              <a:rPr lang="en-US" dirty="0" err="1"/>
              <a:t>publicClientId</a:t>
            </a:r>
            <a:r>
              <a:rPr lang="en-US" dirty="0"/>
              <a:t>,</a:t>
            </a:r>
          </a:p>
          <a:p>
            <a:r>
              <a:rPr lang="en-US" dirty="0"/>
              <a:t>                     }).Build();</a:t>
            </a:r>
          </a:p>
        </p:txBody>
      </p:sp>
    </p:spTree>
    <p:extLst>
      <p:ext uri="{BB962C8B-B14F-4D97-AF65-F5344CB8AC3E}">
        <p14:creationId xmlns:p14="http://schemas.microsoft.com/office/powerpoint/2010/main" val="127360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7277-AF60-470E-BA2C-8D71609CF1A1}"/>
              </a:ext>
            </a:extLst>
          </p:cNvPr>
          <p:cNvSpPr>
            <a:spLocks noGrp="1"/>
          </p:cNvSpPr>
          <p:nvPr>
            <p:ph type="title"/>
          </p:nvPr>
        </p:nvSpPr>
        <p:spPr/>
        <p:txBody>
          <a:bodyPr>
            <a:normAutofit/>
          </a:bodyPr>
          <a:lstStyle/>
          <a:p>
            <a:r>
              <a:rPr lang="en-US" dirty="0"/>
              <a:t>Some build parameters</a:t>
            </a:r>
          </a:p>
        </p:txBody>
      </p:sp>
      <p:graphicFrame>
        <p:nvGraphicFramePr>
          <p:cNvPr id="5" name="Table 4">
            <a:extLst>
              <a:ext uri="{FF2B5EF4-FFF2-40B4-BE49-F238E27FC236}">
                <a16:creationId xmlns:a16="http://schemas.microsoft.com/office/drawing/2014/main" id="{6046CC61-9CE5-475C-B832-A2580E2D06CE}"/>
              </a:ext>
            </a:extLst>
          </p:cNvPr>
          <p:cNvGraphicFramePr>
            <a:graphicFrameLocks noGrp="1"/>
          </p:cNvGraphicFramePr>
          <p:nvPr>
            <p:extLst>
              <p:ext uri="{D42A27DB-BD31-4B8C-83A1-F6EECF244321}">
                <p14:modId xmlns:p14="http://schemas.microsoft.com/office/powerpoint/2010/main" val="2023812812"/>
              </p:ext>
            </p:extLst>
          </p:nvPr>
        </p:nvGraphicFramePr>
        <p:xfrm>
          <a:off x="290241" y="977739"/>
          <a:ext cx="11460993" cy="4606179"/>
        </p:xfrm>
        <a:graphic>
          <a:graphicData uri="http://schemas.openxmlformats.org/drawingml/2006/table">
            <a:tbl>
              <a:tblPr firstRow="1" bandRow="1">
                <a:tableStyleId>{5C22544A-7EE6-4342-B048-85BDC9FD1C3A}</a:tableStyleId>
              </a:tblPr>
              <a:tblGrid>
                <a:gridCol w="2495685">
                  <a:extLst>
                    <a:ext uri="{9D8B030D-6E8A-4147-A177-3AD203B41FA5}">
                      <a16:colId xmlns:a16="http://schemas.microsoft.com/office/drawing/2014/main" val="1434707053"/>
                    </a:ext>
                  </a:extLst>
                </a:gridCol>
                <a:gridCol w="5813122">
                  <a:extLst>
                    <a:ext uri="{9D8B030D-6E8A-4147-A177-3AD203B41FA5}">
                      <a16:colId xmlns:a16="http://schemas.microsoft.com/office/drawing/2014/main" val="2986199340"/>
                    </a:ext>
                  </a:extLst>
                </a:gridCol>
                <a:gridCol w="3152186">
                  <a:extLst>
                    <a:ext uri="{9D8B030D-6E8A-4147-A177-3AD203B41FA5}">
                      <a16:colId xmlns:a16="http://schemas.microsoft.com/office/drawing/2014/main" val="4200136223"/>
                    </a:ext>
                  </a:extLst>
                </a:gridCol>
              </a:tblGrid>
              <a:tr h="377941">
                <a:tc>
                  <a:txBody>
                    <a:bodyPr/>
                    <a:lstStyle/>
                    <a:p>
                      <a:r>
                        <a:rPr lang="en-US" sz="1800" dirty="0"/>
                        <a:t>Parameter name</a:t>
                      </a:r>
                    </a:p>
                  </a:txBody>
                  <a:tcPr marL="91427" marR="91427" marT="45713" marB="45713"/>
                </a:tc>
                <a:tc>
                  <a:txBody>
                    <a:bodyPr/>
                    <a:lstStyle/>
                    <a:p>
                      <a:r>
                        <a:rPr lang="en-US" sz="1800" dirty="0"/>
                        <a:t>Purpose</a:t>
                      </a:r>
                    </a:p>
                  </a:txBody>
                  <a:tcPr marL="91427" marR="91427" marT="45713" marB="45713"/>
                </a:tc>
                <a:tc>
                  <a:txBody>
                    <a:bodyPr/>
                    <a:lstStyle/>
                    <a:p>
                      <a:r>
                        <a:rPr lang="en-US" sz="1800" dirty="0"/>
                        <a:t>Default</a:t>
                      </a:r>
                    </a:p>
                  </a:txBody>
                  <a:tcPr marL="91427" marR="91427" marT="45713" marB="45713"/>
                </a:tc>
                <a:extLst>
                  <a:ext uri="{0D108BD9-81ED-4DB2-BD59-A6C34878D82A}">
                    <a16:rowId xmlns:a16="http://schemas.microsoft.com/office/drawing/2014/main" val="3518685424"/>
                  </a:ext>
                </a:extLst>
              </a:tr>
              <a:tr h="665176">
                <a:tc>
                  <a:txBody>
                    <a:bodyPr/>
                    <a:lstStyle/>
                    <a:p>
                      <a:r>
                        <a:rPr lang="en-US" sz="1800" dirty="0" err="1"/>
                        <a:t>AzureCloudInstance</a:t>
                      </a:r>
                      <a:endParaRPr lang="en-US" sz="1800" dirty="0"/>
                    </a:p>
                  </a:txBody>
                  <a:tcPr marL="91427" marR="91427" marT="45713" marB="45713"/>
                </a:tc>
                <a:tc>
                  <a:txBody>
                    <a:bodyPr/>
                    <a:lstStyle/>
                    <a:p>
                      <a:r>
                        <a:rPr lang="en-US" sz="1800" dirty="0"/>
                        <a:t>Type of Azure cloud where the tenant resides (e.g. public, government)</a:t>
                      </a:r>
                    </a:p>
                  </a:txBody>
                  <a:tcPr marL="91427" marR="91427" marT="45713" marB="45713"/>
                </a:tc>
                <a:tc>
                  <a:txBody>
                    <a:bodyPr/>
                    <a:lstStyle/>
                    <a:p>
                      <a:r>
                        <a:rPr lang="en-US" sz="1800" dirty="0"/>
                        <a:t>Public</a:t>
                      </a:r>
                    </a:p>
                  </a:txBody>
                  <a:tcPr marL="91427" marR="91427" marT="45713" marB="45713"/>
                </a:tc>
                <a:extLst>
                  <a:ext uri="{0D108BD9-81ED-4DB2-BD59-A6C34878D82A}">
                    <a16:rowId xmlns:a16="http://schemas.microsoft.com/office/drawing/2014/main" val="2521637734"/>
                  </a:ext>
                </a:extLst>
              </a:tr>
              <a:tr h="665176">
                <a:tc>
                  <a:txBody>
                    <a:bodyPr/>
                    <a:lstStyle/>
                    <a:p>
                      <a:r>
                        <a:rPr lang="en-US" sz="1800" dirty="0" err="1"/>
                        <a:t>AadAuthorityAudience</a:t>
                      </a:r>
                      <a:endParaRPr lang="en-US" sz="1800" dirty="0"/>
                    </a:p>
                  </a:txBody>
                  <a:tcPr marL="91427" marR="91427" marT="45713" marB="45713"/>
                </a:tc>
                <a:tc>
                  <a:txBody>
                    <a:bodyPr/>
                    <a:lstStyle/>
                    <a:p>
                      <a:r>
                        <a:rPr lang="en-US" sz="1800" dirty="0" err="1"/>
                        <a:t>IdP</a:t>
                      </a:r>
                      <a:r>
                        <a:rPr lang="en-US" sz="1800" dirty="0"/>
                        <a:t> type for user </a:t>
                      </a:r>
                      <a:r>
                        <a:rPr lang="en-US" sz="1800" dirty="0" err="1"/>
                        <a:t>signin</a:t>
                      </a:r>
                      <a:r>
                        <a:rPr lang="en-US" sz="1800" dirty="0"/>
                        <a:t> (e.g. any AAD tenant, MSA)</a:t>
                      </a:r>
                    </a:p>
                  </a:txBody>
                  <a:tcPr marL="91427" marR="91427" marT="45713" marB="45713"/>
                </a:tc>
                <a:tc>
                  <a:txBody>
                    <a:bodyPr/>
                    <a:lstStyle/>
                    <a:p>
                      <a:r>
                        <a:rPr lang="en-US" sz="1800" dirty="0"/>
                        <a:t>Single tenant</a:t>
                      </a:r>
                    </a:p>
                  </a:txBody>
                  <a:tcPr marL="91427" marR="91427" marT="45713" marB="45713"/>
                </a:tc>
                <a:extLst>
                  <a:ext uri="{0D108BD9-81ED-4DB2-BD59-A6C34878D82A}">
                    <a16:rowId xmlns:a16="http://schemas.microsoft.com/office/drawing/2014/main" val="787009054"/>
                  </a:ext>
                </a:extLst>
              </a:tr>
              <a:tr h="665176">
                <a:tc>
                  <a:txBody>
                    <a:bodyPr/>
                    <a:lstStyle/>
                    <a:p>
                      <a:r>
                        <a:rPr lang="en-US" sz="1800" dirty="0" err="1"/>
                        <a:t>TenantId</a:t>
                      </a:r>
                      <a:endParaRPr lang="en-US" sz="1800" dirty="0"/>
                    </a:p>
                  </a:txBody>
                  <a:tcPr marL="91427" marR="91427" marT="45713" marB="45713"/>
                </a:tc>
                <a:tc>
                  <a:txBody>
                    <a:bodyPr/>
                    <a:lstStyle/>
                    <a:p>
                      <a:r>
                        <a:rPr lang="en-US" sz="1800" dirty="0"/>
                        <a:t>Domain name or id (</a:t>
                      </a:r>
                      <a:r>
                        <a:rPr lang="en-US" sz="1800" dirty="0" err="1"/>
                        <a:t>guid</a:t>
                      </a:r>
                      <a:r>
                        <a:rPr lang="en-US" sz="1800" dirty="0"/>
                        <a:t>) of tenant</a:t>
                      </a:r>
                    </a:p>
                  </a:txBody>
                  <a:tcPr marL="91427" marR="91427" marT="45713" marB="45713"/>
                </a:tc>
                <a:tc>
                  <a:txBody>
                    <a:bodyPr/>
                    <a:lstStyle/>
                    <a:p>
                      <a:r>
                        <a:rPr lang="en-US" sz="1800" dirty="0"/>
                        <a:t>None</a:t>
                      </a:r>
                    </a:p>
                  </a:txBody>
                  <a:tcPr marL="91427" marR="91427" marT="45713" marB="45713"/>
                </a:tc>
                <a:extLst>
                  <a:ext uri="{0D108BD9-81ED-4DB2-BD59-A6C34878D82A}">
                    <a16:rowId xmlns:a16="http://schemas.microsoft.com/office/drawing/2014/main" val="894020541"/>
                  </a:ext>
                </a:extLst>
              </a:tr>
              <a:tr h="659162">
                <a:tc>
                  <a:txBody>
                    <a:bodyPr/>
                    <a:lstStyle/>
                    <a:p>
                      <a:r>
                        <a:rPr lang="en-US" sz="1800" dirty="0"/>
                        <a:t>Validate authority</a:t>
                      </a:r>
                    </a:p>
                  </a:txBody>
                  <a:tcPr marL="91427" marR="91427" marT="45713" marB="45713"/>
                </a:tc>
                <a:tc>
                  <a:txBody>
                    <a:bodyPr/>
                    <a:lstStyle/>
                    <a:p>
                      <a:r>
                        <a:rPr lang="en-US" sz="1800" dirty="0"/>
                        <a:t>Validates AAD authority URL is valid (e.g. </a:t>
                      </a:r>
                      <a:r>
                        <a:rPr lang="en-US" sz="1900" kern="1200" dirty="0">
                          <a:solidFill>
                            <a:schemeClr val="dk1"/>
                          </a:solidFill>
                          <a:latin typeface="+mn-lt"/>
                          <a:ea typeface="+mn-ea"/>
                          <a:cs typeface="+mn-cs"/>
                        </a:rPr>
                        <a:t>login.windows.net or login.microsoftonline.us)</a:t>
                      </a:r>
                      <a:endParaRPr lang="en-US" sz="1800" dirty="0"/>
                    </a:p>
                  </a:txBody>
                  <a:tcPr marL="91427" marR="91427" marT="45713" marB="45713"/>
                </a:tc>
                <a:tc>
                  <a:txBody>
                    <a:bodyPr/>
                    <a:lstStyle/>
                    <a:p>
                      <a:r>
                        <a:rPr lang="en-US" sz="1800" dirty="0"/>
                        <a:t>True</a:t>
                      </a:r>
                    </a:p>
                    <a:p>
                      <a:r>
                        <a:rPr lang="en-US" sz="1800" dirty="0"/>
                        <a:t>(set to False when using B2C or ADFS 2019)</a:t>
                      </a:r>
                    </a:p>
                  </a:txBody>
                  <a:tcPr marL="91427" marR="91427" marT="45713" marB="45713"/>
                </a:tc>
                <a:extLst>
                  <a:ext uri="{0D108BD9-81ED-4DB2-BD59-A6C34878D82A}">
                    <a16:rowId xmlns:a16="http://schemas.microsoft.com/office/drawing/2014/main" val="4120921253"/>
                  </a:ext>
                </a:extLst>
              </a:tr>
              <a:tr h="659162">
                <a:tc>
                  <a:txBody>
                    <a:bodyPr/>
                    <a:lstStyle/>
                    <a:p>
                      <a:r>
                        <a:rPr lang="en-US" sz="1800" dirty="0" err="1"/>
                        <a:t>EnablePIILogging</a:t>
                      </a:r>
                      <a:endParaRPr lang="en-US" sz="1800" dirty="0"/>
                    </a:p>
                  </a:txBody>
                  <a:tcPr marL="91427" marR="91427" marT="45713" marB="45713"/>
                </a:tc>
                <a:tc>
                  <a:txBody>
                    <a:bodyPr/>
                    <a:lstStyle/>
                    <a:p>
                      <a:r>
                        <a:rPr lang="en-US" sz="1800" dirty="0"/>
                        <a:t>Enable display of potentially confidential data (e.g. app secret) (through </a:t>
                      </a:r>
                      <a:r>
                        <a:rPr lang="en-US" sz="1800" dirty="0" err="1"/>
                        <a:t>WithCreateOptions</a:t>
                      </a:r>
                      <a:r>
                        <a:rPr lang="en-US" sz="1800" dirty="0"/>
                        <a:t> only)</a:t>
                      </a:r>
                    </a:p>
                  </a:txBody>
                  <a:tcPr marL="91427" marR="91427" marT="45713" marB="45713"/>
                </a:tc>
                <a:tc>
                  <a:txBody>
                    <a:bodyPr/>
                    <a:lstStyle/>
                    <a:p>
                      <a:endParaRPr lang="en-US" sz="1800" dirty="0"/>
                    </a:p>
                  </a:txBody>
                  <a:tcPr marL="91427" marR="91427" marT="45713" marB="45713"/>
                </a:tc>
                <a:extLst>
                  <a:ext uri="{0D108BD9-81ED-4DB2-BD59-A6C34878D82A}">
                    <a16:rowId xmlns:a16="http://schemas.microsoft.com/office/drawing/2014/main" val="1326114549"/>
                  </a:ext>
                </a:extLst>
              </a:tr>
              <a:tr h="659162">
                <a:tc>
                  <a:txBody>
                    <a:bodyPr/>
                    <a:lstStyle/>
                    <a:p>
                      <a:r>
                        <a:rPr lang="en-US" sz="1800" dirty="0" err="1"/>
                        <a:t>ExtraQueryParameters</a:t>
                      </a:r>
                      <a:endParaRPr lang="en-US" sz="1800" dirty="0"/>
                    </a:p>
                  </a:txBody>
                  <a:tcPr marL="91427" marR="91427" marT="45713" marB="45713"/>
                </a:tc>
                <a:tc>
                  <a:txBody>
                    <a:bodyPr/>
                    <a:lstStyle/>
                    <a:p>
                      <a:r>
                        <a:rPr lang="en-US" sz="1800" dirty="0"/>
                        <a:t>E.g. </a:t>
                      </a:r>
                      <a:r>
                        <a:rPr lang="en-US" sz="1800" dirty="0" err="1"/>
                        <a:t>login_hint</a:t>
                      </a:r>
                      <a:r>
                        <a:rPr lang="en-US" sz="1800" dirty="0"/>
                        <a:t>, </a:t>
                      </a:r>
                      <a:r>
                        <a:rPr lang="en-US" sz="1800" dirty="0" err="1"/>
                        <a:t>domain_hint</a:t>
                      </a:r>
                      <a:endParaRPr lang="en-US" sz="1800" dirty="0"/>
                    </a:p>
                  </a:txBody>
                  <a:tcPr marL="91427" marR="91427" marT="45713" marB="45713"/>
                </a:tc>
                <a:tc>
                  <a:txBody>
                    <a:bodyPr/>
                    <a:lstStyle/>
                    <a:p>
                      <a:endParaRPr lang="en-US" sz="1800" dirty="0"/>
                    </a:p>
                  </a:txBody>
                  <a:tcPr marL="91427" marR="91427" marT="45713" marB="45713"/>
                </a:tc>
                <a:extLst>
                  <a:ext uri="{0D108BD9-81ED-4DB2-BD59-A6C34878D82A}">
                    <a16:rowId xmlns:a16="http://schemas.microsoft.com/office/drawing/2014/main" val="2093603748"/>
                  </a:ext>
                </a:extLst>
              </a:tr>
            </a:tbl>
          </a:graphicData>
        </a:graphic>
      </p:graphicFrame>
    </p:spTree>
    <p:extLst>
      <p:ext uri="{BB962C8B-B14F-4D97-AF65-F5344CB8AC3E}">
        <p14:creationId xmlns:p14="http://schemas.microsoft.com/office/powerpoint/2010/main" val="266170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85FC-8974-49D0-85E9-15CC55647A87}"/>
              </a:ext>
            </a:extLst>
          </p:cNvPr>
          <p:cNvSpPr>
            <a:spLocks noGrp="1"/>
          </p:cNvSpPr>
          <p:nvPr>
            <p:ph type="title"/>
          </p:nvPr>
        </p:nvSpPr>
        <p:spPr/>
        <p:txBody>
          <a:bodyPr/>
          <a:lstStyle/>
          <a:p>
            <a:r>
              <a:rPr lang="en-US" dirty="0"/>
              <a:t>Public client token acquisition methods</a:t>
            </a:r>
          </a:p>
        </p:txBody>
      </p:sp>
      <p:graphicFrame>
        <p:nvGraphicFramePr>
          <p:cNvPr id="4" name="Table 4">
            <a:extLst>
              <a:ext uri="{FF2B5EF4-FFF2-40B4-BE49-F238E27FC236}">
                <a16:creationId xmlns:a16="http://schemas.microsoft.com/office/drawing/2014/main" id="{A2DDFDBE-BAF9-4286-9196-37597B92F66D}"/>
              </a:ext>
            </a:extLst>
          </p:cNvPr>
          <p:cNvGraphicFramePr>
            <a:graphicFrameLocks noGrp="1"/>
          </p:cNvGraphicFramePr>
          <p:nvPr>
            <p:extLst>
              <p:ext uri="{D42A27DB-BD31-4B8C-83A1-F6EECF244321}">
                <p14:modId xmlns:p14="http://schemas.microsoft.com/office/powerpoint/2010/main" val="298745854"/>
              </p:ext>
            </p:extLst>
          </p:nvPr>
        </p:nvGraphicFramePr>
        <p:xfrm>
          <a:off x="256362" y="1097999"/>
          <a:ext cx="9802038" cy="3761082"/>
        </p:xfrm>
        <a:graphic>
          <a:graphicData uri="http://schemas.openxmlformats.org/drawingml/2006/table">
            <a:tbl>
              <a:tblPr firstRow="1" bandRow="1">
                <a:tableStyleId>{5C22544A-7EE6-4342-B048-85BDC9FD1C3A}</a:tableStyleId>
              </a:tblPr>
              <a:tblGrid>
                <a:gridCol w="4901019">
                  <a:extLst>
                    <a:ext uri="{9D8B030D-6E8A-4147-A177-3AD203B41FA5}">
                      <a16:colId xmlns:a16="http://schemas.microsoft.com/office/drawing/2014/main" val="907206385"/>
                    </a:ext>
                  </a:extLst>
                </a:gridCol>
                <a:gridCol w="4901019">
                  <a:extLst>
                    <a:ext uri="{9D8B030D-6E8A-4147-A177-3AD203B41FA5}">
                      <a16:colId xmlns:a16="http://schemas.microsoft.com/office/drawing/2014/main" val="437098539"/>
                    </a:ext>
                  </a:extLst>
                </a:gridCol>
              </a:tblGrid>
              <a:tr h="626847">
                <a:tc>
                  <a:txBody>
                    <a:bodyPr/>
                    <a:lstStyle/>
                    <a:p>
                      <a:r>
                        <a:rPr lang="en-US" dirty="0"/>
                        <a:t>Method</a:t>
                      </a:r>
                    </a:p>
                  </a:txBody>
                  <a:tcPr/>
                </a:tc>
                <a:tc>
                  <a:txBody>
                    <a:bodyPr/>
                    <a:lstStyle/>
                    <a:p>
                      <a:r>
                        <a:rPr lang="en-US" dirty="0"/>
                        <a:t>Grant type</a:t>
                      </a:r>
                    </a:p>
                  </a:txBody>
                  <a:tcPr/>
                </a:tc>
                <a:extLst>
                  <a:ext uri="{0D108BD9-81ED-4DB2-BD59-A6C34878D82A}">
                    <a16:rowId xmlns:a16="http://schemas.microsoft.com/office/drawing/2014/main" val="2083732206"/>
                  </a:ext>
                </a:extLst>
              </a:tr>
              <a:tr h="626847">
                <a:tc>
                  <a:txBody>
                    <a:bodyPr/>
                    <a:lstStyle/>
                    <a:p>
                      <a:r>
                        <a:rPr lang="en-US" dirty="0" err="1"/>
                        <a:t>AcquireTokenInteractive</a:t>
                      </a:r>
                      <a:endParaRPr lang="en-US" dirty="0"/>
                    </a:p>
                  </a:txBody>
                  <a:tcPr/>
                </a:tc>
                <a:tc>
                  <a:txBody>
                    <a:bodyPr/>
                    <a:lstStyle/>
                    <a:p>
                      <a:r>
                        <a:rPr lang="en-US" dirty="0" err="1"/>
                        <a:t>Authz</a:t>
                      </a:r>
                      <a:r>
                        <a:rPr lang="en-US" dirty="0"/>
                        <a:t> Code with PKCE</a:t>
                      </a:r>
                    </a:p>
                  </a:txBody>
                  <a:tcPr/>
                </a:tc>
                <a:extLst>
                  <a:ext uri="{0D108BD9-81ED-4DB2-BD59-A6C34878D82A}">
                    <a16:rowId xmlns:a16="http://schemas.microsoft.com/office/drawing/2014/main" val="796204360"/>
                  </a:ext>
                </a:extLst>
              </a:tr>
              <a:tr h="626847">
                <a:tc>
                  <a:txBody>
                    <a:bodyPr/>
                    <a:lstStyle/>
                    <a:p>
                      <a:r>
                        <a:rPr lang="en-US" dirty="0" err="1"/>
                        <a:t>AcquireTokenByIntegratedWindowsAuth</a:t>
                      </a:r>
                      <a:endParaRPr lang="en-US" dirty="0"/>
                    </a:p>
                  </a:txBody>
                  <a:tcPr/>
                </a:tc>
                <a:tc>
                  <a:txBody>
                    <a:bodyPr/>
                    <a:lstStyle/>
                    <a:p>
                      <a:r>
                        <a:rPr lang="en-US" dirty="0"/>
                        <a:t>WS-Trust + Extension</a:t>
                      </a:r>
                    </a:p>
                  </a:txBody>
                  <a:tcPr/>
                </a:tc>
                <a:extLst>
                  <a:ext uri="{0D108BD9-81ED-4DB2-BD59-A6C34878D82A}">
                    <a16:rowId xmlns:a16="http://schemas.microsoft.com/office/drawing/2014/main" val="2778242079"/>
                  </a:ext>
                </a:extLst>
              </a:tr>
              <a:tr h="626847">
                <a:tc>
                  <a:txBody>
                    <a:bodyPr/>
                    <a:lstStyle/>
                    <a:p>
                      <a:r>
                        <a:rPr lang="en-US" dirty="0" err="1"/>
                        <a:t>AcquireTokenWithDeviceCode</a:t>
                      </a:r>
                      <a:endParaRPr lang="en-US" dirty="0"/>
                    </a:p>
                  </a:txBody>
                  <a:tcPr/>
                </a:tc>
                <a:tc>
                  <a:txBody>
                    <a:bodyPr/>
                    <a:lstStyle/>
                    <a:p>
                      <a:r>
                        <a:rPr lang="en-US" dirty="0"/>
                        <a:t>Device Code</a:t>
                      </a:r>
                    </a:p>
                  </a:txBody>
                  <a:tcPr/>
                </a:tc>
                <a:extLst>
                  <a:ext uri="{0D108BD9-81ED-4DB2-BD59-A6C34878D82A}">
                    <a16:rowId xmlns:a16="http://schemas.microsoft.com/office/drawing/2014/main" val="3599109308"/>
                  </a:ext>
                </a:extLst>
              </a:tr>
              <a:tr h="626847">
                <a:tc>
                  <a:txBody>
                    <a:bodyPr/>
                    <a:lstStyle/>
                    <a:p>
                      <a:r>
                        <a:rPr lang="en-US" dirty="0" err="1"/>
                        <a:t>AcquireTokenByUsernamePassword</a:t>
                      </a:r>
                      <a:endParaRPr lang="en-US" dirty="0"/>
                    </a:p>
                  </a:txBody>
                  <a:tcPr/>
                </a:tc>
                <a:tc>
                  <a:txBody>
                    <a:bodyPr/>
                    <a:lstStyle/>
                    <a:p>
                      <a:r>
                        <a:rPr lang="en-US" dirty="0"/>
                        <a:t>Resource Owner Password Credential</a:t>
                      </a:r>
                    </a:p>
                  </a:txBody>
                  <a:tcPr/>
                </a:tc>
                <a:extLst>
                  <a:ext uri="{0D108BD9-81ED-4DB2-BD59-A6C34878D82A}">
                    <a16:rowId xmlns:a16="http://schemas.microsoft.com/office/drawing/2014/main" val="145299454"/>
                  </a:ext>
                </a:extLst>
              </a:tr>
              <a:tr h="626847">
                <a:tc>
                  <a:txBody>
                    <a:bodyPr/>
                    <a:lstStyle/>
                    <a:p>
                      <a:r>
                        <a:rPr lang="en-US" dirty="0" err="1"/>
                        <a:t>AcquireTokenSilent</a:t>
                      </a:r>
                      <a:endParaRPr lang="en-US" dirty="0"/>
                    </a:p>
                  </a:txBody>
                  <a:tcPr/>
                </a:tc>
                <a:tc>
                  <a:txBody>
                    <a:bodyPr/>
                    <a:lstStyle/>
                    <a:p>
                      <a:r>
                        <a:rPr lang="en-US" dirty="0"/>
                        <a:t>Token refresh</a:t>
                      </a:r>
                    </a:p>
                  </a:txBody>
                  <a:tcPr/>
                </a:tc>
                <a:extLst>
                  <a:ext uri="{0D108BD9-81ED-4DB2-BD59-A6C34878D82A}">
                    <a16:rowId xmlns:a16="http://schemas.microsoft.com/office/drawing/2014/main" val="3417896018"/>
                  </a:ext>
                </a:extLst>
              </a:tr>
            </a:tbl>
          </a:graphicData>
        </a:graphic>
      </p:graphicFrame>
    </p:spTree>
    <p:extLst>
      <p:ext uri="{BB962C8B-B14F-4D97-AF65-F5344CB8AC3E}">
        <p14:creationId xmlns:p14="http://schemas.microsoft.com/office/powerpoint/2010/main" val="1935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6A7-9BF8-4D95-9DF3-5C6B93CE8EDF}"/>
              </a:ext>
            </a:extLst>
          </p:cNvPr>
          <p:cNvSpPr>
            <a:spLocks noGrp="1"/>
          </p:cNvSpPr>
          <p:nvPr>
            <p:ph type="title"/>
          </p:nvPr>
        </p:nvSpPr>
        <p:spPr/>
        <p:txBody>
          <a:bodyPr/>
          <a:lstStyle/>
          <a:p>
            <a:r>
              <a:rPr lang="en-US" dirty="0"/>
              <a:t>Confidential client token acquisition methods</a:t>
            </a:r>
          </a:p>
        </p:txBody>
      </p:sp>
      <p:graphicFrame>
        <p:nvGraphicFramePr>
          <p:cNvPr id="5" name="Table 4">
            <a:extLst>
              <a:ext uri="{FF2B5EF4-FFF2-40B4-BE49-F238E27FC236}">
                <a16:creationId xmlns:a16="http://schemas.microsoft.com/office/drawing/2014/main" id="{4B99A4C9-FC2F-483B-87FD-B1CD3C6E62F5}"/>
              </a:ext>
            </a:extLst>
          </p:cNvPr>
          <p:cNvGraphicFramePr>
            <a:graphicFrameLocks noGrp="1"/>
          </p:cNvGraphicFramePr>
          <p:nvPr>
            <p:extLst>
              <p:ext uri="{D42A27DB-BD31-4B8C-83A1-F6EECF244321}">
                <p14:modId xmlns:p14="http://schemas.microsoft.com/office/powerpoint/2010/main" val="2974323969"/>
              </p:ext>
            </p:extLst>
          </p:nvPr>
        </p:nvGraphicFramePr>
        <p:xfrm>
          <a:off x="288260" y="1176320"/>
          <a:ext cx="10758968" cy="4288817"/>
        </p:xfrm>
        <a:graphic>
          <a:graphicData uri="http://schemas.openxmlformats.org/drawingml/2006/table">
            <a:tbl>
              <a:tblPr firstRow="1" bandRow="1">
                <a:tableStyleId>{5C22544A-7EE6-4342-B048-85BDC9FD1C3A}</a:tableStyleId>
              </a:tblPr>
              <a:tblGrid>
                <a:gridCol w="5379484">
                  <a:extLst>
                    <a:ext uri="{9D8B030D-6E8A-4147-A177-3AD203B41FA5}">
                      <a16:colId xmlns:a16="http://schemas.microsoft.com/office/drawing/2014/main" val="907206385"/>
                    </a:ext>
                  </a:extLst>
                </a:gridCol>
                <a:gridCol w="5379484">
                  <a:extLst>
                    <a:ext uri="{9D8B030D-6E8A-4147-A177-3AD203B41FA5}">
                      <a16:colId xmlns:a16="http://schemas.microsoft.com/office/drawing/2014/main" val="437098539"/>
                    </a:ext>
                  </a:extLst>
                </a:gridCol>
              </a:tblGrid>
              <a:tr h="850581">
                <a:tc>
                  <a:txBody>
                    <a:bodyPr/>
                    <a:lstStyle/>
                    <a:p>
                      <a:r>
                        <a:rPr lang="en-US" dirty="0"/>
                        <a:t>Method</a:t>
                      </a:r>
                    </a:p>
                  </a:txBody>
                  <a:tcPr/>
                </a:tc>
                <a:tc>
                  <a:txBody>
                    <a:bodyPr/>
                    <a:lstStyle/>
                    <a:p>
                      <a:r>
                        <a:rPr lang="en-US" dirty="0"/>
                        <a:t>Grant type</a:t>
                      </a:r>
                    </a:p>
                  </a:txBody>
                  <a:tcPr/>
                </a:tc>
                <a:extLst>
                  <a:ext uri="{0D108BD9-81ED-4DB2-BD59-A6C34878D82A}">
                    <a16:rowId xmlns:a16="http://schemas.microsoft.com/office/drawing/2014/main" val="2083732206"/>
                  </a:ext>
                </a:extLst>
              </a:tr>
              <a:tr h="868537">
                <a:tc>
                  <a:txBody>
                    <a:bodyPr/>
                    <a:lstStyle/>
                    <a:p>
                      <a:r>
                        <a:rPr lang="en-US" dirty="0" err="1"/>
                        <a:t>AcquireTokenWithAuthorizationCode</a:t>
                      </a:r>
                      <a:endParaRPr lang="en-US" dirty="0"/>
                    </a:p>
                  </a:txBody>
                  <a:tcPr/>
                </a:tc>
                <a:tc>
                  <a:txBody>
                    <a:bodyPr/>
                    <a:lstStyle/>
                    <a:p>
                      <a:r>
                        <a:rPr lang="en-US" dirty="0" err="1"/>
                        <a:t>Authz</a:t>
                      </a:r>
                      <a:r>
                        <a:rPr lang="en-US" dirty="0"/>
                        <a:t> Code for web apps (</a:t>
                      </a:r>
                      <a:r>
                        <a:rPr lang="en-US" dirty="0" err="1"/>
                        <a:t>authz</a:t>
                      </a:r>
                      <a:r>
                        <a:rPr lang="en-US" dirty="0"/>
                        <a:t> code acquired separately)</a:t>
                      </a:r>
                    </a:p>
                  </a:txBody>
                  <a:tcPr/>
                </a:tc>
                <a:extLst>
                  <a:ext uri="{0D108BD9-81ED-4DB2-BD59-A6C34878D82A}">
                    <a16:rowId xmlns:a16="http://schemas.microsoft.com/office/drawing/2014/main" val="796204360"/>
                  </a:ext>
                </a:extLst>
              </a:tr>
              <a:tr h="868537">
                <a:tc>
                  <a:txBody>
                    <a:bodyPr/>
                    <a:lstStyle/>
                    <a:p>
                      <a:r>
                        <a:rPr lang="en-US" dirty="0" err="1"/>
                        <a:t>AcquireTokenForClient</a:t>
                      </a:r>
                      <a:endParaRPr lang="en-US" dirty="0"/>
                    </a:p>
                  </a:txBody>
                  <a:tcPr/>
                </a:tc>
                <a:tc>
                  <a:txBody>
                    <a:bodyPr/>
                    <a:lstStyle/>
                    <a:p>
                      <a:r>
                        <a:rPr lang="en-US" dirty="0"/>
                        <a:t>Client Credentials (client constructor decides whether symmetric or X509 is used)</a:t>
                      </a:r>
                    </a:p>
                  </a:txBody>
                  <a:tcPr/>
                </a:tc>
                <a:extLst>
                  <a:ext uri="{0D108BD9-81ED-4DB2-BD59-A6C34878D82A}">
                    <a16:rowId xmlns:a16="http://schemas.microsoft.com/office/drawing/2014/main" val="2778242079"/>
                  </a:ext>
                </a:extLst>
              </a:tr>
              <a:tr h="850581">
                <a:tc>
                  <a:txBody>
                    <a:bodyPr/>
                    <a:lstStyle/>
                    <a:p>
                      <a:r>
                        <a:rPr lang="en-US" dirty="0" err="1"/>
                        <a:t>AcquireTokenOnBehalfOf</a:t>
                      </a:r>
                      <a:endParaRPr lang="en-US" dirty="0"/>
                    </a:p>
                  </a:txBody>
                  <a:tcPr/>
                </a:tc>
                <a:tc>
                  <a:txBody>
                    <a:bodyPr/>
                    <a:lstStyle/>
                    <a:p>
                      <a:r>
                        <a:rPr lang="en-US" dirty="0"/>
                        <a:t>Extension</a:t>
                      </a:r>
                    </a:p>
                  </a:txBody>
                  <a:tcPr/>
                </a:tc>
                <a:extLst>
                  <a:ext uri="{0D108BD9-81ED-4DB2-BD59-A6C34878D82A}">
                    <a16:rowId xmlns:a16="http://schemas.microsoft.com/office/drawing/2014/main" val="3599109308"/>
                  </a:ext>
                </a:extLst>
              </a:tr>
              <a:tr h="850581">
                <a:tc>
                  <a:txBody>
                    <a:bodyPr/>
                    <a:lstStyle/>
                    <a:p>
                      <a:r>
                        <a:rPr lang="en-US" dirty="0" err="1"/>
                        <a:t>AcquireTokenSilent</a:t>
                      </a:r>
                      <a:endParaRPr lang="en-US" dirty="0"/>
                    </a:p>
                  </a:txBody>
                  <a:tcPr/>
                </a:tc>
                <a:tc>
                  <a:txBody>
                    <a:bodyPr/>
                    <a:lstStyle/>
                    <a:p>
                      <a:r>
                        <a:rPr lang="en-US" dirty="0"/>
                        <a:t>Token refresh</a:t>
                      </a:r>
                    </a:p>
                  </a:txBody>
                  <a:tcPr/>
                </a:tc>
                <a:extLst>
                  <a:ext uri="{0D108BD9-81ED-4DB2-BD59-A6C34878D82A}">
                    <a16:rowId xmlns:a16="http://schemas.microsoft.com/office/drawing/2014/main" val="3417896018"/>
                  </a:ext>
                </a:extLst>
              </a:tr>
            </a:tbl>
          </a:graphicData>
        </a:graphic>
      </p:graphicFrame>
    </p:spTree>
    <p:extLst>
      <p:ext uri="{BB962C8B-B14F-4D97-AF65-F5344CB8AC3E}">
        <p14:creationId xmlns:p14="http://schemas.microsoft.com/office/powerpoint/2010/main" val="1338563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F6E9-0A4A-4532-A17D-37302041581E}"/>
              </a:ext>
            </a:extLst>
          </p:cNvPr>
          <p:cNvSpPr>
            <a:spLocks noGrp="1"/>
          </p:cNvSpPr>
          <p:nvPr>
            <p:ph type="title"/>
          </p:nvPr>
        </p:nvSpPr>
        <p:spPr/>
        <p:txBody>
          <a:bodyPr>
            <a:normAutofit fontScale="90000"/>
          </a:bodyPr>
          <a:lstStyle/>
          <a:p>
            <a:r>
              <a:rPr lang="en-US" dirty="0"/>
              <a:t>User agent (JS) client token acquisition methods</a:t>
            </a:r>
          </a:p>
        </p:txBody>
      </p:sp>
      <p:sp>
        <p:nvSpPr>
          <p:cNvPr id="3" name="Content Placeholder 2">
            <a:extLst>
              <a:ext uri="{FF2B5EF4-FFF2-40B4-BE49-F238E27FC236}">
                <a16:creationId xmlns:a16="http://schemas.microsoft.com/office/drawing/2014/main" id="{04DBB590-4E04-4854-B221-A8DEFBB4A97A}"/>
              </a:ext>
            </a:extLst>
          </p:cNvPr>
          <p:cNvSpPr>
            <a:spLocks noGrp="1"/>
          </p:cNvSpPr>
          <p:nvPr>
            <p:ph idx="1"/>
          </p:nvPr>
        </p:nvSpPr>
        <p:spPr/>
        <p:txBody>
          <a:bodyPr/>
          <a:lstStyle/>
          <a:p>
            <a:r>
              <a:rPr lang="en-US" dirty="0"/>
              <a:t>Interactive</a:t>
            </a:r>
          </a:p>
          <a:p>
            <a:r>
              <a:rPr lang="en-US" dirty="0"/>
              <a:t>Silent</a:t>
            </a:r>
          </a:p>
        </p:txBody>
      </p:sp>
    </p:spTree>
    <p:extLst>
      <p:ext uri="{BB962C8B-B14F-4D97-AF65-F5344CB8AC3E}">
        <p14:creationId xmlns:p14="http://schemas.microsoft.com/office/powerpoint/2010/main" val="21525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6ADD507-1856-4CEB-AE60-2674F26ED3E9}"/>
              </a:ext>
            </a:extLst>
          </p:cNvPr>
          <p:cNvSpPr>
            <a:spLocks noGrp="1"/>
          </p:cNvSpPr>
          <p:nvPr>
            <p:ph type="body" sz="quarter" idx="11"/>
          </p:nvPr>
        </p:nvSpPr>
        <p:spPr/>
        <p:txBody>
          <a:bodyPr/>
          <a:lstStyle/>
          <a:p>
            <a:r>
              <a:rPr lang="nl-NL" dirty="0"/>
              <a:t>Execute</a:t>
            </a:r>
          </a:p>
          <a:p>
            <a:r>
              <a:rPr lang="nl-NL" dirty="0"/>
              <a:t>Show various methods</a:t>
            </a:r>
          </a:p>
        </p:txBody>
      </p:sp>
      <p:sp>
        <p:nvSpPr>
          <p:cNvPr id="5" name="Text Placeholder 4">
            <a:extLst>
              <a:ext uri="{FF2B5EF4-FFF2-40B4-BE49-F238E27FC236}">
                <a16:creationId xmlns:a16="http://schemas.microsoft.com/office/drawing/2014/main" id="{FED5D1EA-F8DF-4DD5-8CC1-AC053BF63A85}"/>
              </a:ext>
            </a:extLst>
          </p:cNvPr>
          <p:cNvSpPr>
            <a:spLocks noGrp="1"/>
          </p:cNvSpPr>
          <p:nvPr>
            <p:ph type="body" sz="quarter" idx="12"/>
          </p:nvPr>
        </p:nvSpPr>
        <p:spPr/>
        <p:txBody>
          <a:bodyPr/>
          <a:lstStyle/>
          <a:p>
            <a:r>
              <a:rPr lang="en-US" dirty="0" err="1"/>
              <a:t>MSALConsole</a:t>
            </a:r>
            <a:endParaRPr lang="nl-NL" dirty="0"/>
          </a:p>
        </p:txBody>
      </p:sp>
    </p:spTree>
    <p:extLst>
      <p:ext uri="{BB962C8B-B14F-4D97-AF65-F5344CB8AC3E}">
        <p14:creationId xmlns:p14="http://schemas.microsoft.com/office/powerpoint/2010/main" val="451193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65643F-996C-4464-8621-878CA34D611F}"/>
              </a:ext>
            </a:extLst>
          </p:cNvPr>
          <p:cNvSpPr>
            <a:spLocks noGrp="1"/>
          </p:cNvSpPr>
          <p:nvPr>
            <p:ph type="title"/>
          </p:nvPr>
        </p:nvSpPr>
        <p:spPr/>
        <p:txBody>
          <a:bodyPr/>
          <a:lstStyle/>
          <a:p>
            <a:r>
              <a:rPr lang="en-US" dirty="0"/>
              <a:t>MSAL</a:t>
            </a:r>
            <a:endParaRPr lang="nl-NL" dirty="0"/>
          </a:p>
        </p:txBody>
      </p:sp>
      <p:sp>
        <p:nvSpPr>
          <p:cNvPr id="4" name="Text Placeholder 3">
            <a:extLst>
              <a:ext uri="{FF2B5EF4-FFF2-40B4-BE49-F238E27FC236}">
                <a16:creationId xmlns:a16="http://schemas.microsoft.com/office/drawing/2014/main" id="{7C8664B9-D252-416B-9BD0-921CF8C5CDE4}"/>
              </a:ext>
            </a:extLst>
          </p:cNvPr>
          <p:cNvSpPr>
            <a:spLocks noGrp="1"/>
          </p:cNvSpPr>
          <p:nvPr>
            <p:ph type="body" sz="quarter" idx="14"/>
          </p:nvPr>
        </p:nvSpPr>
        <p:spPr/>
        <p:txBody>
          <a:bodyPr/>
          <a:lstStyle/>
          <a:p>
            <a:r>
              <a:rPr lang="en-US" dirty="0"/>
              <a:t>Token cache</a:t>
            </a:r>
            <a:endParaRPr lang="nl-NL" dirty="0"/>
          </a:p>
        </p:txBody>
      </p:sp>
    </p:spTree>
    <p:extLst>
      <p:ext uri="{BB962C8B-B14F-4D97-AF65-F5344CB8AC3E}">
        <p14:creationId xmlns:p14="http://schemas.microsoft.com/office/powerpoint/2010/main" val="139211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79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695C043-4B77-4AC5-BDD4-E0216B2FE248}"/>
              </a:ext>
            </a:extLst>
          </p:cNvPr>
          <p:cNvSpPr>
            <a:spLocks noGrp="1"/>
          </p:cNvSpPr>
          <p:nvPr>
            <p:ph idx="10"/>
          </p:nvPr>
        </p:nvSpPr>
        <p:spPr/>
        <p:txBody>
          <a:bodyPr/>
          <a:lstStyle/>
          <a:p>
            <a:r>
              <a:rPr lang="en-US" dirty="0"/>
              <a:t>Understand use of token cache in MSAL</a:t>
            </a:r>
            <a:endParaRPr lang="nl-NL" dirty="0"/>
          </a:p>
        </p:txBody>
      </p:sp>
    </p:spTree>
    <p:extLst>
      <p:ext uri="{BB962C8B-B14F-4D97-AF65-F5344CB8AC3E}">
        <p14:creationId xmlns:p14="http://schemas.microsoft.com/office/powerpoint/2010/main" val="3739374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F76119-2610-4E70-B313-BAA168DDCB41}"/>
              </a:ext>
            </a:extLst>
          </p:cNvPr>
          <p:cNvSpPr>
            <a:spLocks noGrp="1"/>
          </p:cNvSpPr>
          <p:nvPr>
            <p:ph type="title"/>
          </p:nvPr>
        </p:nvSpPr>
        <p:spPr/>
        <p:txBody>
          <a:bodyPr/>
          <a:lstStyle/>
          <a:p>
            <a:r>
              <a:rPr lang="en-US" dirty="0"/>
              <a:t>Purpose of cache</a:t>
            </a:r>
          </a:p>
        </p:txBody>
      </p:sp>
      <p:sp>
        <p:nvSpPr>
          <p:cNvPr id="4" name="Content Placeholder 3">
            <a:extLst>
              <a:ext uri="{FF2B5EF4-FFF2-40B4-BE49-F238E27FC236}">
                <a16:creationId xmlns:a16="http://schemas.microsoft.com/office/drawing/2014/main" id="{DDE0BF06-4B5E-4B3F-B99C-DC06C8016AD5}"/>
              </a:ext>
            </a:extLst>
          </p:cNvPr>
          <p:cNvSpPr>
            <a:spLocks noGrp="1"/>
          </p:cNvSpPr>
          <p:nvPr>
            <p:ph idx="1"/>
          </p:nvPr>
        </p:nvSpPr>
        <p:spPr/>
        <p:txBody>
          <a:bodyPr>
            <a:normAutofit fontScale="92500"/>
          </a:bodyPr>
          <a:lstStyle/>
          <a:p>
            <a:r>
              <a:rPr lang="en-US" dirty="0"/>
              <a:t>MSAL clients have one or two caches</a:t>
            </a:r>
          </a:p>
          <a:p>
            <a:pPr lvl="1"/>
            <a:r>
              <a:rPr lang="en-US" dirty="0"/>
              <a:t>User token cache (delegated tokens)</a:t>
            </a:r>
          </a:p>
          <a:p>
            <a:pPr lvl="1"/>
            <a:r>
              <a:rPr lang="en-US" dirty="0"/>
              <a:t>Application token cache (confidential clients only, application tokens)</a:t>
            </a:r>
          </a:p>
          <a:p>
            <a:r>
              <a:rPr lang="en-US" dirty="0"/>
              <a:t>Client automatically stores new tokens and their metadata in appropriate cache</a:t>
            </a:r>
          </a:p>
          <a:p>
            <a:r>
              <a:rPr lang="en-US" dirty="0"/>
              <a:t>Client always checks for existing token first (except when calling Interactive)</a:t>
            </a:r>
          </a:p>
          <a:p>
            <a:r>
              <a:rPr lang="en-US" dirty="0"/>
              <a:t>If valid token found returned, otherwise if refresh found, refreshed</a:t>
            </a:r>
          </a:p>
          <a:p>
            <a:r>
              <a:rPr lang="en-US" dirty="0"/>
              <a:t>Application must provide a cache read/write delegates:</a:t>
            </a:r>
          </a:p>
          <a:p>
            <a:pPr lvl="1"/>
            <a:r>
              <a:rPr lang="en-US" dirty="0"/>
              <a:t>Persistent (file) for mobile/desktop</a:t>
            </a:r>
          </a:p>
          <a:p>
            <a:pPr lvl="1"/>
            <a:r>
              <a:rPr lang="en-US" dirty="0"/>
              <a:t>Session-based for web apps</a:t>
            </a:r>
          </a:p>
          <a:p>
            <a:pPr lvl="1"/>
            <a:r>
              <a:rPr lang="en-US" dirty="0"/>
              <a:t>Default: memory</a:t>
            </a:r>
          </a:p>
        </p:txBody>
      </p:sp>
    </p:spTree>
    <p:extLst>
      <p:ext uri="{BB962C8B-B14F-4D97-AF65-F5344CB8AC3E}">
        <p14:creationId xmlns:p14="http://schemas.microsoft.com/office/powerpoint/2010/main" val="69652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1FDC61-43EA-4C3E-A38F-F4EC8E290676}"/>
              </a:ext>
            </a:extLst>
          </p:cNvPr>
          <p:cNvSpPr>
            <a:spLocks noGrp="1"/>
          </p:cNvSpPr>
          <p:nvPr>
            <p:ph type="title"/>
          </p:nvPr>
        </p:nvSpPr>
        <p:spPr/>
        <p:txBody>
          <a:bodyPr/>
          <a:lstStyle/>
          <a:p>
            <a:r>
              <a:rPr lang="en-US" dirty="0"/>
              <a:t>Cache handling</a:t>
            </a:r>
          </a:p>
        </p:txBody>
      </p:sp>
      <p:sp>
        <p:nvSpPr>
          <p:cNvPr id="4" name="Content Placeholder 3">
            <a:extLst>
              <a:ext uri="{FF2B5EF4-FFF2-40B4-BE49-F238E27FC236}">
                <a16:creationId xmlns:a16="http://schemas.microsoft.com/office/drawing/2014/main" id="{63538BE4-9C32-4550-9D7D-4622D14C0F02}"/>
              </a:ext>
            </a:extLst>
          </p:cNvPr>
          <p:cNvSpPr>
            <a:spLocks noGrp="1"/>
          </p:cNvSpPr>
          <p:nvPr>
            <p:ph idx="1"/>
          </p:nvPr>
        </p:nvSpPr>
        <p:spPr/>
        <p:txBody>
          <a:bodyPr>
            <a:normAutofit lnSpcReduction="10000"/>
          </a:bodyPr>
          <a:lstStyle/>
          <a:p>
            <a:r>
              <a:rPr lang="en-US" dirty="0"/>
              <a:t>Client application expose </a:t>
            </a:r>
            <a:r>
              <a:rPr lang="en-US" dirty="0" err="1"/>
              <a:t>ITokenCache</a:t>
            </a:r>
            <a:r>
              <a:rPr lang="en-US" dirty="0"/>
              <a:t> property (read-only)</a:t>
            </a:r>
          </a:p>
          <a:p>
            <a:r>
              <a:rPr lang="en-US" dirty="0" err="1"/>
              <a:t>ITokenCache</a:t>
            </a:r>
            <a:r>
              <a:rPr lang="en-US" dirty="0"/>
              <a:t> value used to wire-in cache read/write:</a:t>
            </a:r>
          </a:p>
          <a:p>
            <a:pPr lvl="1"/>
            <a:r>
              <a:rPr lang="en-US" dirty="0" err="1"/>
              <a:t>SetBeforeAccess</a:t>
            </a:r>
            <a:r>
              <a:rPr lang="en-US" dirty="0"/>
              <a:t> delegate</a:t>
            </a:r>
          </a:p>
          <a:p>
            <a:pPr lvl="1"/>
            <a:r>
              <a:rPr lang="en-US" dirty="0" err="1"/>
              <a:t>SetAfterAccess</a:t>
            </a:r>
            <a:r>
              <a:rPr lang="en-US" dirty="0"/>
              <a:t> delegate</a:t>
            </a:r>
          </a:p>
          <a:p>
            <a:r>
              <a:rPr lang="en-US" dirty="0"/>
              <a:t>User token cache uses a unique id to manage tokens for multiple users</a:t>
            </a:r>
          </a:p>
          <a:p>
            <a:r>
              <a:rPr lang="en-US" dirty="0"/>
              <a:t>Default implementation:</a:t>
            </a:r>
          </a:p>
          <a:p>
            <a:pPr lvl="1"/>
            <a:r>
              <a:rPr lang="en-US" dirty="0"/>
              <a:t>Desktop: memory as cache (ok for single user process)</a:t>
            </a:r>
          </a:p>
          <a:p>
            <a:pPr lvl="1"/>
            <a:r>
              <a:rPr lang="en-US" dirty="0"/>
              <a:t>Mobile: secure storage (e.g. iOS keychain)</a:t>
            </a:r>
          </a:p>
          <a:p>
            <a:pPr lvl="1"/>
            <a:r>
              <a:rPr lang="en-US" dirty="0"/>
              <a:t>Web: see samples or custom</a:t>
            </a:r>
          </a:p>
          <a:p>
            <a:r>
              <a:rPr lang="en-US" dirty="0"/>
              <a:t>Support for common ADAL/MSAL cache</a:t>
            </a:r>
          </a:p>
        </p:txBody>
      </p:sp>
    </p:spTree>
    <p:extLst>
      <p:ext uri="{BB962C8B-B14F-4D97-AF65-F5344CB8AC3E}">
        <p14:creationId xmlns:p14="http://schemas.microsoft.com/office/powerpoint/2010/main" val="52056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F0C47-186E-4C06-98D8-7CF1A2C842B8}"/>
              </a:ext>
            </a:extLst>
          </p:cNvPr>
          <p:cNvSpPr>
            <a:spLocks noGrp="1"/>
          </p:cNvSpPr>
          <p:nvPr>
            <p:ph type="title"/>
          </p:nvPr>
        </p:nvSpPr>
        <p:spPr/>
        <p:txBody>
          <a:bodyPr/>
          <a:lstStyle/>
          <a:p>
            <a:r>
              <a:rPr lang="en-US" dirty="0"/>
              <a:t>Cache setup example</a:t>
            </a:r>
          </a:p>
        </p:txBody>
      </p:sp>
      <p:sp>
        <p:nvSpPr>
          <p:cNvPr id="5" name="Content Placeholder 4">
            <a:extLst>
              <a:ext uri="{FF2B5EF4-FFF2-40B4-BE49-F238E27FC236}">
                <a16:creationId xmlns:a16="http://schemas.microsoft.com/office/drawing/2014/main" id="{D0764040-925D-4C42-8CE0-A34F5194FD2B}"/>
              </a:ext>
            </a:extLst>
          </p:cNvPr>
          <p:cNvSpPr>
            <a:spLocks noGrp="1"/>
          </p:cNvSpPr>
          <p:nvPr>
            <p:ph idx="1"/>
          </p:nvPr>
        </p:nvSpPr>
        <p:spPr/>
        <p:txBody>
          <a:bodyPr/>
          <a:lstStyle/>
          <a:p>
            <a:r>
              <a:rPr lang="en-US" dirty="0" err="1"/>
              <a:t>app.UserTokenCache.SetBeforeAccess</a:t>
            </a:r>
            <a:r>
              <a:rPr lang="en-US" dirty="0"/>
              <a:t>(</a:t>
            </a:r>
            <a:r>
              <a:rPr lang="en-US" dirty="0" err="1"/>
              <a:t>args</a:t>
            </a:r>
            <a:r>
              <a:rPr lang="en-US" dirty="0"/>
              <a:t> =&gt; 	args.TokenCache.DeserializeMsalV3(</a:t>
            </a:r>
          </a:p>
          <a:p>
            <a:r>
              <a:rPr lang="en-US" dirty="0"/>
              <a:t>		</a:t>
            </a:r>
            <a:r>
              <a:rPr lang="en-US" dirty="0" err="1"/>
              <a:t>ctx.Session</a:t>
            </a:r>
            <a:r>
              <a:rPr lang="en-US" dirty="0"/>
              <a:t>[</a:t>
            </a:r>
            <a:r>
              <a:rPr lang="en-US" dirty="0" err="1"/>
              <a:t>userId</a:t>
            </a:r>
            <a:r>
              <a:rPr lang="en-US" dirty="0"/>
              <a:t>] as byte[]));</a:t>
            </a:r>
          </a:p>
          <a:p>
            <a:r>
              <a:rPr lang="en-US" dirty="0" err="1"/>
              <a:t>app.UserTokenCache.SetAfterAccess</a:t>
            </a:r>
            <a:r>
              <a:rPr lang="en-US" dirty="0"/>
              <a:t>(</a:t>
            </a:r>
            <a:r>
              <a:rPr lang="en-US" dirty="0" err="1"/>
              <a:t>args</a:t>
            </a:r>
            <a:r>
              <a:rPr lang="en-US" dirty="0"/>
              <a:t> =&gt; </a:t>
            </a:r>
          </a:p>
          <a:p>
            <a:r>
              <a:rPr lang="en-US" dirty="0"/>
              <a:t>	</a:t>
            </a:r>
            <a:r>
              <a:rPr lang="en-US" dirty="0" err="1"/>
              <a:t>ctx.Session</a:t>
            </a:r>
            <a:r>
              <a:rPr lang="en-US" dirty="0"/>
              <a:t>[</a:t>
            </a:r>
            <a:r>
              <a:rPr lang="en-US" dirty="0" err="1"/>
              <a:t>userId</a:t>
            </a:r>
            <a:r>
              <a:rPr lang="en-US" dirty="0"/>
              <a:t>] = args.TokenCache.SerializeMsalV3());</a:t>
            </a:r>
          </a:p>
          <a:p>
            <a:endParaRPr lang="en-US" dirty="0"/>
          </a:p>
        </p:txBody>
      </p:sp>
    </p:spTree>
    <p:extLst>
      <p:ext uri="{BB962C8B-B14F-4D97-AF65-F5344CB8AC3E}">
        <p14:creationId xmlns:p14="http://schemas.microsoft.com/office/powerpoint/2010/main" val="3301571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8DF9B2-C7DF-4005-A9A5-6A9497349DFA}"/>
              </a:ext>
            </a:extLst>
          </p:cNvPr>
          <p:cNvSpPr>
            <a:spLocks noGrp="1"/>
          </p:cNvSpPr>
          <p:nvPr>
            <p:ph type="title"/>
          </p:nvPr>
        </p:nvSpPr>
        <p:spPr/>
        <p:txBody>
          <a:bodyPr/>
          <a:lstStyle/>
          <a:p>
            <a:r>
              <a:rPr lang="en-US" dirty="0"/>
              <a:t>MSAL.JS</a:t>
            </a:r>
            <a:endParaRPr lang="nl-NL" dirty="0"/>
          </a:p>
        </p:txBody>
      </p:sp>
      <p:sp>
        <p:nvSpPr>
          <p:cNvPr id="4" name="Text Placeholder 3">
            <a:extLst>
              <a:ext uri="{FF2B5EF4-FFF2-40B4-BE49-F238E27FC236}">
                <a16:creationId xmlns:a16="http://schemas.microsoft.com/office/drawing/2014/main" id="{4A004128-E637-405A-87E9-3BD31FC73F0B}"/>
              </a:ext>
            </a:extLst>
          </p:cNvPr>
          <p:cNvSpPr>
            <a:spLocks noGrp="1"/>
          </p:cNvSpPr>
          <p:nvPr>
            <p:ph type="body" sz="quarter" idx="14"/>
          </p:nvPr>
        </p:nvSpPr>
        <p:spPr/>
        <p:txBody>
          <a:bodyPr/>
          <a:lstStyle/>
          <a:p>
            <a:r>
              <a:rPr lang="en-US" dirty="0"/>
              <a:t>Single-Page Application (SPA)</a:t>
            </a:r>
            <a:endParaRPr lang="nl-NL" dirty="0"/>
          </a:p>
        </p:txBody>
      </p:sp>
    </p:spTree>
    <p:extLst>
      <p:ext uri="{BB962C8B-B14F-4D97-AF65-F5344CB8AC3E}">
        <p14:creationId xmlns:p14="http://schemas.microsoft.com/office/powerpoint/2010/main" val="339933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C908EC-1B1E-4D40-B498-4D5F827A65C7}"/>
              </a:ext>
            </a:extLst>
          </p:cNvPr>
          <p:cNvSpPr>
            <a:spLocks noGrp="1"/>
          </p:cNvSpPr>
          <p:nvPr>
            <p:ph idx="10"/>
          </p:nvPr>
        </p:nvSpPr>
        <p:spPr/>
        <p:txBody>
          <a:bodyPr/>
          <a:lstStyle/>
          <a:p>
            <a:r>
              <a:rPr lang="en-US" dirty="0"/>
              <a:t>Learn how MSAL supports Single Page Application </a:t>
            </a:r>
            <a:endParaRPr lang="nl-NL" dirty="0"/>
          </a:p>
        </p:txBody>
      </p:sp>
    </p:spTree>
    <p:extLst>
      <p:ext uri="{BB962C8B-B14F-4D97-AF65-F5344CB8AC3E}">
        <p14:creationId xmlns:p14="http://schemas.microsoft.com/office/powerpoint/2010/main" val="2858540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DD92-8C61-4CF7-96D8-1F6AD449DF66}"/>
              </a:ext>
            </a:extLst>
          </p:cNvPr>
          <p:cNvSpPr>
            <a:spLocks noGrp="1"/>
          </p:cNvSpPr>
          <p:nvPr>
            <p:ph type="title"/>
          </p:nvPr>
        </p:nvSpPr>
        <p:spPr/>
        <p:txBody>
          <a:bodyPr/>
          <a:lstStyle/>
          <a:p>
            <a:r>
              <a:rPr lang="en-US" dirty="0"/>
              <a:t>MSAL.JS</a:t>
            </a:r>
          </a:p>
        </p:txBody>
      </p:sp>
      <p:sp>
        <p:nvSpPr>
          <p:cNvPr id="4" name="Text Placeholder 3">
            <a:extLst>
              <a:ext uri="{FF2B5EF4-FFF2-40B4-BE49-F238E27FC236}">
                <a16:creationId xmlns:a16="http://schemas.microsoft.com/office/drawing/2014/main" id="{728F1F63-9D50-43B1-B23C-75CA3825617D}"/>
              </a:ext>
            </a:extLst>
          </p:cNvPr>
          <p:cNvSpPr>
            <a:spLocks noGrp="1"/>
          </p:cNvSpPr>
          <p:nvPr>
            <p:ph idx="1"/>
          </p:nvPr>
        </p:nvSpPr>
        <p:spPr/>
        <p:txBody>
          <a:bodyPr/>
          <a:lstStyle/>
          <a:p>
            <a:r>
              <a:rPr lang="en-US" dirty="0"/>
              <a:t>Uses </a:t>
            </a:r>
            <a:r>
              <a:rPr lang="en-US" dirty="0" err="1"/>
              <a:t>localStorage</a:t>
            </a:r>
            <a:r>
              <a:rPr lang="en-US" dirty="0"/>
              <a:t> for cache</a:t>
            </a:r>
          </a:p>
          <a:p>
            <a:r>
              <a:rPr lang="en-US" dirty="0"/>
              <a:t>Uses hidden </a:t>
            </a:r>
            <a:r>
              <a:rPr lang="en-US" dirty="0" err="1"/>
              <a:t>iframe</a:t>
            </a:r>
            <a:r>
              <a:rPr lang="en-US" dirty="0"/>
              <a:t> to request tokens</a:t>
            </a:r>
          </a:p>
          <a:p>
            <a:r>
              <a:rPr lang="en-US" dirty="0"/>
              <a:t>Different usage pattern to other MSALs</a:t>
            </a:r>
          </a:p>
          <a:p>
            <a:pPr lvl="1"/>
            <a:r>
              <a:rPr lang="en-US" dirty="0"/>
              <a:t>Authentication invoked explicitly</a:t>
            </a:r>
          </a:p>
          <a:p>
            <a:pPr lvl="1"/>
            <a:r>
              <a:rPr lang="en-US" dirty="0"/>
              <a:t>Token requests based on API requests</a:t>
            </a:r>
          </a:p>
          <a:p>
            <a:pPr lvl="1"/>
            <a:r>
              <a:rPr lang="en-US" dirty="0"/>
              <a:t>API requests mapped to resource ids</a:t>
            </a:r>
          </a:p>
          <a:p>
            <a:endParaRPr lang="en-US" dirty="0"/>
          </a:p>
          <a:p>
            <a:endParaRPr lang="en-US" dirty="0"/>
          </a:p>
        </p:txBody>
      </p:sp>
    </p:spTree>
    <p:extLst>
      <p:ext uri="{BB962C8B-B14F-4D97-AF65-F5344CB8AC3E}">
        <p14:creationId xmlns:p14="http://schemas.microsoft.com/office/powerpoint/2010/main" val="2702400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6ADD507-1856-4CEB-AE60-2674F26ED3E9}"/>
              </a:ext>
            </a:extLst>
          </p:cNvPr>
          <p:cNvSpPr>
            <a:spLocks noGrp="1"/>
          </p:cNvSpPr>
          <p:nvPr>
            <p:ph type="body" sz="quarter" idx="11"/>
          </p:nvPr>
        </p:nvSpPr>
        <p:spPr/>
        <p:txBody>
          <a:bodyPr/>
          <a:lstStyle/>
          <a:p>
            <a:endParaRPr lang="nl-NL"/>
          </a:p>
        </p:txBody>
      </p:sp>
      <p:sp>
        <p:nvSpPr>
          <p:cNvPr id="5" name="Text Placeholder 4">
            <a:extLst>
              <a:ext uri="{FF2B5EF4-FFF2-40B4-BE49-F238E27FC236}">
                <a16:creationId xmlns:a16="http://schemas.microsoft.com/office/drawing/2014/main" id="{FED5D1EA-F8DF-4DD5-8CC1-AC053BF63A85}"/>
              </a:ext>
            </a:extLst>
          </p:cNvPr>
          <p:cNvSpPr>
            <a:spLocks noGrp="1"/>
          </p:cNvSpPr>
          <p:nvPr>
            <p:ph type="body" sz="quarter" idx="12"/>
          </p:nvPr>
        </p:nvSpPr>
        <p:spPr/>
        <p:txBody>
          <a:bodyPr/>
          <a:lstStyle/>
          <a:p>
            <a:r>
              <a:rPr lang="en-US" dirty="0"/>
              <a:t>Single-Page Application (SPA)</a:t>
            </a:r>
            <a:endParaRPr lang="nl-NL" dirty="0"/>
          </a:p>
        </p:txBody>
      </p:sp>
    </p:spTree>
    <p:extLst>
      <p:ext uri="{BB962C8B-B14F-4D97-AF65-F5344CB8AC3E}">
        <p14:creationId xmlns:p14="http://schemas.microsoft.com/office/powerpoint/2010/main" val="611158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CA0D71D-8011-4B97-8ACC-29A0FC460953}"/>
              </a:ext>
            </a:extLst>
          </p:cNvPr>
          <p:cNvSpPr>
            <a:spLocks noGrp="1"/>
          </p:cNvSpPr>
          <p:nvPr>
            <p:ph idx="10"/>
          </p:nvPr>
        </p:nvSpPr>
        <p:spPr/>
        <p:txBody>
          <a:bodyPr>
            <a:normAutofit/>
          </a:bodyPr>
          <a:lstStyle/>
          <a:p>
            <a:r>
              <a:rPr lang="en-US" dirty="0"/>
              <a:t>Introduced MSAL as a library for access- and id-token acquisition</a:t>
            </a:r>
          </a:p>
          <a:p>
            <a:r>
              <a:rPr lang="en-US" dirty="0"/>
              <a:t>Reviewed its functionality</a:t>
            </a:r>
          </a:p>
          <a:p>
            <a:r>
              <a:rPr lang="en-US" dirty="0"/>
              <a:t>Learned to use the Token Cache</a:t>
            </a:r>
            <a:endParaRPr lang="nl-NL" dirty="0"/>
          </a:p>
          <a:p>
            <a:r>
              <a:rPr lang="en-US" dirty="0"/>
              <a:t>Introduced and explained MSAL.JS for Single-Page Applications</a:t>
            </a:r>
            <a:endParaRPr lang="nl-NL" dirty="0"/>
          </a:p>
          <a:p>
            <a:r>
              <a:rPr lang="en-US" dirty="0"/>
              <a:t>Learned about the difference between ADAL and the new MSAL</a:t>
            </a:r>
            <a:endParaRPr lang="nl-NL" dirty="0"/>
          </a:p>
        </p:txBody>
      </p:sp>
    </p:spTree>
    <p:extLst>
      <p:ext uri="{BB962C8B-B14F-4D97-AF65-F5344CB8AC3E}">
        <p14:creationId xmlns:p14="http://schemas.microsoft.com/office/powerpoint/2010/main" val="390615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44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endParaRPr lang="en-US" dirty="0"/>
          </a:p>
        </p:txBody>
      </p:sp>
      <p:sp>
        <p:nvSpPr>
          <p:cNvPr id="3" name="Text Placeholder 2"/>
          <p:cNvSpPr>
            <a:spLocks noGrp="1"/>
          </p:cNvSpPr>
          <p:nvPr>
            <p:ph idx="1"/>
          </p:nvPr>
        </p:nvSpPr>
        <p:spPr/>
        <p:txBody>
          <a:bodyPr/>
          <a:lstStyle/>
          <a:p>
            <a:r>
              <a:rPr lang="en-US" dirty="0"/>
              <a:t>Purpose</a:t>
            </a:r>
          </a:p>
          <a:p>
            <a:r>
              <a:rPr lang="en-US" dirty="0"/>
              <a:t>Operation</a:t>
            </a:r>
          </a:p>
          <a:p>
            <a:r>
              <a:rPr lang="en-US" dirty="0"/>
              <a:t>Token cache</a:t>
            </a:r>
          </a:p>
          <a:p>
            <a:r>
              <a:rPr lang="en-US" dirty="0"/>
              <a:t>Token acquisition methods</a:t>
            </a:r>
          </a:p>
          <a:p>
            <a:r>
              <a:rPr lang="en-US" dirty="0"/>
              <a:t>Single </a:t>
            </a:r>
            <a:r>
              <a:rPr lang="en-US"/>
              <a:t>Page Apps</a:t>
            </a:r>
            <a:endParaRPr lang="en-US" dirty="0"/>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C68D3-125E-4BB5-ADD8-7D51DA6C4E44}"/>
              </a:ext>
            </a:extLst>
          </p:cNvPr>
          <p:cNvSpPr>
            <a:spLocks noGrp="1"/>
          </p:cNvSpPr>
          <p:nvPr>
            <p:ph type="title"/>
          </p:nvPr>
        </p:nvSpPr>
        <p:spPr/>
        <p:txBody>
          <a:bodyPr/>
          <a:lstStyle/>
          <a:p>
            <a:r>
              <a:rPr lang="en-US" dirty="0"/>
              <a:t>MSAL</a:t>
            </a:r>
            <a:endParaRPr lang="nl-NL" dirty="0"/>
          </a:p>
        </p:txBody>
      </p:sp>
      <p:sp>
        <p:nvSpPr>
          <p:cNvPr id="5" name="Text Placeholder 4">
            <a:extLst>
              <a:ext uri="{FF2B5EF4-FFF2-40B4-BE49-F238E27FC236}">
                <a16:creationId xmlns:a16="http://schemas.microsoft.com/office/drawing/2014/main" id="{8E1A9084-E529-4C43-9B13-AC69DDBDF090}"/>
              </a:ext>
            </a:extLst>
          </p:cNvPr>
          <p:cNvSpPr>
            <a:spLocks noGrp="1"/>
          </p:cNvSpPr>
          <p:nvPr>
            <p:ph type="body" sz="quarter" idx="14"/>
          </p:nvPr>
        </p:nvSpPr>
        <p:spPr/>
        <p:txBody>
          <a:bodyPr/>
          <a:lstStyle/>
          <a:p>
            <a:r>
              <a:rPr lang="en-US" dirty="0"/>
              <a:t>Purpose</a:t>
            </a:r>
            <a:endParaRPr lang="nl-NL" dirty="0"/>
          </a:p>
        </p:txBody>
      </p:sp>
    </p:spTree>
    <p:extLst>
      <p:ext uri="{BB962C8B-B14F-4D97-AF65-F5344CB8AC3E}">
        <p14:creationId xmlns:p14="http://schemas.microsoft.com/office/powerpoint/2010/main" val="381412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23D999-AB9B-4289-B089-7CDC5B356D48}"/>
              </a:ext>
            </a:extLst>
          </p:cNvPr>
          <p:cNvSpPr>
            <a:spLocks noGrp="1"/>
          </p:cNvSpPr>
          <p:nvPr>
            <p:ph idx="10"/>
          </p:nvPr>
        </p:nvSpPr>
        <p:spPr/>
        <p:txBody>
          <a:bodyPr/>
          <a:lstStyle/>
          <a:p>
            <a:r>
              <a:rPr lang="en-US" dirty="0"/>
              <a:t>Understand the purpose of MSAL</a:t>
            </a:r>
          </a:p>
          <a:p>
            <a:pPr marL="0" indent="0">
              <a:buNone/>
            </a:pPr>
            <a:endParaRPr lang="nl-NL" dirty="0"/>
          </a:p>
        </p:txBody>
      </p:sp>
    </p:spTree>
    <p:extLst>
      <p:ext uri="{BB962C8B-B14F-4D97-AF65-F5344CB8AC3E}">
        <p14:creationId xmlns:p14="http://schemas.microsoft.com/office/powerpoint/2010/main" val="3389342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
        <p:nvSpPr>
          <p:cNvPr id="5" name="Freeform 5"/>
          <p:cNvSpPr/>
          <p:nvPr/>
        </p:nvSpPr>
        <p:spPr bwMode="auto">
          <a:xfrm flipH="1">
            <a:off x="1705302" y="1445189"/>
            <a:ext cx="564059" cy="717559"/>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ea typeface="Segoe UI" pitchFamily="34" charset="0"/>
              <a:cs typeface="Segoe UI" pitchFamily="34" charset="0"/>
            </a:endParaRPr>
          </a:p>
        </p:txBody>
      </p:sp>
      <p:sp>
        <p:nvSpPr>
          <p:cNvPr id="6" name="Rounded Rectangle 6"/>
          <p:cNvSpPr/>
          <p:nvPr/>
        </p:nvSpPr>
        <p:spPr>
          <a:xfrm>
            <a:off x="8050112" y="1391084"/>
            <a:ext cx="1600254" cy="82576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solidFill>
                  <a:schemeClr val="bg1"/>
                </a:solidFill>
              </a:rPr>
              <a:t>Service</a:t>
            </a:r>
          </a:p>
        </p:txBody>
      </p:sp>
      <p:sp>
        <p:nvSpPr>
          <p:cNvPr id="12" name="Rounded Rectangle 6"/>
          <p:cNvSpPr/>
          <p:nvPr/>
        </p:nvSpPr>
        <p:spPr>
          <a:xfrm>
            <a:off x="2269362" y="1445189"/>
            <a:ext cx="910351" cy="82576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solidFill>
                  <a:schemeClr val="bg1"/>
                </a:solidFill>
              </a:rPr>
              <a:t>Client</a:t>
            </a:r>
          </a:p>
        </p:txBody>
      </p:sp>
      <p:sp>
        <p:nvSpPr>
          <p:cNvPr id="13" name="Arrow: Left-Right 12"/>
          <p:cNvSpPr/>
          <p:nvPr/>
        </p:nvSpPr>
        <p:spPr>
          <a:xfrm>
            <a:off x="3179713" y="1547713"/>
            <a:ext cx="4870398" cy="6150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 name="Group 6"/>
          <p:cNvGrpSpPr/>
          <p:nvPr/>
        </p:nvGrpSpPr>
        <p:grpSpPr>
          <a:xfrm>
            <a:off x="4686765" y="2488596"/>
            <a:ext cx="1856294" cy="1550834"/>
            <a:chOff x="4762771" y="3289465"/>
            <a:chExt cx="2121408" cy="1828800"/>
          </a:xfrm>
        </p:grpSpPr>
        <p:sp>
          <p:nvSpPr>
            <p:cNvPr id="8" name="Isosceles Triangle 7"/>
            <p:cNvSpPr/>
            <p:nvPr/>
          </p:nvSpPr>
          <p:spPr>
            <a:xfrm>
              <a:off x="4762771" y="3289465"/>
              <a:ext cx="2121408" cy="1828800"/>
            </a:xfrm>
            <a:prstGeom prst="triangl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Freeform 9"/>
            <p:cNvSpPr/>
            <p:nvPr/>
          </p:nvSpPr>
          <p:spPr bwMode="auto">
            <a:xfrm flipH="1">
              <a:off x="5246303" y="4240828"/>
              <a:ext cx="608230" cy="79871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10"/>
            <p:cNvSpPr/>
            <p:nvPr/>
          </p:nvSpPr>
          <p:spPr bwMode="auto">
            <a:xfrm flipH="1">
              <a:off x="5840150" y="4108863"/>
              <a:ext cx="608230" cy="798712"/>
            </a:xfrm>
            <a:custGeom>
              <a:avLst/>
              <a:gdLst>
                <a:gd name="connsiteX0" fmla="*/ 993982 w 1938076"/>
                <a:gd name="connsiteY0" fmla="*/ 706921 h 3503500"/>
                <a:gd name="connsiteX1" fmla="*/ 1086674 w 1938076"/>
                <a:gd name="connsiteY1" fmla="*/ 727483 h 3503500"/>
                <a:gd name="connsiteX2" fmla="*/ 1094101 w 1938076"/>
                <a:gd name="connsiteY2" fmla="*/ 732985 h 3503500"/>
                <a:gd name="connsiteX3" fmla="*/ 1160279 w 1938076"/>
                <a:gd name="connsiteY3" fmla="*/ 756535 h 3503500"/>
                <a:gd name="connsiteX4" fmla="*/ 1840549 w 1938076"/>
                <a:gd name="connsiteY4" fmla="*/ 1149289 h 3503500"/>
                <a:gd name="connsiteX5" fmla="*/ 1917119 w 1938076"/>
                <a:gd name="connsiteY5" fmla="*/ 1389312 h 3503500"/>
                <a:gd name="connsiteX6" fmla="*/ 1670967 w 1938076"/>
                <a:gd name="connsiteY6" fmla="*/ 1443012 h 3503500"/>
                <a:gd name="connsiteX7" fmla="*/ 1232107 w 1938076"/>
                <a:gd name="connsiteY7" fmla="*/ 1189637 h 3503500"/>
                <a:gd name="connsiteX8" fmla="*/ 1232107 w 1938076"/>
                <a:gd name="connsiteY8" fmla="*/ 2071559 h 3503500"/>
                <a:gd name="connsiteX9" fmla="*/ 1227350 w 1938076"/>
                <a:gd name="connsiteY9" fmla="*/ 2123404 h 3503500"/>
                <a:gd name="connsiteX10" fmla="*/ 1232751 w 1938076"/>
                <a:gd name="connsiteY10" fmla="*/ 2127041 h 3503500"/>
                <a:gd name="connsiteX11" fmla="*/ 1296572 w 1938076"/>
                <a:gd name="connsiteY11" fmla="*/ 2207782 h 3503500"/>
                <a:gd name="connsiteX12" fmla="*/ 1848074 w 1938076"/>
                <a:gd name="connsiteY12" fmla="*/ 3163012 h 3503500"/>
                <a:gd name="connsiteX13" fmla="*/ 1814681 w 1938076"/>
                <a:gd name="connsiteY13" fmla="*/ 3484401 h 3503500"/>
                <a:gd name="connsiteX14" fmla="*/ 1519652 w 1938076"/>
                <a:gd name="connsiteY14" fmla="*/ 3352626 h 3503500"/>
                <a:gd name="connsiteX15" fmla="*/ 982472 w 1938076"/>
                <a:gd name="connsiteY15" fmla="*/ 2422203 h 3503500"/>
                <a:gd name="connsiteX16" fmla="*/ 445292 w 1938076"/>
                <a:gd name="connsiteY16" fmla="*/ 3352626 h 3503500"/>
                <a:gd name="connsiteX17" fmla="*/ 150263 w 1938076"/>
                <a:gd name="connsiteY17" fmla="*/ 3484402 h 3503500"/>
                <a:gd name="connsiteX18" fmla="*/ 116869 w 1938076"/>
                <a:gd name="connsiteY18" fmla="*/ 3163011 h 3503500"/>
                <a:gd name="connsiteX19" fmla="*/ 668372 w 1938076"/>
                <a:gd name="connsiteY19" fmla="*/ 2207783 h 3503500"/>
                <a:gd name="connsiteX20" fmla="*/ 714653 w 1938076"/>
                <a:gd name="connsiteY20" fmla="*/ 2144671 h 3503500"/>
                <a:gd name="connsiteX21" fmla="*/ 759050 w 1938076"/>
                <a:gd name="connsiteY21" fmla="*/ 2106359 h 3503500"/>
                <a:gd name="connsiteX22" fmla="*/ 755857 w 1938076"/>
                <a:gd name="connsiteY22" fmla="*/ 2071559 h 3503500"/>
                <a:gd name="connsiteX23" fmla="*/ 755857 w 1938076"/>
                <a:gd name="connsiteY23" fmla="*/ 1160834 h 3503500"/>
                <a:gd name="connsiteX24" fmla="*/ 267109 w 1938076"/>
                <a:gd name="connsiteY24" fmla="*/ 1443012 h 3503500"/>
                <a:gd name="connsiteX25" fmla="*/ 20957 w 1938076"/>
                <a:gd name="connsiteY25" fmla="*/ 1389312 h 3503500"/>
                <a:gd name="connsiteX26" fmla="*/ 97527 w 1938076"/>
                <a:gd name="connsiteY26" fmla="*/ 1149289 h 3503500"/>
                <a:gd name="connsiteX27" fmla="*/ 777797 w 1938076"/>
                <a:gd name="connsiteY27" fmla="*/ 756535 h 3503500"/>
                <a:gd name="connsiteX28" fmla="*/ 847265 w 1938076"/>
                <a:gd name="connsiteY28" fmla="*/ 731815 h 3503500"/>
                <a:gd name="connsiteX29" fmla="*/ 893762 w 1938076"/>
                <a:gd name="connsiteY29" fmla="*/ 733060 h 3503500"/>
                <a:gd name="connsiteX30" fmla="*/ 901290 w 1938076"/>
                <a:gd name="connsiteY30" fmla="*/ 727483 h 3503500"/>
                <a:gd name="connsiteX31" fmla="*/ 993982 w 1938076"/>
                <a:gd name="connsiteY31" fmla="*/ 706921 h 3503500"/>
                <a:gd name="connsiteX32" fmla="*/ 993981 w 1938076"/>
                <a:gd name="connsiteY32" fmla="*/ 0 h 3503500"/>
                <a:gd name="connsiteX33" fmla="*/ 1336881 w 1938076"/>
                <a:gd name="connsiteY33" fmla="*/ 342900 h 3503500"/>
                <a:gd name="connsiteX34" fmla="*/ 993981 w 1938076"/>
                <a:gd name="connsiteY34" fmla="*/ 685800 h 3503500"/>
                <a:gd name="connsiteX35" fmla="*/ 651081 w 1938076"/>
                <a:gd name="connsiteY35" fmla="*/ 342900 h 3503500"/>
                <a:gd name="connsiteX36" fmla="*/ 993981 w 1938076"/>
                <a:gd name="connsiteY36" fmla="*/ 0 h 35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8076" h="3503500">
                  <a:moveTo>
                    <a:pt x="993982" y="706921"/>
                  </a:moveTo>
                  <a:cubicBezTo>
                    <a:pt x="1026862" y="706921"/>
                    <a:pt x="1058185" y="714243"/>
                    <a:pt x="1086674" y="727483"/>
                  </a:cubicBezTo>
                  <a:lnTo>
                    <a:pt x="1094101" y="732985"/>
                  </a:lnTo>
                  <a:lnTo>
                    <a:pt x="1160279" y="756535"/>
                  </a:lnTo>
                  <a:lnTo>
                    <a:pt x="1840549" y="1149289"/>
                  </a:lnTo>
                  <a:cubicBezTo>
                    <a:pt x="1929657" y="1200736"/>
                    <a:pt x="1963949" y="1308199"/>
                    <a:pt x="1917119" y="1389312"/>
                  </a:cubicBezTo>
                  <a:cubicBezTo>
                    <a:pt x="1870287" y="1470426"/>
                    <a:pt x="1760075" y="1494459"/>
                    <a:pt x="1670967" y="1443012"/>
                  </a:cubicBezTo>
                  <a:lnTo>
                    <a:pt x="1232107" y="1189637"/>
                  </a:lnTo>
                  <a:lnTo>
                    <a:pt x="1232107" y="2071559"/>
                  </a:lnTo>
                  <a:lnTo>
                    <a:pt x="1227350" y="2123404"/>
                  </a:lnTo>
                  <a:lnTo>
                    <a:pt x="1232751" y="2127041"/>
                  </a:lnTo>
                  <a:cubicBezTo>
                    <a:pt x="1256711" y="2149351"/>
                    <a:pt x="1278511" y="2176501"/>
                    <a:pt x="1296572" y="2207782"/>
                  </a:cubicBezTo>
                  <a:lnTo>
                    <a:pt x="1848074" y="3163012"/>
                  </a:lnTo>
                  <a:cubicBezTo>
                    <a:pt x="1920315" y="3288137"/>
                    <a:pt x="1905376" y="3432038"/>
                    <a:pt x="1814681" y="3484401"/>
                  </a:cubicBezTo>
                  <a:cubicBezTo>
                    <a:pt x="1723984" y="3536765"/>
                    <a:pt x="1591893" y="3477752"/>
                    <a:pt x="1519652" y="3352626"/>
                  </a:cubicBezTo>
                  <a:lnTo>
                    <a:pt x="982472" y="2422203"/>
                  </a:lnTo>
                  <a:lnTo>
                    <a:pt x="445292" y="3352626"/>
                  </a:lnTo>
                  <a:cubicBezTo>
                    <a:pt x="373050" y="3477752"/>
                    <a:pt x="240960" y="3536765"/>
                    <a:pt x="150263" y="3484402"/>
                  </a:cubicBezTo>
                  <a:cubicBezTo>
                    <a:pt x="59567" y="3432038"/>
                    <a:pt x="44629" y="3288137"/>
                    <a:pt x="116869" y="3163011"/>
                  </a:cubicBezTo>
                  <a:lnTo>
                    <a:pt x="668372" y="2207783"/>
                  </a:lnTo>
                  <a:cubicBezTo>
                    <a:pt x="681918" y="2184322"/>
                    <a:pt x="697567" y="2163185"/>
                    <a:pt x="714653" y="2144671"/>
                  </a:cubicBezTo>
                  <a:lnTo>
                    <a:pt x="759050" y="2106359"/>
                  </a:lnTo>
                  <a:lnTo>
                    <a:pt x="755857" y="2071559"/>
                  </a:lnTo>
                  <a:lnTo>
                    <a:pt x="755857" y="1160834"/>
                  </a:lnTo>
                  <a:lnTo>
                    <a:pt x="267109" y="1443012"/>
                  </a:lnTo>
                  <a:cubicBezTo>
                    <a:pt x="178001" y="1494459"/>
                    <a:pt x="67789" y="1470426"/>
                    <a:pt x="20957" y="1389312"/>
                  </a:cubicBezTo>
                  <a:cubicBezTo>
                    <a:pt x="-25874" y="1308198"/>
                    <a:pt x="8419" y="1200735"/>
                    <a:pt x="97527" y="1149289"/>
                  </a:cubicBezTo>
                  <a:lnTo>
                    <a:pt x="777797" y="756535"/>
                  </a:lnTo>
                  <a:cubicBezTo>
                    <a:pt x="800074" y="743673"/>
                    <a:pt x="823670" y="735529"/>
                    <a:pt x="847265" y="731815"/>
                  </a:cubicBezTo>
                  <a:lnTo>
                    <a:pt x="893762" y="733060"/>
                  </a:lnTo>
                  <a:lnTo>
                    <a:pt x="901290" y="727483"/>
                  </a:lnTo>
                  <a:cubicBezTo>
                    <a:pt x="929779" y="714243"/>
                    <a:pt x="961102" y="706921"/>
                    <a:pt x="993982" y="706921"/>
                  </a:cubicBezTo>
                  <a:close/>
                  <a:moveTo>
                    <a:pt x="993981" y="0"/>
                  </a:moveTo>
                  <a:cubicBezTo>
                    <a:pt x="1183359" y="0"/>
                    <a:pt x="1336881" y="153522"/>
                    <a:pt x="1336881" y="342900"/>
                  </a:cubicBezTo>
                  <a:cubicBezTo>
                    <a:pt x="1336881" y="532278"/>
                    <a:pt x="1183359" y="685800"/>
                    <a:pt x="993981" y="685800"/>
                  </a:cubicBezTo>
                  <a:cubicBezTo>
                    <a:pt x="804603" y="685800"/>
                    <a:pt x="651081" y="532278"/>
                    <a:pt x="651081" y="342900"/>
                  </a:cubicBezTo>
                  <a:cubicBezTo>
                    <a:pt x="651081" y="153522"/>
                    <a:pt x="804603" y="0"/>
                    <a:pt x="993981" y="0"/>
                  </a:cubicBez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67222" tIns="67222" rIns="25211" bIns="25211" rtlCol="0" anchor="t" anchorCtr="0"/>
            <a:lstStyle/>
            <a:p>
              <a:pPr algn="ctr" defTabSz="685466"/>
              <a:endParaRPr lang="en-US" sz="1175" spc="-75">
                <a:gradFill>
                  <a:gsLst>
                    <a:gs pos="0">
                      <a:srgbClr val="FFFFFF"/>
                    </a:gs>
                    <a:gs pos="100000">
                      <a:srgbClr val="FFFFFF"/>
                    </a:gs>
                  </a:gsLst>
                  <a:lin ang="5400000" scaled="0"/>
                </a:gradFill>
                <a:ea typeface="Segoe UI" pitchFamily="34" charset="0"/>
                <a:cs typeface="Segoe UI" pitchFamily="34" charset="0"/>
              </a:endParaRPr>
            </a:p>
          </p:txBody>
        </p:sp>
      </p:grpSp>
      <p:sp>
        <p:nvSpPr>
          <p:cNvPr id="20" name="TextBox 19"/>
          <p:cNvSpPr txBox="1"/>
          <p:nvPr/>
        </p:nvSpPr>
        <p:spPr>
          <a:xfrm>
            <a:off x="6644970" y="2452582"/>
            <a:ext cx="4544386" cy="2185214"/>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a:t>OWIN </a:t>
            </a:r>
            <a:r>
              <a:rPr lang="en-US" sz="1600"/>
              <a:t>(ASP.NET)/</a:t>
            </a:r>
            <a:r>
              <a:rPr lang="en-US" sz="3200"/>
              <a:t>Passport </a:t>
            </a:r>
            <a:r>
              <a:rPr lang="en-US" sz="1600"/>
              <a:t>(node.js)</a:t>
            </a:r>
          </a:p>
          <a:p>
            <a:pPr marL="285695" indent="-285695">
              <a:buFont typeface="Arial" panose="020B0604020202020204" pitchFamily="34" charset="0"/>
              <a:buChar char="•"/>
            </a:pPr>
            <a:r>
              <a:rPr lang="en-US"/>
              <a:t>Initiate token acquisition (passive only)</a:t>
            </a:r>
          </a:p>
          <a:p>
            <a:pPr marL="285695" indent="-285695">
              <a:buFont typeface="Arial" panose="020B0604020202020204" pitchFamily="34" charset="0"/>
              <a:buChar char="•"/>
            </a:pPr>
            <a:r>
              <a:rPr lang="en-US"/>
              <a:t>Validate token</a:t>
            </a:r>
          </a:p>
          <a:p>
            <a:pPr marL="285695" indent="-285695">
              <a:buFont typeface="Arial" panose="020B0604020202020204" pitchFamily="34" charset="0"/>
              <a:buChar char="•"/>
            </a:pPr>
            <a:r>
              <a:rPr lang="en-US"/>
              <a:t>Expose as principal</a:t>
            </a:r>
          </a:p>
          <a:p>
            <a:r>
              <a:rPr lang="en-US" sz="3200" err="1"/>
              <a:t>AuthorizeAttribute</a:t>
            </a:r>
            <a:r>
              <a:rPr lang="en-US" sz="3200"/>
              <a:t> </a:t>
            </a:r>
            <a:r>
              <a:rPr lang="en-US"/>
              <a:t>(ASP.NET)</a:t>
            </a:r>
          </a:p>
          <a:p>
            <a:pPr marL="285695" indent="-285695">
              <a:buFont typeface="Arial" panose="020B0604020202020204" pitchFamily="34" charset="0"/>
              <a:buChar char="•"/>
            </a:pPr>
            <a:r>
              <a:rPr lang="en-US"/>
              <a:t>Authorization logic (optional)</a:t>
            </a:r>
          </a:p>
        </p:txBody>
      </p:sp>
      <p:sp>
        <p:nvSpPr>
          <p:cNvPr id="21" name="TextBox 20"/>
          <p:cNvSpPr txBox="1"/>
          <p:nvPr/>
        </p:nvSpPr>
        <p:spPr>
          <a:xfrm>
            <a:off x="692352" y="2452582"/>
            <a:ext cx="2738057" cy="1692771"/>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MSAL or ADAL</a:t>
            </a:r>
          </a:p>
          <a:p>
            <a:pPr marL="285695" indent="-285695">
              <a:buFont typeface="Arial" panose="020B0604020202020204" pitchFamily="34" charset="0"/>
              <a:buChar char="•"/>
            </a:pPr>
            <a:r>
              <a:rPr lang="en-US" dirty="0"/>
              <a:t>Request OAuth2 token</a:t>
            </a:r>
          </a:p>
          <a:p>
            <a:pPr marL="285695" indent="-285695">
              <a:buFont typeface="Arial" panose="020B0604020202020204" pitchFamily="34" charset="0"/>
              <a:buChar char="•"/>
            </a:pPr>
            <a:r>
              <a:rPr lang="en-US" dirty="0"/>
              <a:t>Cache tokens</a:t>
            </a:r>
          </a:p>
          <a:p>
            <a:pPr marL="285695" indent="-285695">
              <a:buFont typeface="Arial" panose="020B0604020202020204" pitchFamily="34" charset="0"/>
              <a:buChar char="•"/>
            </a:pPr>
            <a:r>
              <a:rPr lang="en-US" dirty="0"/>
              <a:t>Refresh tokens</a:t>
            </a:r>
          </a:p>
          <a:p>
            <a:pPr marL="285695" indent="-285695">
              <a:buFont typeface="Arial" panose="020B0604020202020204" pitchFamily="34" charset="0"/>
              <a:buChar char="•"/>
            </a:pPr>
            <a:endParaRPr lang="en-US" dirty="0"/>
          </a:p>
        </p:txBody>
      </p:sp>
      <p:sp>
        <p:nvSpPr>
          <p:cNvPr id="17" name="TextBox 16">
            <a:extLst>
              <a:ext uri="{FF2B5EF4-FFF2-40B4-BE49-F238E27FC236}">
                <a16:creationId xmlns:a16="http://schemas.microsoft.com/office/drawing/2014/main" id="{E62ACE11-7C9F-46AE-BA91-744B5E3F5BEB}"/>
              </a:ext>
            </a:extLst>
          </p:cNvPr>
          <p:cNvSpPr txBox="1"/>
          <p:nvPr/>
        </p:nvSpPr>
        <p:spPr>
          <a:xfrm>
            <a:off x="3792366" y="5561491"/>
            <a:ext cx="4059509" cy="861774"/>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VS.NET Authentication</a:t>
            </a:r>
          </a:p>
          <a:p>
            <a:pPr marL="285695" indent="-285695">
              <a:buFont typeface="Arial" panose="020B0604020202020204" pitchFamily="34" charset="0"/>
              <a:buChar char="•"/>
            </a:pPr>
            <a:r>
              <a:rPr lang="en-US" dirty="0"/>
              <a:t>Wizard to configure web applications</a:t>
            </a:r>
          </a:p>
        </p:txBody>
      </p:sp>
      <p:sp>
        <p:nvSpPr>
          <p:cNvPr id="19" name="TextBox 18">
            <a:extLst>
              <a:ext uri="{FF2B5EF4-FFF2-40B4-BE49-F238E27FC236}">
                <a16:creationId xmlns:a16="http://schemas.microsoft.com/office/drawing/2014/main" id="{D8342E7D-3CDC-4F54-8893-9B0209310AEC}"/>
              </a:ext>
            </a:extLst>
          </p:cNvPr>
          <p:cNvSpPr txBox="1"/>
          <p:nvPr/>
        </p:nvSpPr>
        <p:spPr>
          <a:xfrm>
            <a:off x="5288000" y="4042055"/>
            <a:ext cx="534121" cy="369332"/>
          </a:xfrm>
          <a:prstGeom prst="rect">
            <a:avLst/>
          </a:prstGeom>
          <a:noFill/>
        </p:spPr>
        <p:txBody>
          <a:bodyPr wrap="none" rtlCol="0">
            <a:spAutoFit/>
          </a:bodyPr>
          <a:lstStyle/>
          <a:p>
            <a:r>
              <a:rPr lang="en-US"/>
              <a:t>STS</a:t>
            </a:r>
          </a:p>
        </p:txBody>
      </p:sp>
      <p:sp>
        <p:nvSpPr>
          <p:cNvPr id="16" name="TextBox 15">
            <a:extLst>
              <a:ext uri="{FF2B5EF4-FFF2-40B4-BE49-F238E27FC236}">
                <a16:creationId xmlns:a16="http://schemas.microsoft.com/office/drawing/2014/main" id="{C87135DC-3E42-482C-B148-FC2CC6671B35}"/>
              </a:ext>
            </a:extLst>
          </p:cNvPr>
          <p:cNvSpPr txBox="1"/>
          <p:nvPr/>
        </p:nvSpPr>
        <p:spPr>
          <a:xfrm>
            <a:off x="2226982" y="4226721"/>
            <a:ext cx="1187113"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t>AAD (V1) or ADFS</a:t>
            </a:r>
          </a:p>
        </p:txBody>
      </p:sp>
      <p:sp>
        <p:nvSpPr>
          <p:cNvPr id="23" name="TextBox 22">
            <a:extLst>
              <a:ext uri="{FF2B5EF4-FFF2-40B4-BE49-F238E27FC236}">
                <a16:creationId xmlns:a16="http://schemas.microsoft.com/office/drawing/2014/main" id="{4C19F753-A87D-49A7-AD8A-F2F08E216B2D}"/>
              </a:ext>
            </a:extLst>
          </p:cNvPr>
          <p:cNvSpPr txBox="1"/>
          <p:nvPr/>
        </p:nvSpPr>
        <p:spPr>
          <a:xfrm>
            <a:off x="692352" y="4212482"/>
            <a:ext cx="1249886"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t>AAD</a:t>
            </a:r>
          </a:p>
          <a:p>
            <a:r>
              <a:rPr lang="en-US" dirty="0"/>
              <a:t>B2C</a:t>
            </a:r>
          </a:p>
          <a:p>
            <a:r>
              <a:rPr lang="en-US" dirty="0"/>
              <a:t>MSA</a:t>
            </a:r>
          </a:p>
          <a:p>
            <a:r>
              <a:rPr lang="en-US" dirty="0"/>
              <a:t>(V2 ep)</a:t>
            </a:r>
          </a:p>
        </p:txBody>
      </p:sp>
    </p:spTree>
    <p:extLst>
      <p:ext uri="{BB962C8B-B14F-4D97-AF65-F5344CB8AC3E}">
        <p14:creationId xmlns:p14="http://schemas.microsoft.com/office/powerpoint/2010/main" val="3139282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BEBA-1505-461E-8C33-02016B875D7A}"/>
              </a:ext>
            </a:extLst>
          </p:cNvPr>
          <p:cNvSpPr>
            <a:spLocks noGrp="1"/>
          </p:cNvSpPr>
          <p:nvPr>
            <p:ph type="title"/>
          </p:nvPr>
        </p:nvSpPr>
        <p:spPr/>
        <p:txBody>
          <a:bodyPr/>
          <a:lstStyle/>
          <a:p>
            <a:r>
              <a:rPr lang="en-US" dirty="0"/>
              <a:t>Basics</a:t>
            </a:r>
          </a:p>
        </p:txBody>
      </p:sp>
      <p:sp>
        <p:nvSpPr>
          <p:cNvPr id="4" name="Content Placeholder 3">
            <a:extLst>
              <a:ext uri="{FF2B5EF4-FFF2-40B4-BE49-F238E27FC236}">
                <a16:creationId xmlns:a16="http://schemas.microsoft.com/office/drawing/2014/main" id="{C00564BF-58A4-48ED-9EC0-ADCCDF42EB64}"/>
              </a:ext>
            </a:extLst>
          </p:cNvPr>
          <p:cNvSpPr>
            <a:spLocks noGrp="1"/>
          </p:cNvSpPr>
          <p:nvPr>
            <p:ph idx="1"/>
          </p:nvPr>
        </p:nvSpPr>
        <p:spPr/>
        <p:txBody>
          <a:bodyPr/>
          <a:lstStyle/>
          <a:p>
            <a:r>
              <a:rPr lang="en-US" dirty="0"/>
              <a:t>OAuth2 client libraries</a:t>
            </a:r>
          </a:p>
          <a:p>
            <a:pPr lvl="1"/>
            <a:r>
              <a:rPr lang="en-US" dirty="0"/>
              <a:t>Exception: OWIN handles OAuth2 Auth Code </a:t>
            </a:r>
            <a:r>
              <a:rPr lang="en-US" b="1" dirty="0"/>
              <a:t>initiation</a:t>
            </a:r>
            <a:r>
              <a:rPr lang="en-US" dirty="0"/>
              <a:t> only for web apps</a:t>
            </a:r>
          </a:p>
          <a:p>
            <a:r>
              <a:rPr lang="en-US" dirty="0"/>
              <a:t>Separate code bases for several platforms</a:t>
            </a:r>
          </a:p>
          <a:p>
            <a:pPr lvl="1"/>
            <a:r>
              <a:rPr lang="en-US" dirty="0"/>
              <a:t>.NET, JS, Xamarin, Objective C, PHP, Java</a:t>
            </a:r>
          </a:p>
          <a:p>
            <a:r>
              <a:rPr lang="en-US" dirty="0"/>
              <a:t>Functionality</a:t>
            </a:r>
          </a:p>
          <a:p>
            <a:pPr lvl="1"/>
            <a:r>
              <a:rPr lang="en-US" dirty="0"/>
              <a:t>All token requests except passive redirection from web app</a:t>
            </a:r>
          </a:p>
          <a:p>
            <a:pPr lvl="1"/>
            <a:r>
              <a:rPr lang="en-US" dirty="0"/>
              <a:t>Converts response to code artifacts (e.g. </a:t>
            </a:r>
            <a:r>
              <a:rPr lang="en-US" dirty="0" err="1"/>
              <a:t>id_token</a:t>
            </a:r>
            <a:r>
              <a:rPr lang="en-US" dirty="0"/>
              <a:t> to </a:t>
            </a:r>
            <a:r>
              <a:rPr lang="en-US" dirty="0" err="1"/>
              <a:t>ClaimsPrincipal</a:t>
            </a:r>
            <a:r>
              <a:rPr lang="en-US" dirty="0"/>
              <a:t> in .NET)</a:t>
            </a:r>
          </a:p>
          <a:p>
            <a:pPr lvl="1"/>
            <a:r>
              <a:rPr lang="en-US" dirty="0"/>
              <a:t>Cache access token(s) for reuse within validity period</a:t>
            </a:r>
          </a:p>
          <a:p>
            <a:pPr lvl="1"/>
            <a:r>
              <a:rPr lang="en-US" dirty="0"/>
              <a:t>Refreshes cache prior to token expiry</a:t>
            </a:r>
          </a:p>
        </p:txBody>
      </p:sp>
    </p:spTree>
    <p:extLst>
      <p:ext uri="{BB962C8B-B14F-4D97-AF65-F5344CB8AC3E}">
        <p14:creationId xmlns:p14="http://schemas.microsoft.com/office/powerpoint/2010/main" val="419592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9F30-C084-4128-B1EC-3DDC3532F888}"/>
              </a:ext>
            </a:extLst>
          </p:cNvPr>
          <p:cNvSpPr>
            <a:spLocks noGrp="1"/>
          </p:cNvSpPr>
          <p:nvPr>
            <p:ph type="title"/>
          </p:nvPr>
        </p:nvSpPr>
        <p:spPr/>
        <p:txBody>
          <a:bodyPr/>
          <a:lstStyle/>
          <a:p>
            <a:r>
              <a:rPr lang="en-US" dirty="0"/>
              <a:t>MSAL</a:t>
            </a:r>
          </a:p>
        </p:txBody>
      </p:sp>
      <p:sp>
        <p:nvSpPr>
          <p:cNvPr id="3" name="Content Placeholder 2">
            <a:extLst>
              <a:ext uri="{FF2B5EF4-FFF2-40B4-BE49-F238E27FC236}">
                <a16:creationId xmlns:a16="http://schemas.microsoft.com/office/drawing/2014/main" id="{2B3C0AFC-3B2A-4738-B736-92F99378EADC}"/>
              </a:ext>
            </a:extLst>
          </p:cNvPr>
          <p:cNvSpPr>
            <a:spLocks noGrp="1"/>
          </p:cNvSpPr>
          <p:nvPr>
            <p:ph idx="1"/>
          </p:nvPr>
        </p:nvSpPr>
        <p:spPr/>
        <p:txBody>
          <a:bodyPr/>
          <a:lstStyle/>
          <a:p>
            <a:r>
              <a:rPr lang="en-US" dirty="0"/>
              <a:t>Azure AD V2, B2C, MSA and AD FS 2019</a:t>
            </a:r>
          </a:p>
          <a:p>
            <a:r>
              <a:rPr lang="en-US" dirty="0"/>
              <a:t>Uses dynamic scopes</a:t>
            </a:r>
          </a:p>
          <a:p>
            <a:r>
              <a:rPr lang="en-US" dirty="0"/>
              <a:t>Supports cache merging with ADAL</a:t>
            </a:r>
          </a:p>
          <a:p>
            <a:r>
              <a:rPr lang="en-US" dirty="0"/>
              <a:t>Can acquire V1 or V2 tokens, OBO can use V2 to acquire V1 token</a:t>
            </a:r>
          </a:p>
        </p:txBody>
      </p:sp>
      <p:sp>
        <p:nvSpPr>
          <p:cNvPr id="4" name="TextBox 3">
            <a:extLst>
              <a:ext uri="{FF2B5EF4-FFF2-40B4-BE49-F238E27FC236}">
                <a16:creationId xmlns:a16="http://schemas.microsoft.com/office/drawing/2014/main" id="{3D83739D-1621-4A8C-B0C4-CA0B7083C728}"/>
              </a:ext>
            </a:extLst>
          </p:cNvPr>
          <p:cNvSpPr txBox="1"/>
          <p:nvPr/>
        </p:nvSpPr>
        <p:spPr>
          <a:xfrm flipH="1">
            <a:off x="436136" y="5420004"/>
            <a:ext cx="10649679" cy="369332"/>
          </a:xfrm>
          <a:prstGeom prst="rect">
            <a:avLst/>
          </a:prstGeom>
          <a:noFill/>
        </p:spPr>
        <p:txBody>
          <a:bodyPr wrap="square" rtlCol="0">
            <a:spAutoFit/>
          </a:bodyPr>
          <a:lstStyle/>
          <a:p>
            <a:r>
              <a:rPr lang="en-US" dirty="0"/>
              <a:t>Note: resource token version controlled by the </a:t>
            </a:r>
            <a:r>
              <a:rPr lang="en-US" dirty="0" err="1"/>
              <a:t>accessTokenAcceptedVersion</a:t>
            </a:r>
            <a:r>
              <a:rPr lang="en-US" dirty="0"/>
              <a:t> property in the app manifest </a:t>
            </a:r>
          </a:p>
        </p:txBody>
      </p:sp>
    </p:spTree>
    <p:extLst>
      <p:ext uri="{BB962C8B-B14F-4D97-AF65-F5344CB8AC3E}">
        <p14:creationId xmlns:p14="http://schemas.microsoft.com/office/powerpoint/2010/main" val="376186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5F13-C179-4CDD-8F14-5087B95F968F}"/>
              </a:ext>
            </a:extLst>
          </p:cNvPr>
          <p:cNvSpPr>
            <a:spLocks noGrp="1"/>
          </p:cNvSpPr>
          <p:nvPr>
            <p:ph type="title"/>
          </p:nvPr>
        </p:nvSpPr>
        <p:spPr/>
        <p:txBody>
          <a:bodyPr/>
          <a:lstStyle/>
          <a:p>
            <a:r>
              <a:rPr lang="en-US"/>
              <a:t>ADAL</a:t>
            </a:r>
            <a:endParaRPr lang="en-US" dirty="0"/>
          </a:p>
        </p:txBody>
      </p:sp>
      <p:sp>
        <p:nvSpPr>
          <p:cNvPr id="4" name="Text Placeholder 3">
            <a:extLst>
              <a:ext uri="{FF2B5EF4-FFF2-40B4-BE49-F238E27FC236}">
                <a16:creationId xmlns:a16="http://schemas.microsoft.com/office/drawing/2014/main" id="{7E03B942-3DCE-4D60-9C1D-094303A9B74C}"/>
              </a:ext>
            </a:extLst>
          </p:cNvPr>
          <p:cNvSpPr>
            <a:spLocks noGrp="1"/>
          </p:cNvSpPr>
          <p:nvPr>
            <p:ph idx="1"/>
          </p:nvPr>
        </p:nvSpPr>
        <p:spPr/>
        <p:txBody>
          <a:bodyPr>
            <a:normAutofit/>
          </a:bodyPr>
          <a:lstStyle/>
          <a:p>
            <a:r>
              <a:rPr lang="en-US" dirty="0"/>
              <a:t>Tested with Azure AD V1 and AD FS 2016</a:t>
            </a:r>
          </a:p>
          <a:p>
            <a:r>
              <a:rPr lang="en-US" dirty="0"/>
              <a:t>V1 endpoint only</a:t>
            </a:r>
          </a:p>
          <a:p>
            <a:r>
              <a:rPr lang="en-US" dirty="0"/>
              <a:t>Can be used side-by-side with MSAL (migration)</a:t>
            </a:r>
          </a:p>
          <a:p>
            <a:r>
              <a:rPr lang="en-US" dirty="0"/>
              <a:t>No further investment</a:t>
            </a:r>
          </a:p>
        </p:txBody>
      </p:sp>
    </p:spTree>
    <p:extLst>
      <p:ext uri="{BB962C8B-B14F-4D97-AF65-F5344CB8AC3E}">
        <p14:creationId xmlns:p14="http://schemas.microsoft.com/office/powerpoint/2010/main" val="60852842"/>
      </p:ext>
    </p:extLst>
  </p:cSld>
  <p:clrMapOvr>
    <a:masterClrMapping/>
  </p:clrMapOvr>
</p:sld>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CPS089-865814621-1978</_dlc_DocId>
    <_dlc_DocIdUrl xmlns="230e9df3-be65-4c73-a93b-d1236ebd677e">
      <Url>https://microsoft.sharepoint.com/teams/CampusProjectSites089/hahzsakosd/ipdev/_layouts/15/DocIdRedir.aspx?ID=CPS089-865814621-1978</Url>
      <Description>CPS089-865814621-1978</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E851213-8EC2-4753-BFC5-B953C0B790EA}">
  <ds:schemaRefs>
    <ds:schemaRef ds:uri="http://schemas.microsoft.com/sharepoint/v3/contenttype/forms"/>
  </ds:schemaRefs>
</ds:datastoreItem>
</file>

<file path=customXml/itemProps2.xml><?xml version="1.0" encoding="utf-8"?>
<ds:datastoreItem xmlns:ds="http://schemas.openxmlformats.org/officeDocument/2006/customXml" ds:itemID="{5618AC29-38C8-471B-97F6-3CE52981285E}">
  <ds:schemaRefs>
    <ds:schemaRef ds:uri="http://purl.org/dc/elements/1.1/"/>
    <ds:schemaRef ds:uri="http://schemas.microsoft.com/office/2006/metadata/properties"/>
    <ds:schemaRef ds:uri="http://schemas.openxmlformats.org/package/2006/metadata/core-properties"/>
    <ds:schemaRef ds:uri="7ed30aa2-a9a3-48dd-93de-4f2bc034e61b"/>
    <ds:schemaRef ds:uri="8101b29b-8a0e-44e4-b1a0-1d2d73225b85"/>
    <ds:schemaRef ds:uri="http://purl.org/dc/terms/"/>
    <ds:schemaRef ds:uri="http://schemas.microsoft.com/office/infopath/2007/PartnerControls"/>
    <ds:schemaRef ds:uri="http://schemas.microsoft.com/office/2006/documentManagement/type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0C226263-6AF5-487A-8A26-D3E1000618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052D2FC-8A6D-4EFC-A03C-60A453FE2136}">
  <ds:schemaRefs>
    <ds:schemaRef ds:uri="http://schemas.microsoft.com/sharepoint/event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ASD</Template>
  <TotalTime>2049</TotalTime>
  <Words>1362</Words>
  <Application>Microsoft Office PowerPoint</Application>
  <PresentationFormat>Widescreen</PresentationFormat>
  <Paragraphs>236</Paragraphs>
  <Slides>29</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Consolas</vt:lpstr>
      <vt:lpstr>Segoe UI</vt:lpstr>
      <vt:lpstr>Segoe UI Light</vt:lpstr>
      <vt:lpstr>ASD</vt:lpstr>
      <vt:lpstr>MSAL</vt:lpstr>
      <vt:lpstr>PowerPoint Presentation</vt:lpstr>
      <vt:lpstr>Module Overview</vt:lpstr>
      <vt:lpstr>MSAL</vt:lpstr>
      <vt:lpstr>PowerPoint Presentation</vt:lpstr>
      <vt:lpstr>Developer Tools</vt:lpstr>
      <vt:lpstr>Basics</vt:lpstr>
      <vt:lpstr>MSAL</vt:lpstr>
      <vt:lpstr>ADAL</vt:lpstr>
      <vt:lpstr>MSAL</vt:lpstr>
      <vt:lpstr>PowerPoint Presentation</vt:lpstr>
      <vt:lpstr>Usage Pattern</vt:lpstr>
      <vt:lpstr>Client creation</vt:lpstr>
      <vt:lpstr>Some build parameters</vt:lpstr>
      <vt:lpstr>Public client token acquisition methods</vt:lpstr>
      <vt:lpstr>Confidential client token acquisition methods</vt:lpstr>
      <vt:lpstr>User agent (JS) client token acquisition methods</vt:lpstr>
      <vt:lpstr>PowerPoint Presentation</vt:lpstr>
      <vt:lpstr>MSAL</vt:lpstr>
      <vt:lpstr>PowerPoint Presentation</vt:lpstr>
      <vt:lpstr>Purpose of cache</vt:lpstr>
      <vt:lpstr>Cache handling</vt:lpstr>
      <vt:lpstr>Cache setup example</vt:lpstr>
      <vt:lpstr>MSAL.JS</vt:lpstr>
      <vt:lpstr>PowerPoint Presentation</vt:lpstr>
      <vt:lpstr>MSAL.JS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ADAL</dc:title>
  <dc:creator>Tino Donderwinkel</dc:creator>
  <cp:lastModifiedBy>Marius Rochon</cp:lastModifiedBy>
  <cp:revision>38</cp:revision>
  <dcterms:created xsi:type="dcterms:W3CDTF">2017-11-07T19:03:36Z</dcterms:created>
  <dcterms:modified xsi:type="dcterms:W3CDTF">2020-10-28T23:06:57Z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tinodo@microsoft.com</vt:lpwstr>
  </property>
  <property fmtid="{D5CDD505-2E9C-101B-9397-08002B2CF9AE}" pid="5" name="MSIP_Label_f42aa342-8706-4288-bd11-ebb85995028c_SetDate">
    <vt:lpwstr>2017-11-06T09:38:17.0317155Z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0x01010082B2B93B1EE75848BD89785587EBD494</vt:lpwstr>
  </property>
  <property fmtid="{D5CDD505-2E9C-101B-9397-08002B2CF9AE}" pid="11" name="_dlc_DocIdItemGuid">
    <vt:lpwstr>0ae2ccb4-a31c-4b10-a5c3-630505d6698a</vt:lpwstr>
  </property>
</Properties>
</file>