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56" r:id="rId6"/>
    <p:sldId id="257" r:id="rId7"/>
    <p:sldId id="258" r:id="rId8"/>
    <p:sldId id="259" r:id="rId9"/>
    <p:sldId id="260" r:id="rId10"/>
    <p:sldId id="282" r:id="rId11"/>
    <p:sldId id="262" r:id="rId12"/>
    <p:sldId id="263" r:id="rId13"/>
    <p:sldId id="264" r:id="rId14"/>
    <p:sldId id="265" r:id="rId15"/>
    <p:sldId id="266" r:id="rId16"/>
    <p:sldId id="283" r:id="rId17"/>
    <p:sldId id="269" r:id="rId18"/>
    <p:sldId id="270" r:id="rId19"/>
    <p:sldId id="284" r:id="rId20"/>
    <p:sldId id="272" r:id="rId21"/>
    <p:sldId id="273" r:id="rId22"/>
    <p:sldId id="274" r:id="rId23"/>
    <p:sldId id="285" r:id="rId24"/>
    <p:sldId id="277" r:id="rId25"/>
    <p:sldId id="286" r:id="rId26"/>
    <p:sldId id="279" r:id="rId27"/>
    <p:sldId id="280"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0F903121-3AAA-4BC4-BB67-7BF7B9D8DBAB}">
          <p14:sldIdLst>
            <p14:sldId id="256"/>
            <p14:sldId id="257"/>
            <p14:sldId id="258"/>
            <p14:sldId id="259"/>
            <p14:sldId id="260"/>
          </p14:sldIdLst>
        </p14:section>
        <p14:section name="Purpose and Versions" id="{DB1761B0-DEC8-4366-9E2F-32BB0D226DBC}">
          <p14:sldIdLst>
            <p14:sldId id="282"/>
            <p14:sldId id="262"/>
            <p14:sldId id="263"/>
            <p14:sldId id="264"/>
            <p14:sldId id="265"/>
            <p14:sldId id="266"/>
          </p14:sldIdLst>
        </p14:section>
        <p14:section name="Basic Architecture" id="{B5EEF2FF-D9E4-41CB-82B5-8130956B1927}">
          <p14:sldIdLst>
            <p14:sldId id="283"/>
            <p14:sldId id="269"/>
            <p14:sldId id="270"/>
            <p14:sldId id="284"/>
            <p14:sldId id="272"/>
            <p14:sldId id="273"/>
            <p14:sldId id="274"/>
          </p14:sldIdLst>
        </p14:section>
        <p14:section name="Application Use" id="{5C6D8A6B-53CD-4A65-8BA2-F3339B31CA9A}">
          <p14:sldIdLst>
            <p14:sldId id="285"/>
            <p14:sldId id="277"/>
            <p14:sldId id="286"/>
            <p14:sldId id="279"/>
            <p14:sldId id="280"/>
          </p14:sldIdLst>
        </p14:section>
        <p14:section name="End" id="{9ACF616A-6EEE-4F35-BA3C-423A7330731B}">
          <p14:sldIdLst>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817" autoAdjust="0"/>
  </p:normalViewPr>
  <p:slideViewPr>
    <p:cSldViewPr snapToGrid="0">
      <p:cViewPr varScale="1">
        <p:scale>
          <a:sx n="74" d="100"/>
          <a:sy n="74" d="100"/>
        </p:scale>
        <p:origin x="882" y="39"/>
      </p:cViewPr>
      <p:guideLst/>
    </p:cSldViewPr>
  </p:slideViewPr>
  <p:notesTextViewPr>
    <p:cViewPr>
      <p:scale>
        <a:sx n="1" d="1"/>
        <a:sy n="1" d="1"/>
      </p:scale>
      <p:origin x="0" y="0"/>
    </p:cViewPr>
  </p:notesTextViewPr>
  <p:notesViewPr>
    <p:cSldViewPr snapToGrid="0" showGuides="1">
      <p:cViewPr varScale="1">
        <p:scale>
          <a:sx n="125" d="100"/>
          <a:sy n="125" d="100"/>
        </p:scale>
        <p:origin x="48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Van Doesburg" userId="8651e738-6a4a-4106-9f90-2ec75f24894c" providerId="ADAL" clId="{5060CB2B-6201-4CB5-B583-9F07BAF66447}"/>
    <pc:docChg chg="undo custSel delSld modSld modMainMaster modSection">
      <pc:chgData name="Steven Van Doesburg" userId="8651e738-6a4a-4106-9f90-2ec75f24894c" providerId="ADAL" clId="{5060CB2B-6201-4CB5-B583-9F07BAF66447}" dt="2017-11-15T09:34:36.618" v="92" actId="1035"/>
      <pc:docMkLst>
        <pc:docMk/>
      </pc:docMkLst>
      <pc:sldChg chg="modSp">
        <pc:chgData name="Steven Van Doesburg" userId="8651e738-6a4a-4106-9f90-2ec75f24894c" providerId="ADAL" clId="{5060CB2B-6201-4CB5-B583-9F07BAF66447}" dt="2017-11-15T09:31:12.162" v="45" actId="6549"/>
        <pc:sldMkLst>
          <pc:docMk/>
          <pc:sldMk cId="1352571872" sldId="262"/>
        </pc:sldMkLst>
        <pc:spChg chg="mod">
          <ac:chgData name="Steven Van Doesburg" userId="8651e738-6a4a-4106-9f90-2ec75f24894c" providerId="ADAL" clId="{5060CB2B-6201-4CB5-B583-9F07BAF66447}" dt="2017-11-15T09:31:12.162" v="45" actId="6549"/>
          <ac:spMkLst>
            <pc:docMk/>
            <pc:sldMk cId="1352571872" sldId="262"/>
            <ac:spMk id="6" creationId="{67B6B5FA-3C04-420B-9A60-266BC6DF19E4}"/>
          </ac:spMkLst>
        </pc:spChg>
      </pc:sldChg>
      <pc:sldChg chg="del">
        <pc:chgData name="Steven Van Doesburg" userId="8651e738-6a4a-4106-9f90-2ec75f24894c" providerId="ADAL" clId="{5060CB2B-6201-4CB5-B583-9F07BAF66447}" dt="2017-11-15T09:33:02.228" v="65" actId="2696"/>
        <pc:sldMkLst>
          <pc:docMk/>
          <pc:sldMk cId="2889099974" sldId="267"/>
        </pc:sldMkLst>
      </pc:sldChg>
      <pc:sldChg chg="modSp">
        <pc:chgData name="Steven Van Doesburg" userId="8651e738-6a4a-4106-9f90-2ec75f24894c" providerId="ADAL" clId="{5060CB2B-6201-4CB5-B583-9F07BAF66447}" dt="2017-11-15T09:33:44.089" v="67"/>
        <pc:sldMkLst>
          <pc:docMk/>
          <pc:sldMk cId="1160843653" sldId="269"/>
        </pc:sldMkLst>
        <pc:spChg chg="mod">
          <ac:chgData name="Steven Van Doesburg" userId="8651e738-6a4a-4106-9f90-2ec75f24894c" providerId="ADAL" clId="{5060CB2B-6201-4CB5-B583-9F07BAF66447}" dt="2017-11-15T09:33:44.089" v="67"/>
          <ac:spMkLst>
            <pc:docMk/>
            <pc:sldMk cId="1160843653" sldId="269"/>
            <ac:spMk id="6" creationId="{67B6B5FA-3C04-420B-9A60-266BC6DF19E4}"/>
          </ac:spMkLst>
        </pc:spChg>
      </pc:sldChg>
      <pc:sldChg chg="del">
        <pc:chgData name="Steven Van Doesburg" userId="8651e738-6a4a-4106-9f90-2ec75f24894c" providerId="ADAL" clId="{5060CB2B-6201-4CB5-B583-9F07BAF66447}" dt="2017-11-15T09:32:58.565" v="64" actId="2696"/>
        <pc:sldMkLst>
          <pc:docMk/>
          <pc:sldMk cId="3596333928" sldId="275"/>
        </pc:sldMkLst>
      </pc:sldChg>
      <pc:sldChg chg="modSp">
        <pc:chgData name="Steven Van Doesburg" userId="8651e738-6a4a-4106-9f90-2ec75f24894c" providerId="ADAL" clId="{5060CB2B-6201-4CB5-B583-9F07BAF66447}" dt="2017-11-15T09:34:19.144" v="68"/>
        <pc:sldMkLst>
          <pc:docMk/>
          <pc:sldMk cId="3210578269" sldId="277"/>
        </pc:sldMkLst>
        <pc:spChg chg="mod">
          <ac:chgData name="Steven Van Doesburg" userId="8651e738-6a4a-4106-9f90-2ec75f24894c" providerId="ADAL" clId="{5060CB2B-6201-4CB5-B583-9F07BAF66447}" dt="2017-11-15T09:34:19.144" v="68"/>
          <ac:spMkLst>
            <pc:docMk/>
            <pc:sldMk cId="3210578269" sldId="277"/>
            <ac:spMk id="6" creationId="{67B6B5FA-3C04-420B-9A60-266BC6DF19E4}"/>
          </ac:spMkLst>
        </pc:spChg>
      </pc:sldChg>
      <pc:sldChg chg="modSp">
        <pc:chgData name="Steven Van Doesburg" userId="8651e738-6a4a-4106-9f90-2ec75f24894c" providerId="ADAL" clId="{5060CB2B-6201-4CB5-B583-9F07BAF66447}" dt="2017-11-15T09:34:36.618" v="92" actId="1035"/>
        <pc:sldMkLst>
          <pc:docMk/>
          <pc:sldMk cId="2710783039" sldId="280"/>
        </pc:sldMkLst>
        <pc:spChg chg="mod">
          <ac:chgData name="Steven Van Doesburg" userId="8651e738-6a4a-4106-9f90-2ec75f24894c" providerId="ADAL" clId="{5060CB2B-6201-4CB5-B583-9F07BAF66447}" dt="2017-11-15T09:34:36.618" v="92" actId="1035"/>
          <ac:spMkLst>
            <pc:docMk/>
            <pc:sldMk cId="2710783039" sldId="280"/>
            <ac:spMk id="4" creationId="{A9F349CD-72AE-46C0-993A-66813FF18DBE}"/>
          </ac:spMkLst>
        </pc:spChg>
      </pc:sldChg>
      <pc:sldMasterChg chg="modSldLayout">
        <pc:chgData name="Steven Van Doesburg" userId="8651e738-6a4a-4106-9f90-2ec75f24894c" providerId="ADAL" clId="{5060CB2B-6201-4CB5-B583-9F07BAF66447}" dt="2017-11-15T09:32:50.790" v="63" actId="6549"/>
        <pc:sldMasterMkLst>
          <pc:docMk/>
          <pc:sldMasterMk cId="645284692" sldId="2147483648"/>
        </pc:sldMasterMkLst>
        <pc:sldLayoutChg chg="modSp">
          <pc:chgData name="Steven Van Doesburg" userId="8651e738-6a4a-4106-9f90-2ec75f24894c" providerId="ADAL" clId="{5060CB2B-6201-4CB5-B583-9F07BAF66447}" dt="2017-11-15T09:29:25.702" v="25" actId="20577"/>
          <pc:sldLayoutMkLst>
            <pc:docMk/>
            <pc:sldMasterMk cId="645284692" sldId="2147483648"/>
            <pc:sldLayoutMk cId="4170800896" sldId="2147483691"/>
          </pc:sldLayoutMkLst>
          <pc:spChg chg="mod">
            <ac:chgData name="Steven Van Doesburg" userId="8651e738-6a4a-4106-9f90-2ec75f24894c" providerId="ADAL" clId="{5060CB2B-6201-4CB5-B583-9F07BAF66447}" dt="2017-11-15T09:29:25.702" v="25" actId="20577"/>
            <ac:spMkLst>
              <pc:docMk/>
              <pc:sldMasterMk cId="645284692" sldId="2147483648"/>
              <pc:sldLayoutMk cId="4170800896" sldId="2147483691"/>
              <ac:spMk id="3" creationId="{61DC996A-0B64-4491-BEE2-DC6E9FD4390B}"/>
            </ac:spMkLst>
          </pc:spChg>
        </pc:sldLayoutChg>
        <pc:sldLayoutChg chg="modSp">
          <pc:chgData name="Steven Van Doesburg" userId="8651e738-6a4a-4106-9f90-2ec75f24894c" providerId="ADAL" clId="{5060CB2B-6201-4CB5-B583-9F07BAF66447}" dt="2017-11-15T09:32:50.790" v="63" actId="6549"/>
          <pc:sldLayoutMkLst>
            <pc:docMk/>
            <pc:sldMasterMk cId="645284692" sldId="2147483648"/>
            <pc:sldLayoutMk cId="1441271765" sldId="2147483692"/>
          </pc:sldLayoutMkLst>
          <pc:spChg chg="mod">
            <ac:chgData name="Steven Van Doesburg" userId="8651e738-6a4a-4106-9f90-2ec75f24894c" providerId="ADAL" clId="{5060CB2B-6201-4CB5-B583-9F07BAF66447}" dt="2017-11-15T09:32:50.790" v="63" actId="6549"/>
            <ac:spMkLst>
              <pc:docMk/>
              <pc:sldMasterMk cId="645284692" sldId="2147483648"/>
              <pc:sldLayoutMk cId="1441271765" sldId="2147483692"/>
              <ac:spMk id="5" creationId="{6DA46040-213F-4CC6-94D3-2F9450739868}"/>
            </ac:spMkLst>
          </pc:spChg>
        </pc:sldLayoutChg>
      </pc:sldMasterChg>
    </pc:docChg>
  </pc:docChgLst>
  <pc:docChgLst>
    <pc:chgData name="Tino Donderwinkel" userId="0571b9db-0e92-41a8-9832-f6fed62244fc" providerId="ADAL" clId="{9D1314D3-F9EA-430C-826B-9FBC2EBE4178}"/>
    <pc:docChg chg="custSel addSld delSld modSld delSection modSection">
      <pc:chgData name="Tino Donderwinkel" userId="0571b9db-0e92-41a8-9832-f6fed62244fc" providerId="ADAL" clId="{9D1314D3-F9EA-430C-826B-9FBC2EBE4178}" dt="2017-11-07T07:42:28.918" v="190" actId="2696"/>
      <pc:docMkLst>
        <pc:docMk/>
      </pc:docMkLst>
      <pc:sldChg chg="modAnim">
        <pc:chgData name="Tino Donderwinkel" userId="0571b9db-0e92-41a8-9832-f6fed62244fc" providerId="ADAL" clId="{9D1314D3-F9EA-430C-826B-9FBC2EBE4178}" dt="2017-11-07T07:37:41.929" v="3" actId="2696"/>
        <pc:sldMkLst>
          <pc:docMk/>
          <pc:sldMk cId="3596897715" sldId="266"/>
        </pc:sldMkLst>
      </pc:sldChg>
      <pc:sldChg chg="delSp modSp">
        <pc:chgData name="Tino Donderwinkel" userId="0571b9db-0e92-41a8-9832-f6fed62244fc" providerId="ADAL" clId="{9D1314D3-F9EA-430C-826B-9FBC2EBE4178}" dt="2017-11-07T07:38:08.585" v="11" actId="478"/>
        <pc:sldMkLst>
          <pc:docMk/>
          <pc:sldMk cId="2889099974" sldId="267"/>
        </pc:sldMkLst>
        <pc:spChg chg="del mod">
          <ac:chgData name="Tino Donderwinkel" userId="0571b9db-0e92-41a8-9832-f6fed62244fc" providerId="ADAL" clId="{9D1314D3-F9EA-430C-826B-9FBC2EBE4178}" dt="2017-11-07T07:38:00.012" v="10" actId="478"/>
          <ac:spMkLst>
            <pc:docMk/>
            <pc:sldMk cId="2889099974" sldId="267"/>
            <ac:spMk id="2" creationId="{3AA53A97-1FD1-4F06-8222-D75F3E928CA6}"/>
          </ac:spMkLst>
        </pc:spChg>
        <pc:spChg chg="del">
          <ac:chgData name="Tino Donderwinkel" userId="0571b9db-0e92-41a8-9832-f6fed62244fc" providerId="ADAL" clId="{9D1314D3-F9EA-430C-826B-9FBC2EBE4178}" dt="2017-11-07T07:38:08.585" v="11" actId="478"/>
          <ac:spMkLst>
            <pc:docMk/>
            <pc:sldMk cId="2889099974" sldId="267"/>
            <ac:spMk id="3" creationId="{AAFE1DFF-F5A5-4836-B762-84A9728A4977}"/>
          </ac:spMkLst>
        </pc:spChg>
        <pc:spChg chg="mod">
          <ac:chgData name="Tino Donderwinkel" userId="0571b9db-0e92-41a8-9832-f6fed62244fc" providerId="ADAL" clId="{9D1314D3-F9EA-430C-826B-9FBC2EBE4178}" dt="2017-11-07T07:37:57.578" v="9" actId="12"/>
          <ac:spMkLst>
            <pc:docMk/>
            <pc:sldMk cId="2889099974" sldId="267"/>
            <ac:spMk id="4" creationId="{A9F349CD-72AE-46C0-993A-66813FF18DBE}"/>
          </ac:spMkLst>
        </pc:spChg>
      </pc:sldChg>
      <pc:sldChg chg="del">
        <pc:chgData name="Tino Donderwinkel" userId="0571b9db-0e92-41a8-9832-f6fed62244fc" providerId="ADAL" clId="{9D1314D3-F9EA-430C-826B-9FBC2EBE4178}" dt="2017-11-07T07:38:38.839" v="76" actId="2696"/>
        <pc:sldMkLst>
          <pc:docMk/>
          <pc:sldMk cId="1586888096" sldId="268"/>
        </pc:sldMkLst>
      </pc:sldChg>
      <pc:sldChg chg="delSp modSp">
        <pc:chgData name="Tino Donderwinkel" userId="0571b9db-0e92-41a8-9832-f6fed62244fc" providerId="ADAL" clId="{9D1314D3-F9EA-430C-826B-9FBC2EBE4178}" dt="2017-11-07T07:40:00.693" v="122" actId="478"/>
        <pc:sldMkLst>
          <pc:docMk/>
          <pc:sldMk cId="1160843653" sldId="269"/>
        </pc:sldMkLst>
        <pc:spChg chg="del mod">
          <ac:chgData name="Tino Donderwinkel" userId="0571b9db-0e92-41a8-9832-f6fed62244fc" providerId="ADAL" clId="{9D1314D3-F9EA-430C-826B-9FBC2EBE4178}" dt="2017-11-07T07:40:00.693" v="122" actId="478"/>
          <ac:spMkLst>
            <pc:docMk/>
            <pc:sldMk cId="1160843653" sldId="269"/>
            <ac:spMk id="5" creationId="{C00C4503-2E64-4589-9AD7-8DC77630929E}"/>
          </ac:spMkLst>
        </pc:spChg>
      </pc:sldChg>
      <pc:sldChg chg="delSp">
        <pc:chgData name="Tino Donderwinkel" userId="0571b9db-0e92-41a8-9832-f6fed62244fc" providerId="ADAL" clId="{9D1314D3-F9EA-430C-826B-9FBC2EBE4178}" dt="2017-11-07T07:39:46.074" v="120" actId="478"/>
        <pc:sldMkLst>
          <pc:docMk/>
          <pc:sldMk cId="2371872024" sldId="270"/>
        </pc:sldMkLst>
        <pc:spChg chg="del">
          <ac:chgData name="Tino Donderwinkel" userId="0571b9db-0e92-41a8-9832-f6fed62244fc" providerId="ADAL" clId="{9D1314D3-F9EA-430C-826B-9FBC2EBE4178}" dt="2017-11-07T07:39:46.074" v="120" actId="478"/>
          <ac:spMkLst>
            <pc:docMk/>
            <pc:sldMk cId="2371872024" sldId="270"/>
            <ac:spMk id="3" creationId="{6727B800-A26B-4D9B-8E66-4DECEE5DA726}"/>
          </ac:spMkLst>
        </pc:spChg>
      </pc:sldChg>
      <pc:sldChg chg="del">
        <pc:chgData name="Tino Donderwinkel" userId="0571b9db-0e92-41a8-9832-f6fed62244fc" providerId="ADAL" clId="{9D1314D3-F9EA-430C-826B-9FBC2EBE4178}" dt="2017-11-07T07:39:22.903" v="116" actId="2696"/>
        <pc:sldMkLst>
          <pc:docMk/>
          <pc:sldMk cId="342458887" sldId="271"/>
        </pc:sldMkLst>
      </pc:sldChg>
      <pc:sldChg chg="addSp delSp modSp">
        <pc:chgData name="Tino Donderwinkel" userId="0571b9db-0e92-41a8-9832-f6fed62244fc" providerId="ADAL" clId="{9D1314D3-F9EA-430C-826B-9FBC2EBE4178}" dt="2017-11-07T07:39:31.898" v="118" actId="2696"/>
        <pc:sldMkLst>
          <pc:docMk/>
          <pc:sldMk cId="2008774276" sldId="272"/>
        </pc:sldMkLst>
        <pc:spChg chg="add del mod">
          <ac:chgData name="Tino Donderwinkel" userId="0571b9db-0e92-41a8-9832-f6fed62244fc" providerId="ADAL" clId="{9D1314D3-F9EA-430C-826B-9FBC2EBE4178}" dt="2017-11-07T07:39:31.898" v="118" actId="2696"/>
          <ac:spMkLst>
            <pc:docMk/>
            <pc:sldMk cId="2008774276" sldId="272"/>
            <ac:spMk id="2" creationId="{1CACDDBE-5CD5-4B85-A10F-E9FF935ED368}"/>
          </ac:spMkLst>
        </pc:spChg>
      </pc:sldChg>
      <pc:sldChg chg="delSp">
        <pc:chgData name="Tino Donderwinkel" userId="0571b9db-0e92-41a8-9832-f6fed62244fc" providerId="ADAL" clId="{9D1314D3-F9EA-430C-826B-9FBC2EBE4178}" dt="2017-11-07T07:39:40.334" v="119" actId="478"/>
        <pc:sldMkLst>
          <pc:docMk/>
          <pc:sldMk cId="3872650976" sldId="273"/>
        </pc:sldMkLst>
        <pc:spChg chg="del">
          <ac:chgData name="Tino Donderwinkel" userId="0571b9db-0e92-41a8-9832-f6fed62244fc" providerId="ADAL" clId="{9D1314D3-F9EA-430C-826B-9FBC2EBE4178}" dt="2017-11-07T07:39:40.334" v="119" actId="478"/>
          <ac:spMkLst>
            <pc:docMk/>
            <pc:sldMk cId="3872650976" sldId="273"/>
            <ac:spMk id="3" creationId="{EA8CC278-D4FB-4ED9-A0F3-42C3CC114459}"/>
          </ac:spMkLst>
        </pc:spChg>
      </pc:sldChg>
      <pc:sldChg chg="addSp delSp modSp">
        <pc:chgData name="Tino Donderwinkel" userId="0571b9db-0e92-41a8-9832-f6fed62244fc" providerId="ADAL" clId="{9D1314D3-F9EA-430C-826B-9FBC2EBE4178}" dt="2017-11-07T07:40:38.649" v="127" actId="478"/>
        <pc:sldMkLst>
          <pc:docMk/>
          <pc:sldMk cId="3596333928" sldId="275"/>
        </pc:sldMkLst>
        <pc:spChg chg="add del mod">
          <ac:chgData name="Tino Donderwinkel" userId="0571b9db-0e92-41a8-9832-f6fed62244fc" providerId="ADAL" clId="{9D1314D3-F9EA-430C-826B-9FBC2EBE4178}" dt="2017-11-07T07:40:35.437" v="126" actId="478"/>
          <ac:spMkLst>
            <pc:docMk/>
            <pc:sldMk cId="3596333928" sldId="275"/>
            <ac:spMk id="2" creationId="{86FAF314-AED8-4D67-AE06-921FB4042F59}"/>
          </ac:spMkLst>
        </pc:spChg>
        <pc:spChg chg="del">
          <ac:chgData name="Tino Donderwinkel" userId="0571b9db-0e92-41a8-9832-f6fed62244fc" providerId="ADAL" clId="{9D1314D3-F9EA-430C-826B-9FBC2EBE4178}" dt="2017-11-07T07:40:38.649" v="127" actId="478"/>
          <ac:spMkLst>
            <pc:docMk/>
            <pc:sldMk cId="3596333928" sldId="275"/>
            <ac:spMk id="3" creationId="{451B64EA-3D71-443A-98B9-5B772197D9E3}"/>
          </ac:spMkLst>
        </pc:spChg>
        <pc:spChg chg="del mod">
          <ac:chgData name="Tino Donderwinkel" userId="0571b9db-0e92-41a8-9832-f6fed62244fc" providerId="ADAL" clId="{9D1314D3-F9EA-430C-826B-9FBC2EBE4178}" dt="2017-11-07T07:40:30.294" v="124" actId="478"/>
          <ac:spMkLst>
            <pc:docMk/>
            <pc:sldMk cId="3596333928" sldId="275"/>
            <ac:spMk id="5" creationId="{28DB7BBC-63FD-4E0E-B61E-474C0814C957}"/>
          </ac:spMkLst>
        </pc:spChg>
        <pc:spChg chg="mod">
          <ac:chgData name="Tino Donderwinkel" userId="0571b9db-0e92-41a8-9832-f6fed62244fc" providerId="ADAL" clId="{9D1314D3-F9EA-430C-826B-9FBC2EBE4178}" dt="2017-11-07T07:40:32.738" v="125" actId="6549"/>
          <ac:spMkLst>
            <pc:docMk/>
            <pc:sldMk cId="3596333928" sldId="275"/>
            <ac:spMk id="6" creationId="{F70F009B-0E9D-4336-91D8-8E3DAD7CC6E4}"/>
          </ac:spMkLst>
        </pc:spChg>
      </pc:sldChg>
      <pc:sldChg chg="del">
        <pc:chgData name="Tino Donderwinkel" userId="0571b9db-0e92-41a8-9832-f6fed62244fc" providerId="ADAL" clId="{9D1314D3-F9EA-430C-826B-9FBC2EBE4178}" dt="2017-11-07T07:40:59.962" v="150" actId="2696"/>
        <pc:sldMkLst>
          <pc:docMk/>
          <pc:sldMk cId="409577769" sldId="276"/>
        </pc:sldMkLst>
      </pc:sldChg>
      <pc:sldChg chg="addSp delSp modSp">
        <pc:chgData name="Tino Donderwinkel" userId="0571b9db-0e92-41a8-9832-f6fed62244fc" providerId="ADAL" clId="{9D1314D3-F9EA-430C-826B-9FBC2EBE4178}" dt="2017-11-07T07:41:09.857" v="154" actId="2696"/>
        <pc:sldMkLst>
          <pc:docMk/>
          <pc:sldMk cId="3210578269" sldId="277"/>
        </pc:sldMkLst>
        <pc:spChg chg="add del mod">
          <ac:chgData name="Tino Donderwinkel" userId="0571b9db-0e92-41a8-9832-f6fed62244fc" providerId="ADAL" clId="{9D1314D3-F9EA-430C-826B-9FBC2EBE4178}" dt="2017-11-07T07:41:09.857" v="154" actId="2696"/>
          <ac:spMkLst>
            <pc:docMk/>
            <pc:sldMk cId="3210578269" sldId="277"/>
            <ac:spMk id="2" creationId="{D28F18FD-B8AA-42ED-9EC7-39F0EF3720FB}"/>
          </ac:spMkLst>
        </pc:spChg>
        <pc:spChg chg="del mod">
          <ac:chgData name="Tino Donderwinkel" userId="0571b9db-0e92-41a8-9832-f6fed62244fc" providerId="ADAL" clId="{9D1314D3-F9EA-430C-826B-9FBC2EBE4178}" dt="2017-11-07T07:41:06.180" v="153" actId="478"/>
          <ac:spMkLst>
            <pc:docMk/>
            <pc:sldMk cId="3210578269" sldId="277"/>
            <ac:spMk id="5" creationId="{C00C4503-2E64-4589-9AD7-8DC77630929E}"/>
          </ac:spMkLst>
        </pc:spChg>
      </pc:sldChg>
      <pc:sldChg chg="del">
        <pc:chgData name="Tino Donderwinkel" userId="0571b9db-0e92-41a8-9832-f6fed62244fc" providerId="ADAL" clId="{9D1314D3-F9EA-430C-826B-9FBC2EBE4178}" dt="2017-11-07T07:41:26.793" v="178" actId="2696"/>
        <pc:sldMkLst>
          <pc:docMk/>
          <pc:sldMk cId="3108933553" sldId="278"/>
        </pc:sldMkLst>
      </pc:sldChg>
      <pc:sldChg chg="addSp delSp modSp">
        <pc:chgData name="Tino Donderwinkel" userId="0571b9db-0e92-41a8-9832-f6fed62244fc" providerId="ADAL" clId="{9D1314D3-F9EA-430C-826B-9FBC2EBE4178}" dt="2017-11-07T07:41:55.703" v="184" actId="478"/>
        <pc:sldMkLst>
          <pc:docMk/>
          <pc:sldMk cId="2710783039" sldId="280"/>
        </pc:sldMkLst>
        <pc:spChg chg="del mod">
          <ac:chgData name="Tino Donderwinkel" userId="0571b9db-0e92-41a8-9832-f6fed62244fc" providerId="ADAL" clId="{9D1314D3-F9EA-430C-826B-9FBC2EBE4178}" dt="2017-11-07T07:41:45.273" v="181" actId="478"/>
          <ac:spMkLst>
            <pc:docMk/>
            <pc:sldMk cId="2710783039" sldId="280"/>
            <ac:spMk id="2" creationId="{3AA53A97-1FD1-4F06-8222-D75F3E928CA6}"/>
          </ac:spMkLst>
        </pc:spChg>
        <pc:spChg chg="del">
          <ac:chgData name="Tino Donderwinkel" userId="0571b9db-0e92-41a8-9832-f6fed62244fc" providerId="ADAL" clId="{9D1314D3-F9EA-430C-826B-9FBC2EBE4178}" dt="2017-11-07T07:41:55.703" v="184" actId="478"/>
          <ac:spMkLst>
            <pc:docMk/>
            <pc:sldMk cId="2710783039" sldId="280"/>
            <ac:spMk id="3" creationId="{AAFE1DFF-F5A5-4836-B762-84A9728A4977}"/>
          </ac:spMkLst>
        </pc:spChg>
        <pc:spChg chg="mod">
          <ac:chgData name="Tino Donderwinkel" userId="0571b9db-0e92-41a8-9832-f6fed62244fc" providerId="ADAL" clId="{9D1314D3-F9EA-430C-826B-9FBC2EBE4178}" dt="2017-11-07T07:41:47.206" v="182" actId="6549"/>
          <ac:spMkLst>
            <pc:docMk/>
            <pc:sldMk cId="2710783039" sldId="280"/>
            <ac:spMk id="4" creationId="{A9F349CD-72AE-46C0-993A-66813FF18DBE}"/>
          </ac:spMkLst>
        </pc:spChg>
        <pc:spChg chg="add del mod">
          <ac:chgData name="Tino Donderwinkel" userId="0571b9db-0e92-41a8-9832-f6fed62244fc" providerId="ADAL" clId="{9D1314D3-F9EA-430C-826B-9FBC2EBE4178}" dt="2017-11-07T07:41:52.917" v="183" actId="478"/>
          <ac:spMkLst>
            <pc:docMk/>
            <pc:sldMk cId="2710783039" sldId="280"/>
            <ac:spMk id="5" creationId="{7F5DE596-2071-417C-90B5-36096F9920E2}"/>
          </ac:spMkLst>
        </pc:spChg>
      </pc:sldChg>
      <pc:sldChg chg="del">
        <pc:chgData name="Tino Donderwinkel" userId="0571b9db-0e92-41a8-9832-f6fed62244fc" providerId="ADAL" clId="{9D1314D3-F9EA-430C-826B-9FBC2EBE4178}" dt="2017-11-07T07:42:09.170" v="186" actId="2696"/>
        <pc:sldMkLst>
          <pc:docMk/>
          <pc:sldMk cId="3416602537" sldId="281"/>
        </pc:sldMkLst>
      </pc:sldChg>
      <pc:sldChg chg="addSp delSp modSp add modTransition">
        <pc:chgData name="Tino Donderwinkel" userId="0571b9db-0e92-41a8-9832-f6fed62244fc" providerId="ADAL" clId="{9D1314D3-F9EA-430C-826B-9FBC2EBE4178}" dt="2017-11-07T07:38:36.058" v="75" actId="20577"/>
        <pc:sldMkLst>
          <pc:docMk/>
          <pc:sldMk cId="2344737502" sldId="283"/>
        </pc:sldMkLst>
        <pc:spChg chg="del">
          <ac:chgData name="Tino Donderwinkel" userId="0571b9db-0e92-41a8-9832-f6fed62244fc" providerId="ADAL" clId="{9D1314D3-F9EA-430C-826B-9FBC2EBE4178}" dt="2017-11-07T07:38:18.238" v="13" actId="20577"/>
          <ac:spMkLst>
            <pc:docMk/>
            <pc:sldMk cId="2344737502" sldId="283"/>
            <ac:spMk id="2" creationId="{23F68A18-69D3-4C69-B64D-428E1C98EAAD}"/>
          </ac:spMkLst>
        </pc:spChg>
        <pc:spChg chg="del">
          <ac:chgData name="Tino Donderwinkel" userId="0571b9db-0e92-41a8-9832-f6fed62244fc" providerId="ADAL" clId="{9D1314D3-F9EA-430C-826B-9FBC2EBE4178}" dt="2017-11-07T07:38:18.238" v="13" actId="20577"/>
          <ac:spMkLst>
            <pc:docMk/>
            <pc:sldMk cId="2344737502" sldId="283"/>
            <ac:spMk id="3" creationId="{2220BB46-26F6-40CF-BF64-7B74EDD34E55}"/>
          </ac:spMkLst>
        </pc:spChg>
        <pc:spChg chg="del">
          <ac:chgData name="Tino Donderwinkel" userId="0571b9db-0e92-41a8-9832-f6fed62244fc" providerId="ADAL" clId="{9D1314D3-F9EA-430C-826B-9FBC2EBE4178}" dt="2017-11-07T07:38:18.238" v="13" actId="20577"/>
          <ac:spMkLst>
            <pc:docMk/>
            <pc:sldMk cId="2344737502" sldId="283"/>
            <ac:spMk id="4" creationId="{6EC1FA64-167D-4325-A8AC-152CE8556388}"/>
          </ac:spMkLst>
        </pc:spChg>
        <pc:spChg chg="add mod">
          <ac:chgData name="Tino Donderwinkel" userId="0571b9db-0e92-41a8-9832-f6fed62244fc" providerId="ADAL" clId="{9D1314D3-F9EA-430C-826B-9FBC2EBE4178}" dt="2017-11-07T07:38:36.058" v="75" actId="20577"/>
          <ac:spMkLst>
            <pc:docMk/>
            <pc:sldMk cId="2344737502" sldId="283"/>
            <ac:spMk id="5" creationId="{F3A8B744-7F6D-4723-BD55-178575347A8B}"/>
          </ac:spMkLst>
        </pc:spChg>
        <pc:spChg chg="add mod">
          <ac:chgData name="Tino Donderwinkel" userId="0571b9db-0e92-41a8-9832-f6fed62244fc" providerId="ADAL" clId="{9D1314D3-F9EA-430C-826B-9FBC2EBE4178}" dt="2017-11-07T07:38:27.229" v="41" actId="20577"/>
          <ac:spMkLst>
            <pc:docMk/>
            <pc:sldMk cId="2344737502" sldId="283"/>
            <ac:spMk id="6" creationId="{F7F2AB03-74F4-47AA-9C65-8B5A416A99BA}"/>
          </ac:spMkLst>
        </pc:spChg>
      </pc:sldChg>
      <pc:sldChg chg="addSp delSp modSp add">
        <pc:chgData name="Tino Donderwinkel" userId="0571b9db-0e92-41a8-9832-f6fed62244fc" providerId="ADAL" clId="{9D1314D3-F9EA-430C-826B-9FBC2EBE4178}" dt="2017-11-07T07:39:19.888" v="115" actId="20577"/>
        <pc:sldMkLst>
          <pc:docMk/>
          <pc:sldMk cId="2478751031" sldId="284"/>
        </pc:sldMkLst>
        <pc:spChg chg="del">
          <ac:chgData name="Tino Donderwinkel" userId="0571b9db-0e92-41a8-9832-f6fed62244fc" providerId="ADAL" clId="{9D1314D3-F9EA-430C-826B-9FBC2EBE4178}" dt="2017-11-07T07:39:07.113" v="78" actId="20577"/>
          <ac:spMkLst>
            <pc:docMk/>
            <pc:sldMk cId="2478751031" sldId="284"/>
            <ac:spMk id="2" creationId="{BE637018-7547-4227-9E1F-2E3B0017457F}"/>
          </ac:spMkLst>
        </pc:spChg>
        <pc:spChg chg="add del mod">
          <ac:chgData name="Tino Donderwinkel" userId="0571b9db-0e92-41a8-9832-f6fed62244fc" providerId="ADAL" clId="{9D1314D3-F9EA-430C-826B-9FBC2EBE4178}" dt="2017-11-07T07:39:13.656" v="79" actId="20577"/>
          <ac:spMkLst>
            <pc:docMk/>
            <pc:sldMk cId="2478751031" sldId="284"/>
            <ac:spMk id="3" creationId="{5FAA499F-7600-4413-B824-3B9CB0BD7062}"/>
          </ac:spMkLst>
        </pc:spChg>
        <pc:spChg chg="add mod">
          <ac:chgData name="Tino Donderwinkel" userId="0571b9db-0e92-41a8-9832-f6fed62244fc" providerId="ADAL" clId="{9D1314D3-F9EA-430C-826B-9FBC2EBE4178}" dt="2017-11-07T07:39:13.656" v="79" actId="20577"/>
          <ac:spMkLst>
            <pc:docMk/>
            <pc:sldMk cId="2478751031" sldId="284"/>
            <ac:spMk id="4" creationId="{494736DD-3933-4B2C-819C-90EDAA97E52D}"/>
          </ac:spMkLst>
        </pc:spChg>
        <pc:spChg chg="add mod">
          <ac:chgData name="Tino Donderwinkel" userId="0571b9db-0e92-41a8-9832-f6fed62244fc" providerId="ADAL" clId="{9D1314D3-F9EA-430C-826B-9FBC2EBE4178}" dt="2017-11-07T07:39:19.888" v="115" actId="20577"/>
          <ac:spMkLst>
            <pc:docMk/>
            <pc:sldMk cId="2478751031" sldId="284"/>
            <ac:spMk id="5" creationId="{DBEB9C63-4262-4700-BEF5-D4B5C09D556A}"/>
          </ac:spMkLst>
        </pc:spChg>
      </pc:sldChg>
      <pc:sldChg chg="modSp add">
        <pc:chgData name="Tino Donderwinkel" userId="0571b9db-0e92-41a8-9832-f6fed62244fc" providerId="ADAL" clId="{9D1314D3-F9EA-430C-826B-9FBC2EBE4178}" dt="2017-11-07T07:40:54.874" v="149" actId="20577"/>
        <pc:sldMkLst>
          <pc:docMk/>
          <pc:sldMk cId="1559186457" sldId="285"/>
        </pc:sldMkLst>
        <pc:spChg chg="mod">
          <ac:chgData name="Tino Donderwinkel" userId="0571b9db-0e92-41a8-9832-f6fed62244fc" providerId="ADAL" clId="{9D1314D3-F9EA-430C-826B-9FBC2EBE4178}" dt="2017-11-07T07:40:54.874" v="149" actId="20577"/>
          <ac:spMkLst>
            <pc:docMk/>
            <pc:sldMk cId="1559186457" sldId="285"/>
            <ac:spMk id="6" creationId="{F7F2AB03-74F4-47AA-9C65-8B5A416A99BA}"/>
          </ac:spMkLst>
        </pc:spChg>
      </pc:sldChg>
      <pc:sldChg chg="addSp delSp modSp add">
        <pc:chgData name="Tino Donderwinkel" userId="0571b9db-0e92-41a8-9832-f6fed62244fc" providerId="ADAL" clId="{9D1314D3-F9EA-430C-826B-9FBC2EBE4178}" dt="2017-11-07T07:41:23.698" v="177" actId="20577"/>
        <pc:sldMkLst>
          <pc:docMk/>
          <pc:sldMk cId="1203627543" sldId="286"/>
        </pc:sldMkLst>
        <pc:spChg chg="del">
          <ac:chgData name="Tino Donderwinkel" userId="0571b9db-0e92-41a8-9832-f6fed62244fc" providerId="ADAL" clId="{9D1314D3-F9EA-430C-826B-9FBC2EBE4178}" dt="2017-11-07T07:41:18.178" v="156" actId="20577"/>
          <ac:spMkLst>
            <pc:docMk/>
            <pc:sldMk cId="1203627543" sldId="286"/>
            <ac:spMk id="2" creationId="{833E7E2A-2646-4641-940F-F2977BB75D56}"/>
          </ac:spMkLst>
        </pc:spChg>
        <pc:spChg chg="add mod">
          <ac:chgData name="Tino Donderwinkel" userId="0571b9db-0e92-41a8-9832-f6fed62244fc" providerId="ADAL" clId="{9D1314D3-F9EA-430C-826B-9FBC2EBE4178}" dt="2017-11-07T07:41:18.178" v="156" actId="20577"/>
          <ac:spMkLst>
            <pc:docMk/>
            <pc:sldMk cId="1203627543" sldId="286"/>
            <ac:spMk id="3" creationId="{FDC4CB9D-EE28-45DB-8C39-4BE079444DA4}"/>
          </ac:spMkLst>
        </pc:spChg>
        <pc:spChg chg="add mod">
          <ac:chgData name="Tino Donderwinkel" userId="0571b9db-0e92-41a8-9832-f6fed62244fc" providerId="ADAL" clId="{9D1314D3-F9EA-430C-826B-9FBC2EBE4178}" dt="2017-11-07T07:41:23.698" v="177" actId="20577"/>
          <ac:spMkLst>
            <pc:docMk/>
            <pc:sldMk cId="1203627543" sldId="286"/>
            <ac:spMk id="4" creationId="{96EE2732-A5E8-4A62-AE79-08BEA092BDA9}"/>
          </ac:spMkLst>
        </pc:spChg>
      </pc:sldChg>
      <pc:sldChg chg="add">
        <pc:chgData name="Tino Donderwinkel" userId="0571b9db-0e92-41a8-9832-f6fed62244fc" providerId="ADAL" clId="{9D1314D3-F9EA-430C-826B-9FBC2EBE4178}" dt="2017-11-07T07:42:01.757" v="185" actId="2696"/>
        <pc:sldMkLst>
          <pc:docMk/>
          <pc:sldMk cId="4111066903" sldId="287"/>
        </pc:sldMkLst>
      </pc:sldChg>
      <pc:sldMasterChg chg="delSldLayout">
        <pc:chgData name="Tino Donderwinkel" userId="0571b9db-0e92-41a8-9832-f6fed62244fc" providerId="ADAL" clId="{9D1314D3-F9EA-430C-826B-9FBC2EBE4178}" dt="2017-11-07T07:42:28.918" v="190" actId="2696"/>
        <pc:sldMasterMkLst>
          <pc:docMk/>
          <pc:sldMasterMk cId="645284692" sldId="2147483648"/>
        </pc:sldMasterMkLst>
        <pc:sldLayoutChg chg="del">
          <pc:chgData name="Tino Donderwinkel" userId="0571b9db-0e92-41a8-9832-f6fed62244fc" providerId="ADAL" clId="{9D1314D3-F9EA-430C-826B-9FBC2EBE4178}" dt="2017-11-07T07:42:27.580" v="188" actId="2696"/>
          <pc:sldLayoutMkLst>
            <pc:docMk/>
            <pc:sldMasterMk cId="645284692" sldId="2147483648"/>
            <pc:sldLayoutMk cId="817269257" sldId="2147483705"/>
          </pc:sldLayoutMkLst>
        </pc:sldLayoutChg>
        <pc:sldLayoutChg chg="del">
          <pc:chgData name="Tino Donderwinkel" userId="0571b9db-0e92-41a8-9832-f6fed62244fc" providerId="ADAL" clId="{9D1314D3-F9EA-430C-826B-9FBC2EBE4178}" dt="2017-11-07T07:42:28.254" v="189" actId="2696"/>
          <pc:sldLayoutMkLst>
            <pc:docMk/>
            <pc:sldMasterMk cId="645284692" sldId="2147483648"/>
            <pc:sldLayoutMk cId="2455033136" sldId="2147483706"/>
          </pc:sldLayoutMkLst>
        </pc:sldLayoutChg>
        <pc:sldLayoutChg chg="del">
          <pc:chgData name="Tino Donderwinkel" userId="0571b9db-0e92-41a8-9832-f6fed62244fc" providerId="ADAL" clId="{9D1314D3-F9EA-430C-826B-9FBC2EBE4178}" dt="2017-11-07T07:42:28.918" v="190" actId="2696"/>
          <pc:sldLayoutMkLst>
            <pc:docMk/>
            <pc:sldMasterMk cId="645284692" sldId="2147483648"/>
            <pc:sldLayoutMk cId="3796093866" sldId="2147483707"/>
          </pc:sldLayoutMkLst>
        </pc:sldLayoutChg>
        <pc:sldLayoutChg chg="del">
          <pc:chgData name="Tino Donderwinkel" userId="0571b9db-0e92-41a8-9832-f6fed62244fc" providerId="ADAL" clId="{9D1314D3-F9EA-430C-826B-9FBC2EBE4178}" dt="2017-11-07T07:40:59.962" v="151" actId="2696"/>
          <pc:sldLayoutMkLst>
            <pc:docMk/>
            <pc:sldMasterMk cId="645284692" sldId="2147483648"/>
            <pc:sldLayoutMk cId="2470131217" sldId="2147483708"/>
          </pc:sldLayoutMkLst>
        </pc:sldLayoutChg>
        <pc:sldLayoutChg chg="del">
          <pc:chgData name="Tino Donderwinkel" userId="0571b9db-0e92-41a8-9832-f6fed62244fc" providerId="ADAL" clId="{9D1314D3-F9EA-430C-826B-9FBC2EBE4178}" dt="2017-11-07T07:41:26.793" v="179" actId="2696"/>
          <pc:sldLayoutMkLst>
            <pc:docMk/>
            <pc:sldMasterMk cId="645284692" sldId="2147483648"/>
            <pc:sldLayoutMk cId="2080456728" sldId="214748370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1/23/2019</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1/23/2019 6:51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1771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75389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1251620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12</a:t>
            </a:fld>
            <a:endParaRPr lang="en-US"/>
          </a:p>
        </p:txBody>
      </p:sp>
    </p:spTree>
    <p:extLst>
      <p:ext uri="{BB962C8B-B14F-4D97-AF65-F5344CB8AC3E}">
        <p14:creationId xmlns:p14="http://schemas.microsoft.com/office/powerpoint/2010/main" val="1037405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52433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30515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Lab ADFS VM to show the UI</a:t>
            </a:r>
          </a:p>
        </p:txBody>
      </p:sp>
      <p:sp>
        <p:nvSpPr>
          <p:cNvPr id="4" name="Slide Number Placeholder 3"/>
          <p:cNvSpPr>
            <a:spLocks noGrp="1"/>
          </p:cNvSpPr>
          <p:nvPr>
            <p:ph type="sldNum" sz="quarter" idx="10"/>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1803617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87754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1686417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TechEd 2013</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1/23/2019 6:51 AM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368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19</a:t>
            </a:fld>
            <a:endParaRPr lang="en-US"/>
          </a:p>
        </p:txBody>
      </p:sp>
    </p:spTree>
    <p:extLst>
      <p:ext uri="{BB962C8B-B14F-4D97-AF65-F5344CB8AC3E}">
        <p14:creationId xmlns:p14="http://schemas.microsoft.com/office/powerpoint/2010/main" val="261156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1555322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3808384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21</a:t>
            </a:fld>
            <a:endParaRPr lang="en-US"/>
          </a:p>
        </p:txBody>
      </p:sp>
    </p:spTree>
    <p:extLst>
      <p:ext uri="{BB962C8B-B14F-4D97-AF65-F5344CB8AC3E}">
        <p14:creationId xmlns:p14="http://schemas.microsoft.com/office/powerpoint/2010/main" val="123058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22</a:t>
            </a:fld>
            <a:endParaRPr lang="en-US"/>
          </a:p>
        </p:txBody>
      </p:sp>
    </p:spTree>
    <p:extLst>
      <p:ext uri="{BB962C8B-B14F-4D97-AF65-F5344CB8AC3E}">
        <p14:creationId xmlns:p14="http://schemas.microsoft.com/office/powerpoint/2010/main" val="2075401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23</a:t>
            </a:fld>
            <a:endParaRPr lang="en-US"/>
          </a:p>
        </p:txBody>
      </p:sp>
    </p:spTree>
    <p:extLst>
      <p:ext uri="{BB962C8B-B14F-4D97-AF65-F5344CB8AC3E}">
        <p14:creationId xmlns:p14="http://schemas.microsoft.com/office/powerpoint/2010/main" val="3287258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313428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31457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215902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1218456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6</a:t>
            </a:fld>
            <a:endParaRPr lang="en-US"/>
          </a:p>
        </p:txBody>
      </p:sp>
    </p:spTree>
    <p:extLst>
      <p:ext uri="{BB962C8B-B14F-4D97-AF65-F5344CB8AC3E}">
        <p14:creationId xmlns:p14="http://schemas.microsoft.com/office/powerpoint/2010/main" val="154026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3401573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10744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dirty="0"/>
              <a:t>ADFS is used in many different scenarios. The simplest one is as an </a:t>
            </a:r>
            <a:r>
              <a:rPr lang="en-US" dirty="0" err="1"/>
              <a:t>IdP</a:t>
            </a:r>
            <a:r>
              <a:rPr lang="en-US" dirty="0"/>
              <a:t> serving tokens for web apps using passive authentication. There are more advanced scenarios where it is used as part of a chain of federation servers ending with for example Azure </a:t>
            </a:r>
            <a:r>
              <a:rPr lang="en-US"/>
              <a:t>AD providing tokens to O365</a:t>
            </a: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855475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dirty="0"/>
              <a:t>Question #1</a:t>
            </a:r>
          </a:p>
          <a:p>
            <a:pPr lvl="0"/>
            <a:r>
              <a:rPr lang="en-US" dirty="0"/>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dirty="0"/>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dirty="0"/>
              <a:t>Code is in Consolas</a:t>
            </a:r>
          </a:p>
          <a:p>
            <a:pPr lvl="0"/>
            <a:endParaRPr lang="en-US" dirty="0"/>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dirty="0"/>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dirty="0"/>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dirty="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819284"/>
            <a:ext cx="11880000" cy="4889333"/>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3" name="TextBox 2">
            <a:extLst>
              <a:ext uri="{FF2B5EF4-FFF2-40B4-BE49-F238E27FC236}">
                <a16:creationId xmlns:a16="http://schemas.microsoft.com/office/drawing/2014/main" id="{61DC996A-0B64-4491-BEE2-DC6E9FD4390B}"/>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After completing this lesson, you will:</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covered:</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endParaRPr lang="en-US" dirty="0"/>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dirty="0"/>
              <a:t>Content</a:t>
            </a:r>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921" dirty="0"/>
              <a:t>AD FS for Developers</a:t>
            </a:r>
            <a:br>
              <a:rPr lang="en-US" sz="3921" dirty="0"/>
            </a:br>
            <a:br>
              <a:rPr lang="en-US" sz="3921" dirty="0"/>
            </a:br>
            <a:endParaRPr lang="en-US" sz="3137"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040-383B-4BD2-91D9-50F5A1BB6F52}"/>
              </a:ext>
            </a:extLst>
          </p:cNvPr>
          <p:cNvSpPr>
            <a:spLocks noGrp="1"/>
          </p:cNvSpPr>
          <p:nvPr>
            <p:ph type="title"/>
          </p:nvPr>
        </p:nvSpPr>
        <p:spPr/>
        <p:txBody>
          <a:bodyPr/>
          <a:lstStyle/>
          <a:p>
            <a:r>
              <a:rPr lang="en-US" dirty="0"/>
              <a:t>AD FS Version History</a:t>
            </a:r>
          </a:p>
        </p:txBody>
      </p:sp>
      <p:sp>
        <p:nvSpPr>
          <p:cNvPr id="4" name="Text Placeholder 3">
            <a:extLst>
              <a:ext uri="{FF2B5EF4-FFF2-40B4-BE49-F238E27FC236}">
                <a16:creationId xmlns:a16="http://schemas.microsoft.com/office/drawing/2014/main" id="{53EBAF9A-FCB2-4355-9203-70035C5C536B}"/>
              </a:ext>
            </a:extLst>
          </p:cNvPr>
          <p:cNvSpPr>
            <a:spLocks noGrp="1"/>
          </p:cNvSpPr>
          <p:nvPr>
            <p:ph idx="1"/>
          </p:nvPr>
        </p:nvSpPr>
        <p:spPr/>
        <p:txBody>
          <a:bodyPr>
            <a:normAutofit fontScale="62500" lnSpcReduction="20000"/>
          </a:bodyPr>
          <a:lstStyle/>
          <a:p>
            <a:pPr marL="0" indent="0">
              <a:buNone/>
            </a:pPr>
            <a:r>
              <a:rPr lang="en-US" b="1" dirty="0"/>
              <a:t>AD FS 1.0</a:t>
            </a:r>
          </a:p>
          <a:p>
            <a:pPr marL="457200" indent="-457200">
              <a:buFont typeface="Arial" panose="020B0604020202020204" pitchFamily="34" charset="0"/>
              <a:buChar char="•"/>
            </a:pPr>
            <a:r>
              <a:rPr lang="en-US" dirty="0"/>
              <a:t>Windows Server 2003 R2</a:t>
            </a:r>
          </a:p>
          <a:p>
            <a:pPr marL="457200" indent="-457200">
              <a:buFont typeface="Arial" panose="020B0604020202020204" pitchFamily="34" charset="0"/>
              <a:buChar char="•"/>
            </a:pPr>
            <a:r>
              <a:rPr lang="en-US" dirty="0"/>
              <a:t>Part of the OS</a:t>
            </a:r>
          </a:p>
          <a:p>
            <a:pPr marL="0" indent="0">
              <a:buNone/>
            </a:pPr>
            <a:endParaRPr lang="en-US" dirty="0"/>
          </a:p>
          <a:p>
            <a:pPr marL="0" indent="0">
              <a:buNone/>
            </a:pPr>
            <a:r>
              <a:rPr lang="en-US" b="1" dirty="0"/>
              <a:t>AD FS 1.1</a:t>
            </a:r>
          </a:p>
          <a:p>
            <a:pPr marL="457200" indent="-457200">
              <a:buFont typeface="Arial" panose="020B0604020202020204" pitchFamily="34" charset="0"/>
              <a:buChar char="•"/>
            </a:pPr>
            <a:r>
              <a:rPr lang="en-US" dirty="0"/>
              <a:t>Windows Server 2008 &amp; 2008 R2</a:t>
            </a:r>
          </a:p>
          <a:p>
            <a:pPr marL="457200" indent="-457200">
              <a:buFont typeface="Arial" panose="020B0604020202020204" pitchFamily="34" charset="0"/>
              <a:buChar char="•"/>
            </a:pPr>
            <a:r>
              <a:rPr lang="en-US" dirty="0"/>
              <a:t>Installed as a Role</a:t>
            </a:r>
          </a:p>
          <a:p>
            <a:pPr marL="0" indent="0">
              <a:buNone/>
            </a:pPr>
            <a:endParaRPr lang="en-US" dirty="0"/>
          </a:p>
          <a:p>
            <a:pPr marL="0" indent="0">
              <a:buNone/>
            </a:pPr>
            <a:r>
              <a:rPr lang="en-US" b="1" dirty="0"/>
              <a:t>AD FS 2.0</a:t>
            </a:r>
          </a:p>
          <a:p>
            <a:pPr marL="457200" indent="-457200">
              <a:buFont typeface="Arial" panose="020B0604020202020204" pitchFamily="34" charset="0"/>
              <a:buChar char="•"/>
            </a:pPr>
            <a:r>
              <a:rPr lang="en-US" dirty="0"/>
              <a:t>Released to Web</a:t>
            </a:r>
          </a:p>
          <a:p>
            <a:pPr marL="457200" indent="-457200">
              <a:buFont typeface="Arial" panose="020B0604020202020204" pitchFamily="34" charset="0"/>
              <a:buChar char="•"/>
            </a:pPr>
            <a:r>
              <a:rPr lang="en-US" dirty="0"/>
              <a:t>Windows Server 2008 &amp; 2008 R2</a:t>
            </a:r>
          </a:p>
        </p:txBody>
      </p:sp>
      <p:sp>
        <p:nvSpPr>
          <p:cNvPr id="6" name="Content Placeholder 5">
            <a:extLst>
              <a:ext uri="{FF2B5EF4-FFF2-40B4-BE49-F238E27FC236}">
                <a16:creationId xmlns:a16="http://schemas.microsoft.com/office/drawing/2014/main" id="{DD2FE796-1388-4297-8C03-E8A108CEC6B8}"/>
              </a:ext>
            </a:extLst>
          </p:cNvPr>
          <p:cNvSpPr>
            <a:spLocks noGrp="1"/>
          </p:cNvSpPr>
          <p:nvPr>
            <p:ph idx="10"/>
          </p:nvPr>
        </p:nvSpPr>
        <p:spPr/>
        <p:txBody>
          <a:bodyPr>
            <a:normAutofit fontScale="62500" lnSpcReduction="20000"/>
          </a:bodyPr>
          <a:lstStyle/>
          <a:p>
            <a:r>
              <a:rPr lang="en-US" b="1" dirty="0"/>
              <a:t>AD FS on Windows Server 2012</a:t>
            </a:r>
          </a:p>
          <a:p>
            <a:pPr marL="457200" indent="-457200">
              <a:buFont typeface="Arial" panose="020B0604020202020204" pitchFamily="34" charset="0"/>
              <a:buChar char="•"/>
            </a:pPr>
            <a:r>
              <a:rPr lang="en-US" dirty="0"/>
              <a:t>Windows Server 2012</a:t>
            </a:r>
          </a:p>
          <a:p>
            <a:pPr marL="457200" indent="-457200">
              <a:buFont typeface="Arial" panose="020B0604020202020204" pitchFamily="34" charset="0"/>
              <a:buChar char="•"/>
            </a:pPr>
            <a:r>
              <a:rPr lang="en-US" dirty="0"/>
              <a:t>Installed as a Role</a:t>
            </a:r>
          </a:p>
          <a:p>
            <a:endParaRPr lang="en-US" dirty="0"/>
          </a:p>
          <a:p>
            <a:r>
              <a:rPr lang="en-US" b="1" dirty="0"/>
              <a:t>AD FS on Windows Server 2012 R2</a:t>
            </a:r>
          </a:p>
          <a:p>
            <a:pPr marL="457200" indent="-457200">
              <a:buFont typeface="Arial" panose="020B0604020202020204" pitchFamily="34" charset="0"/>
              <a:buChar char="•"/>
            </a:pPr>
            <a:r>
              <a:rPr lang="en-US" dirty="0"/>
              <a:t>Windows Server 2012 R2</a:t>
            </a:r>
          </a:p>
          <a:p>
            <a:pPr marL="457200" indent="-457200">
              <a:buFont typeface="Arial" panose="020B0604020202020204" pitchFamily="34" charset="0"/>
              <a:buChar char="•"/>
            </a:pPr>
            <a:r>
              <a:rPr lang="en-US" dirty="0"/>
              <a:t>Installed as a Role</a:t>
            </a:r>
          </a:p>
          <a:p>
            <a:endParaRPr lang="en-US" dirty="0"/>
          </a:p>
          <a:p>
            <a:r>
              <a:rPr lang="en-US" b="1" dirty="0"/>
              <a:t>AD FS on Windows Server 2016</a:t>
            </a:r>
          </a:p>
          <a:p>
            <a:pPr marL="457200" indent="-457200">
              <a:buFont typeface="Arial" panose="020B0604020202020204" pitchFamily="34" charset="0"/>
              <a:buChar char="•"/>
            </a:pPr>
            <a:r>
              <a:rPr lang="en-US" dirty="0"/>
              <a:t>Windows Server 2016</a:t>
            </a:r>
          </a:p>
          <a:p>
            <a:pPr marL="457200" indent="-457200">
              <a:buFont typeface="Arial" panose="020B0604020202020204" pitchFamily="34" charset="0"/>
              <a:buChar char="•"/>
            </a:pPr>
            <a:r>
              <a:rPr lang="en-US" dirty="0"/>
              <a:t>Installed as a Role</a:t>
            </a:r>
          </a:p>
          <a:p>
            <a:endParaRPr lang="en-US" dirty="0"/>
          </a:p>
          <a:p>
            <a:endParaRPr lang="en-US" dirty="0"/>
          </a:p>
          <a:p>
            <a:endParaRPr lang="en-US" dirty="0"/>
          </a:p>
        </p:txBody>
      </p:sp>
    </p:spTree>
    <p:extLst>
      <p:ext uri="{BB962C8B-B14F-4D97-AF65-F5344CB8AC3E}">
        <p14:creationId xmlns:p14="http://schemas.microsoft.com/office/powerpoint/2010/main" val="23705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9040-383B-4BD2-91D9-50F5A1BB6F52}"/>
              </a:ext>
            </a:extLst>
          </p:cNvPr>
          <p:cNvSpPr>
            <a:spLocks noGrp="1"/>
          </p:cNvSpPr>
          <p:nvPr>
            <p:ph type="title"/>
          </p:nvPr>
        </p:nvSpPr>
        <p:spPr/>
        <p:txBody>
          <a:bodyPr/>
          <a:lstStyle/>
          <a:p>
            <a:r>
              <a:rPr lang="en-US" dirty="0"/>
              <a:t>AD FS Supported Standards</a:t>
            </a:r>
          </a:p>
        </p:txBody>
      </p:sp>
      <p:sp>
        <p:nvSpPr>
          <p:cNvPr id="4" name="Text Placeholder 3">
            <a:extLst>
              <a:ext uri="{FF2B5EF4-FFF2-40B4-BE49-F238E27FC236}">
                <a16:creationId xmlns:a16="http://schemas.microsoft.com/office/drawing/2014/main" id="{53EBAF9A-FCB2-4355-9203-70035C5C536B}"/>
              </a:ext>
            </a:extLst>
          </p:cNvPr>
          <p:cNvSpPr>
            <a:spLocks noGrp="1"/>
          </p:cNvSpPr>
          <p:nvPr>
            <p:ph idx="1"/>
          </p:nvPr>
        </p:nvSpPr>
        <p:spPr/>
        <p:txBody>
          <a:bodyPr>
            <a:normAutofit/>
          </a:bodyPr>
          <a:lstStyle/>
          <a:p>
            <a:pPr marL="0" indent="0">
              <a:buNone/>
            </a:pPr>
            <a:r>
              <a:rPr lang="en-US" sz="1800" b="1" dirty="0"/>
              <a:t>AD FS 1.x</a:t>
            </a:r>
          </a:p>
          <a:p>
            <a:pPr marL="457200" indent="-457200">
              <a:buFont typeface="Arial" panose="020B0604020202020204" pitchFamily="34" charset="0"/>
              <a:buChar char="•"/>
            </a:pPr>
            <a:r>
              <a:rPr lang="en-US" sz="1600" dirty="0"/>
              <a:t>WS-Federation Passive Requestor Profile</a:t>
            </a:r>
          </a:p>
          <a:p>
            <a:pPr marL="800100" lvl="1" indent="-342900">
              <a:buFont typeface="Arial" panose="020B0604020202020204" pitchFamily="34" charset="0"/>
              <a:buChar char="•"/>
            </a:pPr>
            <a:r>
              <a:rPr lang="en-US" sz="1400" dirty="0"/>
              <a:t>PRP, browser</a:t>
            </a:r>
          </a:p>
          <a:p>
            <a:pPr marL="457200" indent="-457200">
              <a:buFont typeface="Arial" panose="020B0604020202020204" pitchFamily="34" charset="0"/>
              <a:buChar char="•"/>
            </a:pPr>
            <a:r>
              <a:rPr lang="en-US" sz="1600" dirty="0"/>
              <a:t>SAML 1.0 Tokens</a:t>
            </a:r>
          </a:p>
          <a:p>
            <a:pPr marL="0" indent="0">
              <a:buNone/>
            </a:pPr>
            <a:r>
              <a:rPr lang="en-US" sz="1800" b="1" dirty="0"/>
              <a:t>AD FS 2.x</a:t>
            </a:r>
          </a:p>
          <a:p>
            <a:pPr marL="457200" indent="-457200">
              <a:buFont typeface="Arial" panose="020B0604020202020204" pitchFamily="34" charset="0"/>
              <a:buChar char="•"/>
            </a:pPr>
            <a:r>
              <a:rPr lang="en-US" sz="1600" dirty="0"/>
              <a:t>WS-Federation PRP</a:t>
            </a:r>
          </a:p>
          <a:p>
            <a:pPr marL="457200" indent="-457200">
              <a:buFont typeface="Arial" panose="020B0604020202020204" pitchFamily="34" charset="0"/>
              <a:buChar char="•"/>
            </a:pPr>
            <a:r>
              <a:rPr lang="en-US" sz="1600" dirty="0"/>
              <a:t>WS-Trust (active applications)</a:t>
            </a:r>
          </a:p>
          <a:p>
            <a:pPr marL="457200" indent="-457200">
              <a:buFont typeface="Arial" panose="020B0604020202020204" pitchFamily="34" charset="0"/>
              <a:buChar char="•"/>
            </a:pPr>
            <a:r>
              <a:rPr lang="en-US" sz="1600" dirty="0"/>
              <a:t>SAML 1.1/2.0 Tokens</a:t>
            </a:r>
          </a:p>
          <a:p>
            <a:pPr marL="457200" indent="-457200">
              <a:buFont typeface="Arial" panose="020B0604020202020204" pitchFamily="34" charset="0"/>
              <a:buChar char="•"/>
            </a:pPr>
            <a:r>
              <a:rPr lang="en-US" sz="1600" dirty="0"/>
              <a:t>SAML 2.0 Operational Modes</a:t>
            </a:r>
          </a:p>
        </p:txBody>
      </p:sp>
      <p:sp>
        <p:nvSpPr>
          <p:cNvPr id="6" name="Content Placeholder 5">
            <a:extLst>
              <a:ext uri="{FF2B5EF4-FFF2-40B4-BE49-F238E27FC236}">
                <a16:creationId xmlns:a16="http://schemas.microsoft.com/office/drawing/2014/main" id="{65E0B7C8-2A8F-4F8E-AACF-5E403C6BC294}"/>
              </a:ext>
            </a:extLst>
          </p:cNvPr>
          <p:cNvSpPr>
            <a:spLocks noGrp="1"/>
          </p:cNvSpPr>
          <p:nvPr>
            <p:ph idx="10"/>
          </p:nvPr>
        </p:nvSpPr>
        <p:spPr/>
        <p:txBody>
          <a:bodyPr>
            <a:noAutofit/>
          </a:bodyPr>
          <a:lstStyle/>
          <a:p>
            <a:r>
              <a:rPr lang="en-US" sz="1600" b="1" dirty="0"/>
              <a:t>AD FS on Windows Server 2012 (R2)</a:t>
            </a:r>
          </a:p>
          <a:p>
            <a:pPr marL="457200" indent="-457200">
              <a:buFont typeface="Arial" panose="020B0604020202020204" pitchFamily="34" charset="0"/>
              <a:buChar char="•"/>
            </a:pPr>
            <a:r>
              <a:rPr lang="en-US" sz="1600" dirty="0"/>
              <a:t>All of AD FS 2.x Plus:</a:t>
            </a:r>
          </a:p>
          <a:p>
            <a:pPr marL="457200" indent="-457200">
              <a:buFont typeface="Arial" panose="020B0604020202020204" pitchFamily="34" charset="0"/>
              <a:buChar char="•"/>
            </a:pPr>
            <a:r>
              <a:rPr lang="en-US" sz="1600" dirty="0"/>
              <a:t>OAuth2 Authorization Grant Profile</a:t>
            </a:r>
          </a:p>
          <a:p>
            <a:pPr marL="457200" indent="-457200">
              <a:buFont typeface="Arial" panose="020B0604020202020204" pitchFamily="34" charset="0"/>
              <a:buChar char="•"/>
            </a:pPr>
            <a:r>
              <a:rPr lang="en-US" sz="1600" dirty="0"/>
              <a:t>JSON Web Token (JWT)</a:t>
            </a:r>
          </a:p>
          <a:p>
            <a:pPr marL="457200" indent="-457200">
              <a:buFont typeface="Arial" panose="020B0604020202020204" pitchFamily="34" charset="0"/>
              <a:buChar char="•"/>
            </a:pPr>
            <a:r>
              <a:rPr lang="en-US" sz="1600" dirty="0"/>
              <a:t>New AD FS Proxy (Web Application Proxy)</a:t>
            </a:r>
          </a:p>
          <a:p>
            <a:r>
              <a:rPr lang="en-US" sz="1600" b="1" dirty="0"/>
              <a:t>AD FS on Windows Server 2016</a:t>
            </a:r>
          </a:p>
          <a:p>
            <a:pPr marL="457200" indent="-457200">
              <a:buFont typeface="Arial" panose="020B0604020202020204" pitchFamily="34" charset="0"/>
              <a:buChar char="•"/>
            </a:pPr>
            <a:r>
              <a:rPr lang="en-US" sz="1600" dirty="0"/>
              <a:t>Any LDAP v3 (incl. AD LDS)</a:t>
            </a:r>
          </a:p>
          <a:p>
            <a:pPr marL="457200" indent="-457200">
              <a:buFont typeface="Arial" panose="020B0604020202020204" pitchFamily="34" charset="0"/>
              <a:buChar char="•"/>
            </a:pPr>
            <a:r>
              <a:rPr lang="en-US" sz="1600" dirty="0"/>
              <a:t>Seamless sign in from Windows 10 even from Extranet</a:t>
            </a:r>
          </a:p>
          <a:p>
            <a:pPr marL="457200" indent="-457200">
              <a:buFont typeface="Arial" panose="020B0604020202020204" pitchFamily="34" charset="0"/>
              <a:buChar char="•"/>
            </a:pPr>
            <a:r>
              <a:rPr lang="en-US" sz="1600" dirty="0"/>
              <a:t>More MFA</a:t>
            </a:r>
          </a:p>
          <a:p>
            <a:pPr marL="457200" indent="-457200">
              <a:buFont typeface="Arial" panose="020B0604020202020204" pitchFamily="34" charset="0"/>
              <a:buChar char="•"/>
            </a:pPr>
            <a:r>
              <a:rPr lang="en-US" sz="1600" dirty="0"/>
              <a:t>OpenID Connect</a:t>
            </a:r>
          </a:p>
          <a:p>
            <a:pPr marL="457200" indent="-457200">
              <a:buFont typeface="Arial" panose="020B0604020202020204" pitchFamily="34" charset="0"/>
              <a:buChar char="•"/>
            </a:pPr>
            <a:r>
              <a:rPr lang="en-US" sz="1600" dirty="0"/>
              <a:t>Implicit, Conf. Client and resource owner flows</a:t>
            </a:r>
          </a:p>
          <a:p>
            <a:endParaRPr lang="en-US" sz="1600" dirty="0"/>
          </a:p>
          <a:p>
            <a:endParaRPr lang="en-US" sz="1600" dirty="0"/>
          </a:p>
          <a:p>
            <a:endParaRPr lang="en-US" sz="1600" dirty="0"/>
          </a:p>
        </p:txBody>
      </p:sp>
    </p:spTree>
    <p:extLst>
      <p:ext uri="{BB962C8B-B14F-4D97-AF65-F5344CB8AC3E}">
        <p14:creationId xmlns:p14="http://schemas.microsoft.com/office/powerpoint/2010/main" val="359689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A8B744-7F6D-4723-BD55-178575347A8B}"/>
              </a:ext>
            </a:extLst>
          </p:cNvPr>
          <p:cNvSpPr>
            <a:spLocks noGrp="1"/>
          </p:cNvSpPr>
          <p:nvPr>
            <p:ph type="title"/>
          </p:nvPr>
        </p:nvSpPr>
        <p:spPr/>
        <p:txBody>
          <a:bodyPr/>
          <a:lstStyle/>
          <a:p>
            <a:r>
              <a:rPr lang="en-US" dirty="0"/>
              <a:t>AD FS for Developers</a:t>
            </a:r>
          </a:p>
        </p:txBody>
      </p:sp>
      <p:sp>
        <p:nvSpPr>
          <p:cNvPr id="6" name="Text Placeholder 5">
            <a:extLst>
              <a:ext uri="{FF2B5EF4-FFF2-40B4-BE49-F238E27FC236}">
                <a16:creationId xmlns:a16="http://schemas.microsoft.com/office/drawing/2014/main" id="{F7F2AB03-74F4-47AA-9C65-8B5A416A99BA}"/>
              </a:ext>
            </a:extLst>
          </p:cNvPr>
          <p:cNvSpPr>
            <a:spLocks noGrp="1"/>
          </p:cNvSpPr>
          <p:nvPr>
            <p:ph type="body" sz="quarter" idx="14"/>
          </p:nvPr>
        </p:nvSpPr>
        <p:spPr/>
        <p:txBody>
          <a:bodyPr/>
          <a:lstStyle/>
          <a:p>
            <a:r>
              <a:rPr lang="en-US" dirty="0"/>
              <a:t>Basic Architecture</a:t>
            </a:r>
          </a:p>
        </p:txBody>
      </p:sp>
    </p:spTree>
    <p:extLst>
      <p:ext uri="{BB962C8B-B14F-4D97-AF65-F5344CB8AC3E}">
        <p14:creationId xmlns:p14="http://schemas.microsoft.com/office/powerpoint/2010/main" val="234473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B6B5FA-3C04-420B-9A60-266BC6DF19E4}"/>
              </a:ext>
            </a:extLst>
          </p:cNvPr>
          <p:cNvSpPr>
            <a:spLocks noGrp="1"/>
          </p:cNvSpPr>
          <p:nvPr>
            <p:ph idx="10"/>
          </p:nvPr>
        </p:nvSpPr>
        <p:spPr/>
        <p:txBody>
          <a:bodyPr/>
          <a:lstStyle/>
          <a:p>
            <a:pPr fontAlgn="base"/>
            <a:r>
              <a:rPr lang="en-US" dirty="0"/>
              <a:t>Describe the main components of AD FS​</a:t>
            </a:r>
          </a:p>
          <a:p>
            <a:pPr fontAlgn="base"/>
            <a:r>
              <a:rPr lang="en-US" dirty="0"/>
              <a:t>Understand the AD FS Management Console ​</a:t>
            </a:r>
          </a:p>
          <a:p>
            <a:pPr fontAlgn="base"/>
            <a:r>
              <a:rPr lang="en-US"/>
              <a:t>Understand</a:t>
            </a:r>
            <a:r>
              <a:rPr lang="en-US" dirty="0"/>
              <a:t> the flow of authentication requests in AD FS</a:t>
            </a:r>
          </a:p>
        </p:txBody>
      </p:sp>
    </p:spTree>
    <p:extLst>
      <p:ext uri="{BB962C8B-B14F-4D97-AF65-F5344CB8AC3E}">
        <p14:creationId xmlns:p14="http://schemas.microsoft.com/office/powerpoint/2010/main" val="116084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039D-6E30-4503-BBCD-BE4033991B8D}"/>
              </a:ext>
            </a:extLst>
          </p:cNvPr>
          <p:cNvSpPr>
            <a:spLocks noGrp="1"/>
          </p:cNvSpPr>
          <p:nvPr>
            <p:ph type="title"/>
          </p:nvPr>
        </p:nvSpPr>
        <p:spPr/>
        <p:txBody>
          <a:bodyPr/>
          <a:lstStyle/>
          <a:p>
            <a:r>
              <a:rPr lang="en-US" dirty="0"/>
              <a:t>AD FS Components</a:t>
            </a:r>
          </a:p>
        </p:txBody>
      </p:sp>
      <p:sp>
        <p:nvSpPr>
          <p:cNvPr id="5" name="Rounded Rectangle 2">
            <a:extLst>
              <a:ext uri="{FF2B5EF4-FFF2-40B4-BE49-F238E27FC236}">
                <a16:creationId xmlns:a16="http://schemas.microsoft.com/office/drawing/2014/main" id="{7ECC6FB1-4069-41DD-A1BE-7EBB427D1EC5}"/>
              </a:ext>
            </a:extLst>
          </p:cNvPr>
          <p:cNvSpPr/>
          <p:nvPr/>
        </p:nvSpPr>
        <p:spPr>
          <a:xfrm>
            <a:off x="4261282" y="1811045"/>
            <a:ext cx="3488924" cy="4376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3">
            <a:extLst>
              <a:ext uri="{FF2B5EF4-FFF2-40B4-BE49-F238E27FC236}">
                <a16:creationId xmlns:a16="http://schemas.microsoft.com/office/drawing/2014/main" id="{AC209703-18DB-4A62-8F5C-2F6125DDFD00}"/>
              </a:ext>
            </a:extLst>
          </p:cNvPr>
          <p:cNvSpPr/>
          <p:nvPr/>
        </p:nvSpPr>
        <p:spPr>
          <a:xfrm>
            <a:off x="4429957" y="2121763"/>
            <a:ext cx="3178206" cy="266330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AD FS</a:t>
            </a:r>
          </a:p>
        </p:txBody>
      </p:sp>
      <p:sp>
        <p:nvSpPr>
          <p:cNvPr id="7" name="Flowchart: Magnetic Disk 6">
            <a:extLst>
              <a:ext uri="{FF2B5EF4-FFF2-40B4-BE49-F238E27FC236}">
                <a16:creationId xmlns:a16="http://schemas.microsoft.com/office/drawing/2014/main" id="{BE8FFB0F-2896-44D4-A69D-622B30EFDDC8}"/>
              </a:ext>
            </a:extLst>
          </p:cNvPr>
          <p:cNvSpPr/>
          <p:nvPr/>
        </p:nvSpPr>
        <p:spPr>
          <a:xfrm>
            <a:off x="5718699" y="4985319"/>
            <a:ext cx="754601" cy="1029809"/>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WID</a:t>
            </a:r>
          </a:p>
          <a:p>
            <a:pPr algn="ctr"/>
            <a:r>
              <a:rPr lang="en-US" dirty="0"/>
              <a:t>Or</a:t>
            </a:r>
          </a:p>
          <a:p>
            <a:pPr algn="ctr"/>
            <a:r>
              <a:rPr lang="en-US" dirty="0"/>
              <a:t>SQL</a:t>
            </a:r>
          </a:p>
        </p:txBody>
      </p:sp>
      <p:sp>
        <p:nvSpPr>
          <p:cNvPr id="8" name="Regular Pentagon 5">
            <a:extLst>
              <a:ext uri="{FF2B5EF4-FFF2-40B4-BE49-F238E27FC236}">
                <a16:creationId xmlns:a16="http://schemas.microsoft.com/office/drawing/2014/main" id="{5D8E60A4-B712-41ED-8FC1-30D73919CCD8}"/>
              </a:ext>
            </a:extLst>
          </p:cNvPr>
          <p:cNvSpPr/>
          <p:nvPr/>
        </p:nvSpPr>
        <p:spPr>
          <a:xfrm>
            <a:off x="4492101" y="4985319"/>
            <a:ext cx="1127464" cy="923279"/>
          </a:xfrm>
          <a:prstGeom prst="pen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Cert</a:t>
            </a:r>
          </a:p>
          <a:p>
            <a:pPr algn="ctr"/>
            <a:r>
              <a:rPr lang="en-US" dirty="0"/>
              <a:t>store</a:t>
            </a:r>
          </a:p>
        </p:txBody>
      </p:sp>
      <p:sp>
        <p:nvSpPr>
          <p:cNvPr id="9" name="Rounded Rectangle 6">
            <a:extLst>
              <a:ext uri="{FF2B5EF4-FFF2-40B4-BE49-F238E27FC236}">
                <a16:creationId xmlns:a16="http://schemas.microsoft.com/office/drawing/2014/main" id="{263C77DD-4966-475A-98B8-561B90134E77}"/>
              </a:ext>
            </a:extLst>
          </p:cNvPr>
          <p:cNvSpPr/>
          <p:nvPr/>
        </p:nvSpPr>
        <p:spPr>
          <a:xfrm>
            <a:off x="685801" y="1882065"/>
            <a:ext cx="1358284" cy="1287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t>
            </a:r>
          </a:p>
        </p:txBody>
      </p:sp>
      <p:sp>
        <p:nvSpPr>
          <p:cNvPr id="10" name="Right Arrow 7">
            <a:extLst>
              <a:ext uri="{FF2B5EF4-FFF2-40B4-BE49-F238E27FC236}">
                <a16:creationId xmlns:a16="http://schemas.microsoft.com/office/drawing/2014/main" id="{95DB9AD6-5030-4722-9BDA-EB53E6DF3D1B}"/>
              </a:ext>
            </a:extLst>
          </p:cNvPr>
          <p:cNvSpPr/>
          <p:nvPr/>
        </p:nvSpPr>
        <p:spPr>
          <a:xfrm>
            <a:off x="2330389" y="2836415"/>
            <a:ext cx="2139518" cy="665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Providers</a:t>
            </a:r>
          </a:p>
        </p:txBody>
      </p:sp>
      <p:sp>
        <p:nvSpPr>
          <p:cNvPr id="11" name="Rounded Rectangle 8">
            <a:extLst>
              <a:ext uri="{FF2B5EF4-FFF2-40B4-BE49-F238E27FC236}">
                <a16:creationId xmlns:a16="http://schemas.microsoft.com/office/drawing/2014/main" id="{5613E865-6ABC-48E9-B907-DB964B1A6796}"/>
              </a:ext>
            </a:extLst>
          </p:cNvPr>
          <p:cNvSpPr/>
          <p:nvPr/>
        </p:nvSpPr>
        <p:spPr>
          <a:xfrm>
            <a:off x="9871969" y="1704512"/>
            <a:ext cx="1481831" cy="3116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2" name="Left Arrow 9">
            <a:extLst>
              <a:ext uri="{FF2B5EF4-FFF2-40B4-BE49-F238E27FC236}">
                <a16:creationId xmlns:a16="http://schemas.microsoft.com/office/drawing/2014/main" id="{5A181254-85EB-4396-8409-490D80F48454}"/>
              </a:ext>
            </a:extLst>
          </p:cNvPr>
          <p:cNvSpPr/>
          <p:nvPr/>
        </p:nvSpPr>
        <p:spPr>
          <a:xfrm>
            <a:off x="7608163" y="2352583"/>
            <a:ext cx="2237173" cy="5592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Relying Party</a:t>
            </a:r>
          </a:p>
        </p:txBody>
      </p:sp>
      <p:sp>
        <p:nvSpPr>
          <p:cNvPr id="13" name="Flowchart: Magnetic Disk 12">
            <a:extLst>
              <a:ext uri="{FF2B5EF4-FFF2-40B4-BE49-F238E27FC236}">
                <a16:creationId xmlns:a16="http://schemas.microsoft.com/office/drawing/2014/main" id="{457DE045-4FEB-462B-8AFE-AE89A9ADD1AA}"/>
              </a:ext>
            </a:extLst>
          </p:cNvPr>
          <p:cNvSpPr/>
          <p:nvPr/>
        </p:nvSpPr>
        <p:spPr>
          <a:xfrm>
            <a:off x="6779579" y="4971495"/>
            <a:ext cx="754601" cy="1029809"/>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Attr</a:t>
            </a:r>
            <a:r>
              <a:rPr lang="en-US" dirty="0"/>
              <a:t>.</a:t>
            </a:r>
          </a:p>
          <a:p>
            <a:pPr algn="ctr"/>
            <a:r>
              <a:rPr lang="en-US" dirty="0"/>
              <a:t>Store</a:t>
            </a:r>
          </a:p>
        </p:txBody>
      </p:sp>
      <p:grpSp>
        <p:nvGrpSpPr>
          <p:cNvPr id="14" name="Group 13">
            <a:extLst>
              <a:ext uri="{FF2B5EF4-FFF2-40B4-BE49-F238E27FC236}">
                <a16:creationId xmlns:a16="http://schemas.microsoft.com/office/drawing/2014/main" id="{E6878679-66BA-4575-B5D1-3B6007DC69E3}"/>
              </a:ext>
            </a:extLst>
          </p:cNvPr>
          <p:cNvGrpSpPr/>
          <p:nvPr/>
        </p:nvGrpSpPr>
        <p:grpSpPr>
          <a:xfrm>
            <a:off x="7608163" y="3728621"/>
            <a:ext cx="1451498" cy="417250"/>
            <a:chOff x="7608163" y="3728621"/>
            <a:chExt cx="1451498" cy="417250"/>
          </a:xfrm>
        </p:grpSpPr>
        <p:sp>
          <p:nvSpPr>
            <p:cNvPr id="15" name="Rectangle 14">
              <a:extLst>
                <a:ext uri="{FF2B5EF4-FFF2-40B4-BE49-F238E27FC236}">
                  <a16:creationId xmlns:a16="http://schemas.microsoft.com/office/drawing/2014/main" id="{E9C68D72-79A1-49C7-87E5-86BF51DFFC4E}"/>
                </a:ext>
              </a:extLst>
            </p:cNvPr>
            <p:cNvSpPr/>
            <p:nvPr/>
          </p:nvSpPr>
          <p:spPr>
            <a:xfrm>
              <a:off x="7608163" y="3835153"/>
              <a:ext cx="1216241" cy="20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BA5273-5276-49C0-A36F-FE02F773A32E}"/>
                </a:ext>
              </a:extLst>
            </p:cNvPr>
            <p:cNvSpPr/>
            <p:nvPr/>
          </p:nvSpPr>
          <p:spPr>
            <a:xfrm>
              <a:off x="8642411" y="3728621"/>
              <a:ext cx="417250"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A14427E-0FA9-4CF2-B37C-58F168161617}"/>
              </a:ext>
            </a:extLst>
          </p:cNvPr>
          <p:cNvGrpSpPr/>
          <p:nvPr/>
        </p:nvGrpSpPr>
        <p:grpSpPr>
          <a:xfrm>
            <a:off x="7608163" y="4132556"/>
            <a:ext cx="1451498" cy="417250"/>
            <a:chOff x="7608163" y="3728621"/>
            <a:chExt cx="1451498" cy="417250"/>
          </a:xfrm>
        </p:grpSpPr>
        <p:sp>
          <p:nvSpPr>
            <p:cNvPr id="18" name="Rectangle 17">
              <a:extLst>
                <a:ext uri="{FF2B5EF4-FFF2-40B4-BE49-F238E27FC236}">
                  <a16:creationId xmlns:a16="http://schemas.microsoft.com/office/drawing/2014/main" id="{843470A6-BB44-40A0-B7FC-071FF2A87DC2}"/>
                </a:ext>
              </a:extLst>
            </p:cNvPr>
            <p:cNvSpPr/>
            <p:nvPr/>
          </p:nvSpPr>
          <p:spPr>
            <a:xfrm>
              <a:off x="7608163" y="3835153"/>
              <a:ext cx="1216241" cy="204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3B75EE0-E6E2-4428-B43F-3C3948E97606}"/>
                </a:ext>
              </a:extLst>
            </p:cNvPr>
            <p:cNvSpPr/>
            <p:nvPr/>
          </p:nvSpPr>
          <p:spPr>
            <a:xfrm>
              <a:off x="8642411" y="3728621"/>
              <a:ext cx="417250" cy="41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EF0C440D-FA7C-419C-877F-93878A2B6187}"/>
              </a:ext>
            </a:extLst>
          </p:cNvPr>
          <p:cNvSpPr txBox="1"/>
          <p:nvPr/>
        </p:nvSpPr>
        <p:spPr>
          <a:xfrm>
            <a:off x="7936148" y="3401203"/>
            <a:ext cx="1123513" cy="369332"/>
          </a:xfrm>
          <a:prstGeom prst="rect">
            <a:avLst/>
          </a:prstGeom>
          <a:noFill/>
        </p:spPr>
        <p:txBody>
          <a:bodyPr wrap="none" rtlCol="0">
            <a:spAutoFit/>
          </a:bodyPr>
          <a:lstStyle/>
          <a:p>
            <a:r>
              <a:rPr lang="en-US" dirty="0"/>
              <a:t>Endpoints</a:t>
            </a:r>
          </a:p>
        </p:txBody>
      </p:sp>
      <p:sp>
        <p:nvSpPr>
          <p:cNvPr id="21" name="Rounded Rectangle 22">
            <a:extLst>
              <a:ext uri="{FF2B5EF4-FFF2-40B4-BE49-F238E27FC236}">
                <a16:creationId xmlns:a16="http://schemas.microsoft.com/office/drawing/2014/main" id="{6B5D423B-B980-45AA-8BD1-C17EC384BDC9}"/>
              </a:ext>
            </a:extLst>
          </p:cNvPr>
          <p:cNvSpPr/>
          <p:nvPr/>
        </p:nvSpPr>
        <p:spPr>
          <a:xfrm>
            <a:off x="685801" y="3262544"/>
            <a:ext cx="1358284" cy="1287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a:t>
            </a:r>
          </a:p>
          <a:p>
            <a:pPr algn="ctr"/>
            <a:r>
              <a:rPr lang="en-US" dirty="0"/>
              <a:t>STS</a:t>
            </a:r>
          </a:p>
        </p:txBody>
      </p:sp>
      <p:sp>
        <p:nvSpPr>
          <p:cNvPr id="22" name="Right Brace 21">
            <a:extLst>
              <a:ext uri="{FF2B5EF4-FFF2-40B4-BE49-F238E27FC236}">
                <a16:creationId xmlns:a16="http://schemas.microsoft.com/office/drawing/2014/main" id="{2F21D294-90FE-4BD4-816C-AEAA7CC36E89}"/>
              </a:ext>
            </a:extLst>
          </p:cNvPr>
          <p:cNvSpPr/>
          <p:nvPr/>
        </p:nvSpPr>
        <p:spPr>
          <a:xfrm>
            <a:off x="2139520" y="1882065"/>
            <a:ext cx="190869" cy="26677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Right Arrow 11">
            <a:extLst>
              <a:ext uri="{FF2B5EF4-FFF2-40B4-BE49-F238E27FC236}">
                <a16:creationId xmlns:a16="http://schemas.microsoft.com/office/drawing/2014/main" id="{8A1F8D32-7208-4B14-B7FB-B790FC2E5C5C}"/>
              </a:ext>
            </a:extLst>
          </p:cNvPr>
          <p:cNvSpPr/>
          <p:nvPr/>
        </p:nvSpPr>
        <p:spPr>
          <a:xfrm>
            <a:off x="9072296" y="3972758"/>
            <a:ext cx="738209" cy="1953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87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4736DD-3933-4B2C-819C-90EDAA97E52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BEB9C63-4262-4700-BEF5-D4B5C09D556A}"/>
              </a:ext>
            </a:extLst>
          </p:cNvPr>
          <p:cNvSpPr>
            <a:spLocks noGrp="1"/>
          </p:cNvSpPr>
          <p:nvPr>
            <p:ph type="body" sz="quarter" idx="12"/>
          </p:nvPr>
        </p:nvSpPr>
        <p:spPr/>
        <p:txBody>
          <a:bodyPr/>
          <a:lstStyle/>
          <a:p>
            <a:r>
              <a:rPr lang="en-US" dirty="0"/>
              <a:t>AD FS Management Console</a:t>
            </a:r>
          </a:p>
        </p:txBody>
      </p:sp>
    </p:spTree>
    <p:extLst>
      <p:ext uri="{BB962C8B-B14F-4D97-AF65-F5344CB8AC3E}">
        <p14:creationId xmlns:p14="http://schemas.microsoft.com/office/powerpoint/2010/main" val="247875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3B94C-E70E-4476-83D9-15B79E594A73}"/>
              </a:ext>
            </a:extLst>
          </p:cNvPr>
          <p:cNvSpPr>
            <a:spLocks noGrp="1"/>
          </p:cNvSpPr>
          <p:nvPr>
            <p:ph type="title"/>
          </p:nvPr>
        </p:nvSpPr>
        <p:spPr/>
        <p:txBody>
          <a:bodyPr/>
          <a:lstStyle/>
          <a:p>
            <a:r>
              <a:rPr lang="en-US" dirty="0"/>
              <a:t>Commonly Used AD FS Endpoints</a:t>
            </a:r>
          </a:p>
        </p:txBody>
      </p:sp>
      <p:graphicFrame>
        <p:nvGraphicFramePr>
          <p:cNvPr id="5" name="Table 4">
            <a:extLst>
              <a:ext uri="{FF2B5EF4-FFF2-40B4-BE49-F238E27FC236}">
                <a16:creationId xmlns:a16="http://schemas.microsoft.com/office/drawing/2014/main" id="{54AC574C-F0D1-4216-868F-E2B822E28B93}"/>
              </a:ext>
            </a:extLst>
          </p:cNvPr>
          <p:cNvGraphicFramePr>
            <a:graphicFrameLocks noGrp="1"/>
          </p:cNvGraphicFramePr>
          <p:nvPr>
            <p:extLst/>
          </p:nvPr>
        </p:nvGraphicFramePr>
        <p:xfrm>
          <a:off x="838199" y="1601793"/>
          <a:ext cx="10037781" cy="3403600"/>
        </p:xfrm>
        <a:graphic>
          <a:graphicData uri="http://schemas.openxmlformats.org/drawingml/2006/table">
            <a:tbl>
              <a:tblPr firstRow="1" bandRow="1">
                <a:tableStyleId>{5C22544A-7EE6-4342-B048-85BDC9FD1C3A}</a:tableStyleId>
              </a:tblPr>
              <a:tblGrid>
                <a:gridCol w="3627993">
                  <a:extLst>
                    <a:ext uri="{9D8B030D-6E8A-4147-A177-3AD203B41FA5}">
                      <a16:colId xmlns:a16="http://schemas.microsoft.com/office/drawing/2014/main" val="120047374"/>
                    </a:ext>
                  </a:extLst>
                </a:gridCol>
                <a:gridCol w="6409788">
                  <a:extLst>
                    <a:ext uri="{9D8B030D-6E8A-4147-A177-3AD203B41FA5}">
                      <a16:colId xmlns:a16="http://schemas.microsoft.com/office/drawing/2014/main" val="709336123"/>
                    </a:ext>
                  </a:extLst>
                </a:gridCol>
              </a:tblGrid>
              <a:tr h="370840">
                <a:tc>
                  <a:txBody>
                    <a:bodyPr/>
                    <a:lstStyle/>
                    <a:p>
                      <a:r>
                        <a:rPr lang="en-US" dirty="0"/>
                        <a:t>Endpoint </a:t>
                      </a:r>
                      <a:r>
                        <a:rPr lang="en-US" dirty="0" err="1"/>
                        <a:t>url</a:t>
                      </a:r>
                      <a:endParaRPr lang="en-US" dirty="0"/>
                    </a:p>
                  </a:txBody>
                  <a:tcPr/>
                </a:tc>
                <a:tc>
                  <a:txBody>
                    <a:bodyPr/>
                    <a:lstStyle/>
                    <a:p>
                      <a:r>
                        <a:rPr lang="en-US" dirty="0"/>
                        <a:t>Purpose</a:t>
                      </a:r>
                    </a:p>
                  </a:txBody>
                  <a:tcPr/>
                </a:tc>
                <a:extLst>
                  <a:ext uri="{0D108BD9-81ED-4DB2-BD59-A6C34878D82A}">
                    <a16:rowId xmlns:a16="http://schemas.microsoft.com/office/drawing/2014/main" val="3684434502"/>
                  </a:ext>
                </a:extLst>
              </a:tr>
              <a:tr h="370840">
                <a:tc>
                  <a:txBody>
                    <a:bodyPr/>
                    <a:lstStyle/>
                    <a:p>
                      <a:r>
                        <a:rPr lang="en-US" dirty="0"/>
                        <a:t>/</a:t>
                      </a:r>
                      <a:r>
                        <a:rPr lang="en-US" dirty="0" err="1"/>
                        <a:t>FederationMetadata</a:t>
                      </a:r>
                      <a:r>
                        <a:rPr lang="en-US" dirty="0"/>
                        <a:t>/2007-06/FederationMetadata.xml</a:t>
                      </a:r>
                    </a:p>
                  </a:txBody>
                  <a:tcPr/>
                </a:tc>
                <a:tc>
                  <a:txBody>
                    <a:bodyPr/>
                    <a:lstStyle/>
                    <a:p>
                      <a:r>
                        <a:rPr lang="en-US" dirty="0"/>
                        <a:t>Metadata – signing keys, endpoint URLs, claim types. Allows anonymous access – good way to test deployment.</a:t>
                      </a:r>
                    </a:p>
                  </a:txBody>
                  <a:tcPr/>
                </a:tc>
                <a:extLst>
                  <a:ext uri="{0D108BD9-81ED-4DB2-BD59-A6C34878D82A}">
                    <a16:rowId xmlns:a16="http://schemas.microsoft.com/office/drawing/2014/main" val="2928459120"/>
                  </a:ext>
                </a:extLst>
              </a:tr>
              <a:tr h="370840">
                <a:tc>
                  <a:txBody>
                    <a:bodyPr/>
                    <a:lstStyle/>
                    <a:p>
                      <a:r>
                        <a:rPr lang="en-US" dirty="0"/>
                        <a:t>/</a:t>
                      </a:r>
                      <a:r>
                        <a:rPr lang="en-US" dirty="0" err="1"/>
                        <a:t>adfs</a:t>
                      </a:r>
                      <a:r>
                        <a:rPr lang="en-US" dirty="0"/>
                        <a:t>/.well-known/</a:t>
                      </a:r>
                      <a:r>
                        <a:rPr lang="en-US" dirty="0" err="1"/>
                        <a:t>openid</a:t>
                      </a:r>
                      <a:r>
                        <a:rPr lang="en-US" dirty="0"/>
                        <a:t>-configuration</a:t>
                      </a:r>
                    </a:p>
                  </a:txBody>
                  <a:tcPr/>
                </a:tc>
                <a:tc>
                  <a:txBody>
                    <a:bodyPr/>
                    <a:lstStyle/>
                    <a:p>
                      <a:r>
                        <a:rPr lang="en-US" dirty="0"/>
                        <a:t>OpenID Connect Discovery</a:t>
                      </a:r>
                    </a:p>
                  </a:txBody>
                  <a:tcPr/>
                </a:tc>
                <a:extLst>
                  <a:ext uri="{0D108BD9-81ED-4DB2-BD59-A6C34878D82A}">
                    <a16:rowId xmlns:a16="http://schemas.microsoft.com/office/drawing/2014/main" val="2379205349"/>
                  </a:ext>
                </a:extLst>
              </a:tr>
              <a:tr h="370840">
                <a:tc>
                  <a:txBody>
                    <a:bodyPr/>
                    <a:lstStyle/>
                    <a:p>
                      <a:r>
                        <a:rPr lang="en-US" dirty="0"/>
                        <a:t>/</a:t>
                      </a:r>
                      <a:r>
                        <a:rPr lang="en-US" dirty="0" err="1"/>
                        <a:t>adfs</a:t>
                      </a:r>
                      <a:r>
                        <a:rPr lang="en-US" dirty="0"/>
                        <a:t>/ls</a:t>
                      </a:r>
                    </a:p>
                  </a:txBody>
                  <a:tcPr/>
                </a:tc>
                <a:tc>
                  <a:txBody>
                    <a:bodyPr/>
                    <a:lstStyle/>
                    <a:p>
                      <a:r>
                        <a:rPr lang="en-US" dirty="0"/>
                        <a:t>WS-Fed and SAML 2.0 token</a:t>
                      </a:r>
                      <a:r>
                        <a:rPr lang="en-US" baseline="0" dirty="0"/>
                        <a:t> requests (passive)</a:t>
                      </a:r>
                      <a:endParaRPr lang="en-US" dirty="0"/>
                    </a:p>
                  </a:txBody>
                  <a:tcPr/>
                </a:tc>
                <a:extLst>
                  <a:ext uri="{0D108BD9-81ED-4DB2-BD59-A6C34878D82A}">
                    <a16:rowId xmlns:a16="http://schemas.microsoft.com/office/drawing/2014/main" val="2428063309"/>
                  </a:ext>
                </a:extLst>
              </a:tr>
              <a:tr h="370840">
                <a:tc>
                  <a:txBody>
                    <a:bodyPr/>
                    <a:lstStyle/>
                    <a:p>
                      <a:r>
                        <a:rPr lang="en-US" dirty="0"/>
                        <a:t>/</a:t>
                      </a:r>
                      <a:r>
                        <a:rPr lang="en-US" dirty="0" err="1"/>
                        <a:t>adfs</a:t>
                      </a:r>
                      <a:r>
                        <a:rPr lang="en-US" dirty="0"/>
                        <a:t>/services/trust</a:t>
                      </a:r>
                    </a:p>
                  </a:txBody>
                  <a:tcPr/>
                </a:tc>
                <a:tc>
                  <a:txBody>
                    <a:bodyPr/>
                    <a:lstStyle/>
                    <a:p>
                      <a:r>
                        <a:rPr lang="en-US" dirty="0"/>
                        <a:t>WS-Trust</a:t>
                      </a:r>
                      <a:r>
                        <a:rPr lang="en-US" baseline="0" dirty="0"/>
                        <a:t> – active request for tokens using Kerberos, username/</a:t>
                      </a:r>
                      <a:r>
                        <a:rPr lang="en-US" baseline="0" dirty="0" err="1"/>
                        <a:t>pwd</a:t>
                      </a:r>
                      <a:r>
                        <a:rPr lang="en-US" baseline="0" dirty="0"/>
                        <a:t>, certificate, etc.</a:t>
                      </a:r>
                      <a:endParaRPr lang="en-US" dirty="0"/>
                    </a:p>
                  </a:txBody>
                  <a:tcPr/>
                </a:tc>
                <a:extLst>
                  <a:ext uri="{0D108BD9-81ED-4DB2-BD59-A6C34878D82A}">
                    <a16:rowId xmlns:a16="http://schemas.microsoft.com/office/drawing/2014/main" val="3799854609"/>
                  </a:ext>
                </a:extLst>
              </a:tr>
              <a:tr h="370840">
                <a:tc>
                  <a:txBody>
                    <a:bodyPr/>
                    <a:lstStyle/>
                    <a:p>
                      <a:r>
                        <a:rPr lang="en-US" dirty="0"/>
                        <a:t>/</a:t>
                      </a:r>
                      <a:r>
                        <a:rPr lang="en-US" dirty="0" err="1"/>
                        <a:t>adfs</a:t>
                      </a:r>
                      <a:r>
                        <a:rPr lang="en-US" dirty="0"/>
                        <a:t>/oauth2/authorize</a:t>
                      </a:r>
                    </a:p>
                  </a:txBody>
                  <a:tcPr/>
                </a:tc>
                <a:tc>
                  <a:txBody>
                    <a:bodyPr/>
                    <a:lstStyle/>
                    <a:p>
                      <a:r>
                        <a:rPr lang="en-US" dirty="0"/>
                        <a:t>OAuth 2.0 / OpenID Connect Authorization Endpoint</a:t>
                      </a:r>
                    </a:p>
                  </a:txBody>
                  <a:tcPr/>
                </a:tc>
                <a:extLst>
                  <a:ext uri="{0D108BD9-81ED-4DB2-BD59-A6C34878D82A}">
                    <a16:rowId xmlns:a16="http://schemas.microsoft.com/office/drawing/2014/main" val="3113722986"/>
                  </a:ext>
                </a:extLst>
              </a:tr>
              <a:tr h="370840">
                <a:tc>
                  <a:txBody>
                    <a:bodyPr/>
                    <a:lstStyle/>
                    <a:p>
                      <a:r>
                        <a:rPr lang="en-US" dirty="0"/>
                        <a:t>/</a:t>
                      </a:r>
                      <a:r>
                        <a:rPr lang="en-US" dirty="0" err="1"/>
                        <a:t>adfs</a:t>
                      </a:r>
                      <a:r>
                        <a:rPr lang="en-US" dirty="0"/>
                        <a:t>/oauth2/token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OAuth 2.0 / OpenID Connect Token Endpoint</a:t>
                      </a:r>
                    </a:p>
                  </a:txBody>
                  <a:tcPr/>
                </a:tc>
                <a:extLst>
                  <a:ext uri="{0D108BD9-81ED-4DB2-BD59-A6C34878D82A}">
                    <a16:rowId xmlns:a16="http://schemas.microsoft.com/office/drawing/2014/main" val="176961025"/>
                  </a:ext>
                </a:extLst>
              </a:tr>
            </a:tbl>
          </a:graphicData>
        </a:graphic>
      </p:graphicFrame>
    </p:spTree>
    <p:extLst>
      <p:ext uri="{BB962C8B-B14F-4D97-AF65-F5344CB8AC3E}">
        <p14:creationId xmlns:p14="http://schemas.microsoft.com/office/powerpoint/2010/main" val="2008774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294D-2AE2-4F53-8B78-EBF08756C10C}"/>
              </a:ext>
            </a:extLst>
          </p:cNvPr>
          <p:cNvSpPr>
            <a:spLocks noGrp="1"/>
          </p:cNvSpPr>
          <p:nvPr>
            <p:ph type="title"/>
          </p:nvPr>
        </p:nvSpPr>
        <p:spPr/>
        <p:txBody>
          <a:bodyPr/>
          <a:lstStyle/>
          <a:p>
            <a:r>
              <a:rPr lang="en-US" dirty="0"/>
              <a:t>AD FS End-to-End Flow</a:t>
            </a:r>
          </a:p>
        </p:txBody>
      </p:sp>
      <p:sp>
        <p:nvSpPr>
          <p:cNvPr id="5" name="Rounded Rectangle 3">
            <a:extLst>
              <a:ext uri="{FF2B5EF4-FFF2-40B4-BE49-F238E27FC236}">
                <a16:creationId xmlns:a16="http://schemas.microsoft.com/office/drawing/2014/main" id="{85763517-6847-4D58-8C6B-0235A28155B5}"/>
              </a:ext>
            </a:extLst>
          </p:cNvPr>
          <p:cNvSpPr/>
          <p:nvPr/>
        </p:nvSpPr>
        <p:spPr>
          <a:xfrm>
            <a:off x="658318" y="1813810"/>
            <a:ext cx="1290403" cy="290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Rounded Rectangle 4">
            <a:extLst>
              <a:ext uri="{FF2B5EF4-FFF2-40B4-BE49-F238E27FC236}">
                <a16:creationId xmlns:a16="http://schemas.microsoft.com/office/drawing/2014/main" id="{3590507E-E143-4E57-92A0-A27819314CC4}"/>
              </a:ext>
            </a:extLst>
          </p:cNvPr>
          <p:cNvSpPr/>
          <p:nvPr/>
        </p:nvSpPr>
        <p:spPr>
          <a:xfrm>
            <a:off x="3492708" y="1690688"/>
            <a:ext cx="8147604" cy="3031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ounded Rectangle 5">
            <a:extLst>
              <a:ext uri="{FF2B5EF4-FFF2-40B4-BE49-F238E27FC236}">
                <a16:creationId xmlns:a16="http://schemas.microsoft.com/office/drawing/2014/main" id="{62B8B0F7-BC7A-4B58-A25C-84BBA0E9C3C2}"/>
              </a:ext>
            </a:extLst>
          </p:cNvPr>
          <p:cNvSpPr/>
          <p:nvPr/>
        </p:nvSpPr>
        <p:spPr>
          <a:xfrm>
            <a:off x="7035783" y="5315794"/>
            <a:ext cx="2098623" cy="1079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 Directory/LDAP</a:t>
            </a:r>
          </a:p>
        </p:txBody>
      </p:sp>
      <p:sp>
        <p:nvSpPr>
          <p:cNvPr id="8" name="Rounded Rectangle 6">
            <a:extLst>
              <a:ext uri="{FF2B5EF4-FFF2-40B4-BE49-F238E27FC236}">
                <a16:creationId xmlns:a16="http://schemas.microsoft.com/office/drawing/2014/main" id="{92714899-3884-4F76-8680-DC055E70B910}"/>
              </a:ext>
            </a:extLst>
          </p:cNvPr>
          <p:cNvSpPr/>
          <p:nvPr/>
        </p:nvSpPr>
        <p:spPr>
          <a:xfrm>
            <a:off x="9551921" y="5315794"/>
            <a:ext cx="2098623" cy="1079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claims trust</a:t>
            </a:r>
          </a:p>
          <a:p>
            <a:pPr algn="ctr"/>
            <a:r>
              <a:rPr lang="en-US" dirty="0"/>
              <a:t>provider</a:t>
            </a:r>
          </a:p>
        </p:txBody>
      </p:sp>
      <p:sp>
        <p:nvSpPr>
          <p:cNvPr id="15" name="Rounded Rectangle 17">
            <a:extLst>
              <a:ext uri="{FF2B5EF4-FFF2-40B4-BE49-F238E27FC236}">
                <a16:creationId xmlns:a16="http://schemas.microsoft.com/office/drawing/2014/main" id="{555F4D7D-B620-48BB-B631-6A07B71A2767}"/>
              </a:ext>
            </a:extLst>
          </p:cNvPr>
          <p:cNvSpPr/>
          <p:nvPr/>
        </p:nvSpPr>
        <p:spPr>
          <a:xfrm>
            <a:off x="4563305" y="2089374"/>
            <a:ext cx="1889270" cy="94472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Acceptance</a:t>
            </a:r>
          </a:p>
          <a:p>
            <a:pPr algn="ctr"/>
            <a:r>
              <a:rPr lang="en-US" dirty="0"/>
              <a:t>Rules</a:t>
            </a:r>
          </a:p>
        </p:txBody>
      </p:sp>
      <p:sp>
        <p:nvSpPr>
          <p:cNvPr id="16" name="Rounded Rectangle 18">
            <a:extLst>
              <a:ext uri="{FF2B5EF4-FFF2-40B4-BE49-F238E27FC236}">
                <a16:creationId xmlns:a16="http://schemas.microsoft.com/office/drawing/2014/main" id="{79D79F22-31BE-404A-8149-D00A5EFBBDDF}"/>
              </a:ext>
            </a:extLst>
          </p:cNvPr>
          <p:cNvSpPr/>
          <p:nvPr/>
        </p:nvSpPr>
        <p:spPr>
          <a:xfrm>
            <a:off x="7980301" y="2112034"/>
            <a:ext cx="1889270" cy="94472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Augmentation</a:t>
            </a:r>
          </a:p>
          <a:p>
            <a:pPr algn="ctr"/>
            <a:r>
              <a:rPr lang="en-US" dirty="0"/>
              <a:t>Rules</a:t>
            </a:r>
          </a:p>
        </p:txBody>
      </p:sp>
      <p:sp>
        <p:nvSpPr>
          <p:cNvPr id="17" name="Rounded Rectangle 19">
            <a:extLst>
              <a:ext uri="{FF2B5EF4-FFF2-40B4-BE49-F238E27FC236}">
                <a16:creationId xmlns:a16="http://schemas.microsoft.com/office/drawing/2014/main" id="{DEF8FCE1-172B-4EA2-B434-5E83D8A303E7}"/>
              </a:ext>
            </a:extLst>
          </p:cNvPr>
          <p:cNvSpPr/>
          <p:nvPr/>
        </p:nvSpPr>
        <p:spPr>
          <a:xfrm>
            <a:off x="8006622" y="3524272"/>
            <a:ext cx="1889270" cy="94472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Rules</a:t>
            </a:r>
          </a:p>
        </p:txBody>
      </p:sp>
      <p:sp>
        <p:nvSpPr>
          <p:cNvPr id="18" name="Rounded Rectangle 20">
            <a:extLst>
              <a:ext uri="{FF2B5EF4-FFF2-40B4-BE49-F238E27FC236}">
                <a16:creationId xmlns:a16="http://schemas.microsoft.com/office/drawing/2014/main" id="{1406B236-6D35-41B8-8A5E-88F0A542E370}"/>
              </a:ext>
            </a:extLst>
          </p:cNvPr>
          <p:cNvSpPr/>
          <p:nvPr/>
        </p:nvSpPr>
        <p:spPr>
          <a:xfrm>
            <a:off x="4603229" y="3524272"/>
            <a:ext cx="1889270" cy="94472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Issuance</a:t>
            </a:r>
          </a:p>
          <a:p>
            <a:pPr algn="ctr"/>
            <a:r>
              <a:rPr lang="en-US" dirty="0"/>
              <a:t>Rules</a:t>
            </a:r>
          </a:p>
        </p:txBody>
      </p:sp>
      <p:sp>
        <p:nvSpPr>
          <p:cNvPr id="21" name="Arrow: Right 20">
            <a:extLst>
              <a:ext uri="{FF2B5EF4-FFF2-40B4-BE49-F238E27FC236}">
                <a16:creationId xmlns:a16="http://schemas.microsoft.com/office/drawing/2014/main" id="{C0401DA7-DBD3-4A18-A294-4A808797E9AF}"/>
              </a:ext>
            </a:extLst>
          </p:cNvPr>
          <p:cNvSpPr/>
          <p:nvPr/>
        </p:nvSpPr>
        <p:spPr>
          <a:xfrm>
            <a:off x="2022648" y="2089374"/>
            <a:ext cx="1386455" cy="504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Request Token</a:t>
            </a:r>
          </a:p>
        </p:txBody>
      </p:sp>
      <p:sp>
        <p:nvSpPr>
          <p:cNvPr id="22" name="Arrow: Left-Right 21">
            <a:extLst>
              <a:ext uri="{FF2B5EF4-FFF2-40B4-BE49-F238E27FC236}">
                <a16:creationId xmlns:a16="http://schemas.microsoft.com/office/drawing/2014/main" id="{0F7CF8CA-21A7-434A-8D2B-571D191FDB34}"/>
              </a:ext>
            </a:extLst>
          </p:cNvPr>
          <p:cNvSpPr/>
          <p:nvPr/>
        </p:nvSpPr>
        <p:spPr>
          <a:xfrm>
            <a:off x="2022647" y="2683428"/>
            <a:ext cx="1386455" cy="5045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HRD</a:t>
            </a:r>
          </a:p>
        </p:txBody>
      </p:sp>
      <p:sp>
        <p:nvSpPr>
          <p:cNvPr id="23" name="Arrow: Left-Right 22">
            <a:extLst>
              <a:ext uri="{FF2B5EF4-FFF2-40B4-BE49-F238E27FC236}">
                <a16:creationId xmlns:a16="http://schemas.microsoft.com/office/drawing/2014/main" id="{A440DE13-2AF3-4078-8B91-875AC43AE4B0}"/>
              </a:ext>
            </a:extLst>
          </p:cNvPr>
          <p:cNvSpPr/>
          <p:nvPr/>
        </p:nvSpPr>
        <p:spPr>
          <a:xfrm>
            <a:off x="2032324" y="3277429"/>
            <a:ext cx="1386455" cy="5045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Authenticate</a:t>
            </a:r>
          </a:p>
        </p:txBody>
      </p:sp>
      <p:sp>
        <p:nvSpPr>
          <p:cNvPr id="24" name="Arrow: Left 23">
            <a:extLst>
              <a:ext uri="{FF2B5EF4-FFF2-40B4-BE49-F238E27FC236}">
                <a16:creationId xmlns:a16="http://schemas.microsoft.com/office/drawing/2014/main" id="{36A64457-4B23-4F49-8C6D-85217A1638C6}"/>
              </a:ext>
            </a:extLst>
          </p:cNvPr>
          <p:cNvSpPr/>
          <p:nvPr/>
        </p:nvSpPr>
        <p:spPr>
          <a:xfrm>
            <a:off x="2032325" y="3871430"/>
            <a:ext cx="1376778" cy="5045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Response Token</a:t>
            </a:r>
          </a:p>
        </p:txBody>
      </p:sp>
    </p:spTree>
    <p:extLst>
      <p:ext uri="{BB962C8B-B14F-4D97-AF65-F5344CB8AC3E}">
        <p14:creationId xmlns:p14="http://schemas.microsoft.com/office/powerpoint/2010/main" val="387265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21"/>
                                        </p:tgtEl>
                                      </p:cBhvr>
                                    </p:animEffect>
                                    <p:animScale>
                                      <p:cBhvr>
                                        <p:cTn id="10" dur="250" autoRev="1" fill="hold"/>
                                        <p:tgtEl>
                                          <p:spTgt spid="2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22"/>
                                        </p:tgtEl>
                                      </p:cBhvr>
                                    </p:animEffect>
                                    <p:animScale>
                                      <p:cBhvr>
                                        <p:cTn id="18" dur="250" autoRev="1" fill="hold"/>
                                        <p:tgtEl>
                                          <p:spTgt spid="22"/>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par>
                          <p:cTn id="23" fill="hold">
                            <p:stCondLst>
                              <p:cond delay="0"/>
                            </p:stCondLst>
                            <p:childTnLst>
                              <p:par>
                                <p:cTn id="24" presetID="26" presetClass="emph" presetSubtype="0" fill="hold" grpId="1" nodeType="afterEffect">
                                  <p:stCondLst>
                                    <p:cond delay="0"/>
                                  </p:stCondLst>
                                  <p:childTnLst>
                                    <p:animEffect transition="out" filter="fade">
                                      <p:cBhvr>
                                        <p:cTn id="25" dur="500" tmFilter="0, 0; .2, .5; .8, .5; 1, 0"/>
                                        <p:tgtEl>
                                          <p:spTgt spid="23"/>
                                        </p:tgtEl>
                                      </p:cBhvr>
                                    </p:animEffect>
                                    <p:animScale>
                                      <p:cBhvr>
                                        <p:cTn id="26" dur="250" autoRev="1" fill="hold"/>
                                        <p:tgtEl>
                                          <p:spTgt spid="23"/>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15"/>
                                        </p:tgtEl>
                                      </p:cBhvr>
                                    </p:animEffect>
                                    <p:animScale>
                                      <p:cBhvr>
                                        <p:cTn id="31" dur="250" autoRev="1" fill="hold"/>
                                        <p:tgtEl>
                                          <p:spTgt spid="15"/>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16"/>
                                        </p:tgtEl>
                                      </p:cBhvr>
                                    </p:animEffect>
                                    <p:animScale>
                                      <p:cBhvr>
                                        <p:cTn id="36" dur="250" autoRev="1" fill="hold"/>
                                        <p:tgtEl>
                                          <p:spTgt spid="16"/>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17"/>
                                        </p:tgtEl>
                                      </p:cBhvr>
                                    </p:animEffect>
                                    <p:animScale>
                                      <p:cBhvr>
                                        <p:cTn id="41" dur="250" autoRev="1" fill="hold"/>
                                        <p:tgtEl>
                                          <p:spTgt spid="17"/>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0" nodeType="clickEffect">
                                  <p:stCondLst>
                                    <p:cond delay="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par>
                          <p:cTn id="51" fill="hold">
                            <p:stCondLst>
                              <p:cond delay="0"/>
                            </p:stCondLst>
                            <p:childTnLst>
                              <p:par>
                                <p:cTn id="52" presetID="26" presetClass="emph" presetSubtype="0" fill="hold" grpId="1" nodeType="afterEffect">
                                  <p:stCondLst>
                                    <p:cond delay="0"/>
                                  </p:stCondLst>
                                  <p:childTnLst>
                                    <p:animEffect transition="out" filter="fade">
                                      <p:cBhvr>
                                        <p:cTn id="53" dur="500" tmFilter="0, 0; .2, .5; .8, .5; 1, 0"/>
                                        <p:tgtEl>
                                          <p:spTgt spid="24"/>
                                        </p:tgtEl>
                                      </p:cBhvr>
                                    </p:animEffect>
                                    <p:animScale>
                                      <p:cBhvr>
                                        <p:cTn id="54"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931449" y="3759654"/>
            <a:ext cx="734776" cy="47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Protocol Handlers</a:t>
            </a:r>
          </a:p>
        </p:txBody>
      </p:sp>
      <p:cxnSp>
        <p:nvCxnSpPr>
          <p:cNvPr id="6" name="Straight Arrow Connector 5"/>
          <p:cNvCxnSpPr/>
          <p:nvPr/>
        </p:nvCxnSpPr>
        <p:spPr>
          <a:xfrm>
            <a:off x="1181587" y="3847872"/>
            <a:ext cx="749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81588" y="4024310"/>
            <a:ext cx="749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81588" y="4200747"/>
            <a:ext cx="749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3765" y="3655395"/>
            <a:ext cx="641593" cy="233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OAuth</a:t>
            </a:r>
          </a:p>
        </p:txBody>
      </p:sp>
      <p:sp>
        <p:nvSpPr>
          <p:cNvPr id="12" name="TextBox 11"/>
          <p:cNvSpPr txBox="1"/>
          <p:nvPr/>
        </p:nvSpPr>
        <p:spPr>
          <a:xfrm>
            <a:off x="1237727" y="3839852"/>
            <a:ext cx="641593" cy="233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WS-Fed</a:t>
            </a:r>
          </a:p>
        </p:txBody>
      </p:sp>
      <p:sp>
        <p:nvSpPr>
          <p:cNvPr id="13" name="TextBox 12"/>
          <p:cNvSpPr txBox="1"/>
          <p:nvPr/>
        </p:nvSpPr>
        <p:spPr>
          <a:xfrm>
            <a:off x="1237727" y="4008270"/>
            <a:ext cx="641593" cy="233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SAML</a:t>
            </a:r>
          </a:p>
        </p:txBody>
      </p:sp>
      <p:sp>
        <p:nvSpPr>
          <p:cNvPr id="14" name="Left Brace 13"/>
          <p:cNvSpPr/>
          <p:nvPr/>
        </p:nvSpPr>
        <p:spPr>
          <a:xfrm>
            <a:off x="973070" y="3759654"/>
            <a:ext cx="176438" cy="4731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301752" y="3800640"/>
            <a:ext cx="762574" cy="4598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Token Request</a:t>
            </a:r>
          </a:p>
        </p:txBody>
      </p:sp>
      <p:sp>
        <p:nvSpPr>
          <p:cNvPr id="17" name="Rectangle 16"/>
          <p:cNvSpPr/>
          <p:nvPr/>
        </p:nvSpPr>
        <p:spPr>
          <a:xfrm>
            <a:off x="3166516" y="3765896"/>
            <a:ext cx="2585582" cy="47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Primary Authn.</a:t>
            </a:r>
          </a:p>
        </p:txBody>
      </p:sp>
      <p:sp>
        <p:nvSpPr>
          <p:cNvPr id="18" name="Rectangle 17"/>
          <p:cNvSpPr/>
          <p:nvPr/>
        </p:nvSpPr>
        <p:spPr>
          <a:xfrm>
            <a:off x="7690700" y="3759654"/>
            <a:ext cx="849155" cy="47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Additional Authn.</a:t>
            </a:r>
          </a:p>
        </p:txBody>
      </p:sp>
      <p:sp>
        <p:nvSpPr>
          <p:cNvPr id="25" name="Diamond 24"/>
          <p:cNvSpPr/>
          <p:nvPr/>
        </p:nvSpPr>
        <p:spPr>
          <a:xfrm>
            <a:off x="6302298" y="3741164"/>
            <a:ext cx="974422" cy="5662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a:ea typeface="+mn-ea"/>
                <a:cs typeface="+mn-cs"/>
              </a:rPr>
              <a:t>MFA reqd.?</a:t>
            </a:r>
          </a:p>
        </p:txBody>
      </p:sp>
      <p:sp>
        <p:nvSpPr>
          <p:cNvPr id="32" name="Rectangle 31"/>
          <p:cNvSpPr/>
          <p:nvPr/>
        </p:nvSpPr>
        <p:spPr>
          <a:xfrm>
            <a:off x="9053131" y="3770794"/>
            <a:ext cx="890210" cy="473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RP Issuance Authz. Rules</a:t>
            </a:r>
          </a:p>
        </p:txBody>
      </p:sp>
      <p:sp>
        <p:nvSpPr>
          <p:cNvPr id="33" name="Chevron 32"/>
          <p:cNvSpPr/>
          <p:nvPr/>
        </p:nvSpPr>
        <p:spPr>
          <a:xfrm>
            <a:off x="2821661" y="3907133"/>
            <a:ext cx="212526" cy="200498"/>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Chevron 33"/>
          <p:cNvSpPr/>
          <p:nvPr/>
        </p:nvSpPr>
        <p:spPr>
          <a:xfrm>
            <a:off x="5908495" y="3914264"/>
            <a:ext cx="212526" cy="200498"/>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Chevron 35"/>
          <p:cNvSpPr/>
          <p:nvPr/>
        </p:nvSpPr>
        <p:spPr>
          <a:xfrm>
            <a:off x="7393008" y="3931190"/>
            <a:ext cx="212526" cy="200498"/>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TextBox 36"/>
          <p:cNvSpPr txBox="1"/>
          <p:nvPr/>
        </p:nvSpPr>
        <p:spPr>
          <a:xfrm>
            <a:off x="7142382" y="3715090"/>
            <a:ext cx="641593" cy="23355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Yes</a:t>
            </a:r>
          </a:p>
        </p:txBody>
      </p:sp>
      <p:sp>
        <p:nvSpPr>
          <p:cNvPr id="43" name="Chevron 42"/>
          <p:cNvSpPr/>
          <p:nvPr/>
        </p:nvSpPr>
        <p:spPr>
          <a:xfrm>
            <a:off x="8687271" y="3923171"/>
            <a:ext cx="212526" cy="200498"/>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49" name="Elbow Connector 48"/>
          <p:cNvCxnSpPr>
            <a:stCxn id="37" idx="0"/>
          </p:cNvCxnSpPr>
          <p:nvPr/>
        </p:nvCxnSpPr>
        <p:spPr>
          <a:xfrm rot="16200000" flipH="1">
            <a:off x="8008361" y="3169908"/>
            <a:ext cx="185706" cy="1276071"/>
          </a:xfrm>
          <a:prstGeom prst="bentConnector4">
            <a:avLst>
              <a:gd name="adj1" fmla="val -120678"/>
              <a:gd name="adj2" fmla="val 100264"/>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288370" y="3111389"/>
            <a:ext cx="1551556" cy="3674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SSO satisfies Additional AuthN</a:t>
            </a:r>
          </a:p>
        </p:txBody>
      </p:sp>
      <p:sp>
        <p:nvSpPr>
          <p:cNvPr id="53" name="&quot;No&quot; Symbol 52"/>
          <p:cNvSpPr/>
          <p:nvPr/>
        </p:nvSpPr>
        <p:spPr>
          <a:xfrm>
            <a:off x="10520773" y="4302560"/>
            <a:ext cx="200499" cy="205396"/>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Donut 53"/>
          <p:cNvSpPr/>
          <p:nvPr/>
        </p:nvSpPr>
        <p:spPr>
          <a:xfrm>
            <a:off x="10506742" y="3762321"/>
            <a:ext cx="200499" cy="184457"/>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60" name="Straight Arrow Connector 59"/>
          <p:cNvCxnSpPr/>
          <p:nvPr/>
        </p:nvCxnSpPr>
        <p:spPr>
          <a:xfrm flipV="1">
            <a:off x="10005490" y="3847874"/>
            <a:ext cx="450489" cy="6675"/>
          </a:xfrm>
          <a:prstGeom prst="straightConnector1">
            <a:avLst/>
          </a:prstGeom>
          <a:ln>
            <a:prstDash val="sysDash"/>
            <a:tailEnd type="triangle"/>
          </a:ln>
        </p:spPr>
        <p:style>
          <a:lnRef idx="2">
            <a:schemeClr val="accent6"/>
          </a:lnRef>
          <a:fillRef idx="0">
            <a:schemeClr val="accent6"/>
          </a:fillRef>
          <a:effectRef idx="1">
            <a:schemeClr val="accent6"/>
          </a:effectRef>
          <a:fontRef idx="minor">
            <a:schemeClr val="tx1"/>
          </a:fontRef>
        </p:style>
      </p:cxnSp>
      <p:cxnSp>
        <p:nvCxnSpPr>
          <p:cNvPr id="62" name="Elbow Connector 61"/>
          <p:cNvCxnSpPr/>
          <p:nvPr/>
        </p:nvCxnSpPr>
        <p:spPr>
          <a:xfrm>
            <a:off x="9985735" y="4107631"/>
            <a:ext cx="469905" cy="297627"/>
          </a:xfrm>
          <a:prstGeom prst="bentConnector3">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63" name="TextBox 62"/>
          <p:cNvSpPr txBox="1"/>
          <p:nvPr/>
        </p:nvSpPr>
        <p:spPr>
          <a:xfrm>
            <a:off x="10568893" y="3726048"/>
            <a:ext cx="1025502" cy="23355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Security token</a:t>
            </a:r>
          </a:p>
        </p:txBody>
      </p:sp>
      <p:sp>
        <p:nvSpPr>
          <p:cNvPr id="64" name="TextBox 63"/>
          <p:cNvSpPr txBox="1"/>
          <p:nvPr/>
        </p:nvSpPr>
        <p:spPr>
          <a:xfrm>
            <a:off x="10608992" y="4271595"/>
            <a:ext cx="1025502" cy="23355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Access denied</a:t>
            </a:r>
          </a:p>
        </p:txBody>
      </p:sp>
      <p:grpSp>
        <p:nvGrpSpPr>
          <p:cNvPr id="98" name="Group 97"/>
          <p:cNvGrpSpPr/>
          <p:nvPr/>
        </p:nvGrpSpPr>
        <p:grpSpPr>
          <a:xfrm>
            <a:off x="5492287" y="4542814"/>
            <a:ext cx="2571861" cy="1633470"/>
            <a:chOff x="5554572" y="4689525"/>
            <a:chExt cx="2572226" cy="1633701"/>
          </a:xfrm>
        </p:grpSpPr>
        <p:grpSp>
          <p:nvGrpSpPr>
            <p:cNvPr id="29" name="Group 28"/>
            <p:cNvGrpSpPr/>
            <p:nvPr/>
          </p:nvGrpSpPr>
          <p:grpSpPr>
            <a:xfrm>
              <a:off x="5554572" y="4808612"/>
              <a:ext cx="2366211" cy="1275348"/>
              <a:chOff x="4596063" y="2638926"/>
              <a:chExt cx="2366211" cy="1275348"/>
            </a:xfrm>
          </p:grpSpPr>
          <p:sp>
            <p:nvSpPr>
              <p:cNvPr id="26" name="Rectangle 25"/>
              <p:cNvSpPr/>
              <p:nvPr/>
            </p:nvSpPr>
            <p:spPr>
              <a:xfrm>
                <a:off x="4596063" y="2638926"/>
                <a:ext cx="2366211" cy="1275348"/>
              </a:xfrm>
              <a:prstGeom prst="rect">
                <a:avLst/>
              </a:prstGeom>
              <a:noFill/>
              <a:ln>
                <a:prstDash val="sysDash"/>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Cross 19"/>
              <p:cNvSpPr/>
              <p:nvPr/>
            </p:nvSpPr>
            <p:spPr>
              <a:xfrm>
                <a:off x="5759114" y="2879558"/>
                <a:ext cx="240632" cy="248653"/>
              </a:xfrm>
              <a:prstGeom prst="plus">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Up Arrow Callout 20"/>
              <p:cNvSpPr/>
              <p:nvPr/>
            </p:nvSpPr>
            <p:spPr>
              <a:xfrm>
                <a:off x="5394157" y="3266347"/>
                <a:ext cx="970547" cy="577516"/>
              </a:xfrm>
              <a:prstGeom prst="up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RP/Resource MFA policy</a:t>
                </a:r>
              </a:p>
            </p:txBody>
          </p:sp>
          <p:sp>
            <p:nvSpPr>
              <p:cNvPr id="27" name="Right Arrow Callout 26"/>
              <p:cNvSpPr/>
              <p:nvPr/>
            </p:nvSpPr>
            <p:spPr>
              <a:xfrm>
                <a:off x="4668253" y="2727158"/>
                <a:ext cx="994607" cy="553453"/>
              </a:xfrm>
              <a:prstGeom prst="rightArrowCallout">
                <a:avLst>
                  <a:gd name="adj1" fmla="val 20061"/>
                  <a:gd name="adj2" fmla="val 25000"/>
                  <a:gd name="adj3" fmla="val 25000"/>
                  <a:gd name="adj4" fmla="val 75461"/>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MFA Requested. (protocol)</a:t>
                </a:r>
              </a:p>
            </p:txBody>
          </p:sp>
          <p:sp>
            <p:nvSpPr>
              <p:cNvPr id="28" name="Left Arrow Callout 27"/>
              <p:cNvSpPr/>
              <p:nvPr/>
            </p:nvSpPr>
            <p:spPr>
              <a:xfrm>
                <a:off x="6096000" y="2717131"/>
                <a:ext cx="788076" cy="563480"/>
              </a:xfrm>
              <a:prstGeom prst="leftArrowCallout">
                <a:avLst>
                  <a:gd name="adj1" fmla="val 20652"/>
                  <a:gd name="adj2" fmla="val 25000"/>
                  <a:gd name="adj3" fmla="val 18478"/>
                  <a:gd name="adj4" fmla="val 76173"/>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Global MFA policy</a:t>
                </a:r>
              </a:p>
            </p:txBody>
          </p:sp>
        </p:grpSp>
        <p:sp>
          <p:nvSpPr>
            <p:cNvPr id="31" name="Chevron 30"/>
            <p:cNvSpPr/>
            <p:nvPr/>
          </p:nvSpPr>
          <p:spPr>
            <a:xfrm rot="16200000">
              <a:off x="6727654" y="4695541"/>
              <a:ext cx="212557" cy="200526"/>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TextBox 64"/>
            <p:cNvSpPr txBox="1"/>
            <p:nvPr/>
          </p:nvSpPr>
          <p:spPr>
            <a:xfrm>
              <a:off x="6256418" y="6089636"/>
              <a:ext cx="1870380" cy="233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MFA Triggers (policy/protocol)</a:t>
              </a:r>
            </a:p>
          </p:txBody>
        </p:sp>
      </p:grpSp>
      <p:grpSp>
        <p:nvGrpSpPr>
          <p:cNvPr id="74" name="Group 73"/>
          <p:cNvGrpSpPr/>
          <p:nvPr/>
        </p:nvGrpSpPr>
        <p:grpSpPr>
          <a:xfrm>
            <a:off x="3034187" y="2157802"/>
            <a:ext cx="2831028" cy="1453992"/>
            <a:chOff x="-876981" y="2119473"/>
            <a:chExt cx="2831430" cy="1454199"/>
          </a:xfrm>
        </p:grpSpPr>
        <p:sp>
          <p:nvSpPr>
            <p:cNvPr id="67" name="Rectangle 66"/>
            <p:cNvSpPr/>
            <p:nvPr/>
          </p:nvSpPr>
          <p:spPr>
            <a:xfrm>
              <a:off x="-876981" y="2119473"/>
              <a:ext cx="2831430" cy="959056"/>
            </a:xfrm>
            <a:prstGeom prst="rect">
              <a:avLst/>
            </a:prstGeom>
            <a:noFill/>
            <a:ln>
              <a:prstDash val="sysDash"/>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Right Arrow Callout 69"/>
            <p:cNvSpPr/>
            <p:nvPr/>
          </p:nvSpPr>
          <p:spPr>
            <a:xfrm>
              <a:off x="-819385" y="2431496"/>
              <a:ext cx="1183099" cy="553453"/>
            </a:xfrm>
            <a:prstGeom prst="rightArrowCallout">
              <a:avLst>
                <a:gd name="adj1" fmla="val 20061"/>
                <a:gd name="adj2" fmla="val 25000"/>
                <a:gd name="adj3" fmla="val 25000"/>
                <a:gd name="adj4" fmla="val 75461"/>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Authn. method Requested. (protocol)</a:t>
              </a:r>
            </a:p>
          </p:txBody>
        </p:sp>
        <p:sp>
          <p:nvSpPr>
            <p:cNvPr id="71" name="Left Arrow Callout 70"/>
            <p:cNvSpPr/>
            <p:nvPr/>
          </p:nvSpPr>
          <p:spPr>
            <a:xfrm>
              <a:off x="800868" y="2484486"/>
              <a:ext cx="1066798" cy="425001"/>
            </a:xfrm>
            <a:prstGeom prst="leftArrowCallout">
              <a:avLst>
                <a:gd name="adj1" fmla="val 31976"/>
                <a:gd name="adj2" fmla="val 25000"/>
                <a:gd name="adj3" fmla="val 18478"/>
                <a:gd name="adj4" fmla="val 85170"/>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Device authentication</a:t>
              </a:r>
            </a:p>
          </p:txBody>
        </p:sp>
        <p:sp>
          <p:nvSpPr>
            <p:cNvPr id="72" name="Chevron 71"/>
            <p:cNvSpPr/>
            <p:nvPr/>
          </p:nvSpPr>
          <p:spPr>
            <a:xfrm rot="5400000">
              <a:off x="464808" y="3367131"/>
              <a:ext cx="212557" cy="200526"/>
            </a:xfrm>
            <a:prstGeom prst="chevron">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6" name="Rectangle 75"/>
          <p:cNvSpPr/>
          <p:nvPr/>
        </p:nvSpPr>
        <p:spPr>
          <a:xfrm>
            <a:off x="5752098" y="896112"/>
            <a:ext cx="1524623" cy="76768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a:ea typeface="+mn-ea"/>
                <a:cs typeface="+mn-cs"/>
              </a:rPr>
              <a:t>Intranet: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WIA with forms fallback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Forms based Authn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Certificate based authn.</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7" name="Rectangle 76"/>
          <p:cNvSpPr/>
          <p:nvPr/>
        </p:nvSpPr>
        <p:spPr>
          <a:xfrm>
            <a:off x="2390084" y="896112"/>
            <a:ext cx="1485701" cy="76768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Calibri"/>
                <a:ea typeface="+mn-ea"/>
                <a:cs typeface="+mn-cs"/>
              </a:rPr>
              <a:t>Extranet: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Forms based Authn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Certificate based authn.</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79" name="Straight Arrow Connector 78"/>
          <p:cNvCxnSpPr>
            <a:stCxn id="130" idx="0"/>
            <a:endCxn id="77" idx="2"/>
          </p:cNvCxnSpPr>
          <p:nvPr/>
        </p:nvCxnSpPr>
        <p:spPr>
          <a:xfrm flipH="1" flipV="1">
            <a:off x="3132935" y="1663797"/>
            <a:ext cx="947441" cy="205666"/>
          </a:xfrm>
          <a:prstGeom prst="straightConnector1">
            <a:avLst/>
          </a:prstGeom>
          <a:ln w="9525">
            <a:prstDash val="dash"/>
            <a:tailEnd type="triangle"/>
          </a:ln>
        </p:spPr>
        <p:style>
          <a:lnRef idx="2">
            <a:schemeClr val="accent4"/>
          </a:lnRef>
          <a:fillRef idx="0">
            <a:schemeClr val="accent4"/>
          </a:fillRef>
          <a:effectRef idx="1">
            <a:schemeClr val="accent4"/>
          </a:effectRef>
          <a:fontRef idx="minor">
            <a:schemeClr val="tx1"/>
          </a:fontRef>
        </p:style>
      </p:cxnSp>
      <p:cxnSp>
        <p:nvCxnSpPr>
          <p:cNvPr id="81" name="Straight Arrow Connector 80"/>
          <p:cNvCxnSpPr>
            <a:stCxn id="133" idx="3"/>
            <a:endCxn id="76" idx="2"/>
          </p:cNvCxnSpPr>
          <p:nvPr/>
        </p:nvCxnSpPr>
        <p:spPr>
          <a:xfrm flipV="1">
            <a:off x="5446034" y="1663797"/>
            <a:ext cx="1068376" cy="414262"/>
          </a:xfrm>
          <a:prstGeom prst="straightConnector1">
            <a:avLst/>
          </a:prstGeom>
          <a:ln w="9525">
            <a:prstDash val="dash"/>
            <a:tailEnd type="triangle"/>
          </a:ln>
        </p:spPr>
        <p:style>
          <a:lnRef idx="2">
            <a:schemeClr val="accent4"/>
          </a:lnRef>
          <a:fillRef idx="0">
            <a:schemeClr val="accent4"/>
          </a:fillRef>
          <a:effectRef idx="1">
            <a:schemeClr val="accent4"/>
          </a:effectRef>
          <a:fontRef idx="minor">
            <a:schemeClr val="tx1"/>
          </a:fontRef>
        </p:style>
      </p:cxnSp>
      <p:sp>
        <p:nvSpPr>
          <p:cNvPr id="108" name="Rectangle 107"/>
          <p:cNvSpPr/>
          <p:nvPr/>
        </p:nvSpPr>
        <p:spPr>
          <a:xfrm>
            <a:off x="1181587" y="6442638"/>
            <a:ext cx="9274054" cy="2523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SSO state</a:t>
            </a:r>
          </a:p>
        </p:txBody>
      </p:sp>
      <p:cxnSp>
        <p:nvCxnSpPr>
          <p:cNvPr id="113" name="Straight Arrow Connector 112"/>
          <p:cNvCxnSpPr/>
          <p:nvPr/>
        </p:nvCxnSpPr>
        <p:spPr>
          <a:xfrm flipV="1">
            <a:off x="2821661" y="4239071"/>
            <a:ext cx="42107" cy="2203567"/>
          </a:xfrm>
          <a:prstGeom prst="straightConnector1">
            <a:avLst/>
          </a:prstGeom>
          <a:ln>
            <a:prstDash val="sysDot"/>
            <a:tailEnd type="triangle"/>
          </a:ln>
        </p:spPr>
        <p:style>
          <a:lnRef idx="2">
            <a:schemeClr val="accent6"/>
          </a:lnRef>
          <a:fillRef idx="0">
            <a:schemeClr val="accent6"/>
          </a:fillRef>
          <a:effectRef idx="1">
            <a:schemeClr val="accent6"/>
          </a:effectRef>
          <a:fontRef idx="minor">
            <a:schemeClr val="tx1"/>
          </a:fontRef>
        </p:style>
      </p:cxnSp>
      <p:cxnSp>
        <p:nvCxnSpPr>
          <p:cNvPr id="115" name="Straight Arrow Connector 114"/>
          <p:cNvCxnSpPr>
            <a:stCxn id="17" idx="2"/>
          </p:cNvCxnSpPr>
          <p:nvPr/>
        </p:nvCxnSpPr>
        <p:spPr>
          <a:xfrm flipH="1">
            <a:off x="4447698" y="4239071"/>
            <a:ext cx="11609" cy="2203567"/>
          </a:xfrm>
          <a:prstGeom prst="straightConnector1">
            <a:avLst/>
          </a:prstGeom>
          <a:ln>
            <a:prstDash val="sysDot"/>
            <a:tailEnd type="triangle"/>
          </a:ln>
        </p:spPr>
        <p:style>
          <a:lnRef idx="2">
            <a:schemeClr val="accent6"/>
          </a:lnRef>
          <a:fillRef idx="0">
            <a:schemeClr val="accent6"/>
          </a:fillRef>
          <a:effectRef idx="1">
            <a:schemeClr val="accent6"/>
          </a:effectRef>
          <a:fontRef idx="minor">
            <a:schemeClr val="tx1"/>
          </a:fontRef>
        </p:style>
      </p:cxnSp>
      <p:sp>
        <p:nvSpPr>
          <p:cNvPr id="119" name="TextBox 118"/>
          <p:cNvSpPr txBox="1"/>
          <p:nvPr/>
        </p:nvSpPr>
        <p:spPr>
          <a:xfrm>
            <a:off x="2226065" y="4345925"/>
            <a:ext cx="64159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Inspect &amp; consume SSO state</a:t>
            </a:r>
          </a:p>
        </p:txBody>
      </p:sp>
      <p:sp>
        <p:nvSpPr>
          <p:cNvPr id="120" name="TextBox 119"/>
          <p:cNvSpPr txBox="1"/>
          <p:nvPr/>
        </p:nvSpPr>
        <p:spPr>
          <a:xfrm>
            <a:off x="4447697" y="5981193"/>
            <a:ext cx="641593"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Update SSO state</a:t>
            </a:r>
          </a:p>
        </p:txBody>
      </p:sp>
      <p:cxnSp>
        <p:nvCxnSpPr>
          <p:cNvPr id="121" name="Straight Arrow Connector 120"/>
          <p:cNvCxnSpPr/>
          <p:nvPr/>
        </p:nvCxnSpPr>
        <p:spPr>
          <a:xfrm flipH="1">
            <a:off x="8621016" y="4256444"/>
            <a:ext cx="18039" cy="2186194"/>
          </a:xfrm>
          <a:prstGeom prst="straightConnector1">
            <a:avLst/>
          </a:prstGeom>
          <a:ln>
            <a:prstDash val="sysDot"/>
            <a:tailEnd type="triangle"/>
          </a:ln>
        </p:spPr>
        <p:style>
          <a:lnRef idx="2">
            <a:schemeClr val="accent6"/>
          </a:lnRef>
          <a:fillRef idx="0">
            <a:schemeClr val="accent6"/>
          </a:fillRef>
          <a:effectRef idx="1">
            <a:schemeClr val="accent6"/>
          </a:effectRef>
          <a:fontRef idx="minor">
            <a:schemeClr val="tx1"/>
          </a:fontRef>
        </p:style>
      </p:cxnSp>
      <p:sp>
        <p:nvSpPr>
          <p:cNvPr id="130" name="Down Arrow Callout 129"/>
          <p:cNvSpPr/>
          <p:nvPr/>
        </p:nvSpPr>
        <p:spPr>
          <a:xfrm>
            <a:off x="3613424" y="1869463"/>
            <a:ext cx="933903" cy="579439"/>
          </a:xfrm>
          <a:prstGeom prst="downArrowCallout">
            <a:avLst>
              <a:gd name="adj1" fmla="val 20319"/>
              <a:gd name="adj2" fmla="val 25000"/>
              <a:gd name="adj3" fmla="val 16807"/>
              <a:gd name="adj4" fmla="val 71999"/>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Global extranet authn policy</a:t>
            </a:r>
          </a:p>
        </p:txBody>
      </p:sp>
      <p:sp>
        <p:nvSpPr>
          <p:cNvPr id="133" name="Down Arrow Callout 132"/>
          <p:cNvSpPr/>
          <p:nvPr/>
        </p:nvSpPr>
        <p:spPr>
          <a:xfrm>
            <a:off x="4544686" y="1869464"/>
            <a:ext cx="901348" cy="579439"/>
          </a:xfrm>
          <a:prstGeom prst="downArrowCallout">
            <a:avLst>
              <a:gd name="adj1" fmla="val 20319"/>
              <a:gd name="adj2" fmla="val 25000"/>
              <a:gd name="adj3" fmla="val 16807"/>
              <a:gd name="adj4" fmla="val 71999"/>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a:ea typeface="+mn-ea"/>
                <a:cs typeface="+mn-cs"/>
              </a:rPr>
              <a:t>Global intranet authn policy</a:t>
            </a:r>
          </a:p>
        </p:txBody>
      </p:sp>
      <p:sp>
        <p:nvSpPr>
          <p:cNvPr id="135" name="Cross 134"/>
          <p:cNvSpPr/>
          <p:nvPr/>
        </p:nvSpPr>
        <p:spPr>
          <a:xfrm>
            <a:off x="4347027" y="2630183"/>
            <a:ext cx="240598" cy="248618"/>
          </a:xfrm>
          <a:prstGeom prst="plus">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9" name="TextBox 138"/>
          <p:cNvSpPr txBox="1"/>
          <p:nvPr/>
        </p:nvSpPr>
        <p:spPr>
          <a:xfrm>
            <a:off x="8621016" y="5996279"/>
            <a:ext cx="641593"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Update SSO state</a:t>
            </a:r>
          </a:p>
        </p:txBody>
      </p:sp>
      <p:sp>
        <p:nvSpPr>
          <p:cNvPr id="148" name="Rectangle 147"/>
          <p:cNvSpPr/>
          <p:nvPr/>
        </p:nvSpPr>
        <p:spPr>
          <a:xfrm>
            <a:off x="9196649" y="1707406"/>
            <a:ext cx="1524623" cy="52964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Smartcard authn.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Pluggable external authn. providers</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49" name="Straight Arrow Connector 148"/>
          <p:cNvCxnSpPr>
            <a:stCxn id="18" idx="0"/>
            <a:endCxn id="148" idx="2"/>
          </p:cNvCxnSpPr>
          <p:nvPr/>
        </p:nvCxnSpPr>
        <p:spPr>
          <a:xfrm flipV="1">
            <a:off x="8115278" y="2237056"/>
            <a:ext cx="1843682" cy="1522598"/>
          </a:xfrm>
          <a:prstGeom prst="straightConnector1">
            <a:avLst/>
          </a:prstGeom>
          <a:ln w="9525">
            <a:prstDash val="dash"/>
            <a:tailEnd type="triangle"/>
          </a:ln>
        </p:spPr>
        <p:style>
          <a:lnRef idx="2">
            <a:schemeClr val="accent4"/>
          </a:lnRef>
          <a:fillRef idx="0">
            <a:schemeClr val="accent4"/>
          </a:fillRef>
          <a:effectRef idx="1">
            <a:schemeClr val="accent4"/>
          </a:effectRef>
          <a:fontRef idx="minor">
            <a:schemeClr val="tx1"/>
          </a:fontRef>
        </p:style>
      </p:cxnSp>
      <p:cxnSp>
        <p:nvCxnSpPr>
          <p:cNvPr id="35" name="Elbow Connector 34"/>
          <p:cNvCxnSpPr/>
          <p:nvPr/>
        </p:nvCxnSpPr>
        <p:spPr>
          <a:xfrm rot="16200000" flipV="1">
            <a:off x="6728310" y="5010033"/>
            <a:ext cx="2203567" cy="661643"/>
          </a:xfrm>
          <a:prstGeom prst="bentConnector3">
            <a:avLst>
              <a:gd name="adj1" fmla="val 87208"/>
            </a:avLst>
          </a:prstGeom>
          <a:ln>
            <a:prstDash val="sysDot"/>
            <a:tailEnd type="triangle"/>
          </a:ln>
        </p:spPr>
        <p:style>
          <a:lnRef idx="2">
            <a:schemeClr val="accent6"/>
          </a:lnRef>
          <a:fillRef idx="0">
            <a:schemeClr val="accent6"/>
          </a:fillRef>
          <a:effectRef idx="1">
            <a:schemeClr val="accent6"/>
          </a:effectRef>
          <a:fontRef idx="minor">
            <a:schemeClr val="tx1"/>
          </a:fontRef>
        </p:style>
      </p:cxnSp>
      <p:sp>
        <p:nvSpPr>
          <p:cNvPr id="75" name="TextBox 74"/>
          <p:cNvSpPr txBox="1"/>
          <p:nvPr/>
        </p:nvSpPr>
        <p:spPr>
          <a:xfrm>
            <a:off x="7934550" y="4624988"/>
            <a:ext cx="64159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Inspect &amp; consume SSO state</a:t>
            </a:r>
          </a:p>
        </p:txBody>
      </p:sp>
      <p:sp>
        <p:nvSpPr>
          <p:cNvPr id="78" name="Rectangle 77"/>
          <p:cNvSpPr/>
          <p:nvPr/>
        </p:nvSpPr>
        <p:spPr>
          <a:xfrm>
            <a:off x="10359431" y="4604001"/>
            <a:ext cx="1524623" cy="4262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a:ea typeface="+mn-ea"/>
                <a:cs typeface="+mn-cs"/>
              </a:rPr>
              <a:t>Custom Access Denied Message</a:t>
            </a:r>
            <a:endParaRPr kumimoji="0" lang="en-US" sz="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50" name="Elbow Connector 49"/>
          <p:cNvCxnSpPr>
            <a:endCxn id="34" idx="2"/>
          </p:cNvCxnSpPr>
          <p:nvPr/>
        </p:nvCxnSpPr>
        <p:spPr>
          <a:xfrm flipV="1">
            <a:off x="2888777" y="4114762"/>
            <a:ext cx="3075858" cy="32074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195550" y="4463832"/>
            <a:ext cx="920366" cy="3674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SSO satisfies Primary AuthN</a:t>
            </a:r>
          </a:p>
        </p:txBody>
      </p:sp>
      <p:sp>
        <p:nvSpPr>
          <p:cNvPr id="2" name="Title 1"/>
          <p:cNvSpPr>
            <a:spLocks noGrp="1"/>
          </p:cNvSpPr>
          <p:nvPr>
            <p:ph type="title"/>
          </p:nvPr>
        </p:nvSpPr>
        <p:spPr/>
        <p:txBody>
          <a:bodyPr>
            <a:normAutofit/>
          </a:bodyPr>
          <a:lstStyle/>
          <a:p>
            <a:r>
              <a:rPr lang="en-US" dirty="0"/>
              <a:t>The Anatomy of a Token Request</a:t>
            </a:r>
          </a:p>
        </p:txBody>
      </p:sp>
    </p:spTree>
    <p:extLst>
      <p:ext uri="{BB962C8B-B14F-4D97-AF65-F5344CB8AC3E}">
        <p14:creationId xmlns:p14="http://schemas.microsoft.com/office/powerpoint/2010/main" val="33199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500"/>
                                        <p:tgtEl>
                                          <p:spTgt spid="1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fade">
                                      <p:cBhvr>
                                        <p:cTn id="45" dur="500"/>
                                        <p:tgtEl>
                                          <p:spTgt spid="10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fade">
                                      <p:cBhvr>
                                        <p:cTn id="64" dur="500"/>
                                        <p:tgtEl>
                                          <p:spTgt spid="7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fade">
                                      <p:cBhvr>
                                        <p:cTn id="73" dur="500"/>
                                        <p:tgtEl>
                                          <p:spTgt spid="1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fade">
                                      <p:cBhvr>
                                        <p:cTn id="76" dur="500"/>
                                        <p:tgtEl>
                                          <p:spTgt spid="1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fade">
                                      <p:cBhvr>
                                        <p:cTn id="79" dur="500"/>
                                        <p:tgtEl>
                                          <p:spTgt spid="1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fade">
                                      <p:cBhvr>
                                        <p:cTn id="82" dur="500"/>
                                        <p:tgtEl>
                                          <p:spTgt spid="76"/>
                                        </p:tgtEl>
                                      </p:cBhvr>
                                    </p:animEffect>
                                  </p:childTnLst>
                                </p:cTn>
                              </p:par>
                              <p:par>
                                <p:cTn id="83" presetID="10"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500"/>
                                        <p:tgtEl>
                                          <p:spTgt spid="8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5"/>
                                        </p:tgtEl>
                                        <p:attrNameLst>
                                          <p:attrName>style.visibility</p:attrName>
                                        </p:attrNameLst>
                                      </p:cBhvr>
                                      <p:to>
                                        <p:strVal val="visible"/>
                                      </p:to>
                                    </p:set>
                                    <p:animEffect transition="in" filter="fade">
                                      <p:cBhvr>
                                        <p:cTn id="90" dur="500"/>
                                        <p:tgtEl>
                                          <p:spTgt spid="11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20"/>
                                        </p:tgtEl>
                                        <p:attrNameLst>
                                          <p:attrName>style.visibility</p:attrName>
                                        </p:attrNameLst>
                                      </p:cBhvr>
                                      <p:to>
                                        <p:strVal val="visible"/>
                                      </p:to>
                                    </p:set>
                                    <p:animEffect transition="in" filter="fade">
                                      <p:cBhvr>
                                        <p:cTn id="93" dur="500"/>
                                        <p:tgtEl>
                                          <p:spTgt spid="12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500"/>
                                        <p:tgtEl>
                                          <p:spTgt spid="3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fade">
                                      <p:cBhvr>
                                        <p:cTn id="111" dur="500"/>
                                        <p:tgtEl>
                                          <p:spTgt spid="3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fade">
                                      <p:cBhvr>
                                        <p:cTn id="116" dur="500"/>
                                        <p:tgtEl>
                                          <p:spTgt spid="75"/>
                                        </p:tgtEl>
                                      </p:cBhvr>
                                    </p:animEffect>
                                  </p:childTnLst>
                                </p:cTn>
                              </p:par>
                              <p:par>
                                <p:cTn id="117" presetID="10"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500"/>
                                        <p:tgtEl>
                                          <p:spTgt spid="35"/>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500"/>
                                        <p:tgtEl>
                                          <p:spTgt spid="51"/>
                                        </p:tgtEl>
                                      </p:cBhvr>
                                    </p:animEffect>
                                  </p:childTnLst>
                                </p:cTn>
                              </p:par>
                              <p:par>
                                <p:cTn id="125" presetID="10" presetClass="entr" presetSubtype="0" fill="hold" nodeType="with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fade">
                                      <p:cBhvr>
                                        <p:cTn id="127" dur="500"/>
                                        <p:tgtEl>
                                          <p:spTgt spid="4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500"/>
                                        <p:tgtEl>
                                          <p:spTgt spid="4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49"/>
                                        </p:tgtEl>
                                        <p:attrNameLst>
                                          <p:attrName>style.visibility</p:attrName>
                                        </p:attrNameLst>
                                      </p:cBhvr>
                                      <p:to>
                                        <p:strVal val="visible"/>
                                      </p:to>
                                    </p:set>
                                    <p:animEffect transition="in" filter="fade">
                                      <p:cBhvr>
                                        <p:cTn id="138" dur="500"/>
                                        <p:tgtEl>
                                          <p:spTgt spid="149"/>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148"/>
                                        </p:tgtEl>
                                        <p:attrNameLst>
                                          <p:attrName>style.visibility</p:attrName>
                                        </p:attrNameLst>
                                      </p:cBhvr>
                                      <p:to>
                                        <p:strVal val="visible"/>
                                      </p:to>
                                    </p:set>
                                    <p:animEffect transition="in" filter="fade">
                                      <p:cBhvr>
                                        <p:cTn id="141" dur="500"/>
                                        <p:tgtEl>
                                          <p:spTgt spid="148"/>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39"/>
                                        </p:tgtEl>
                                        <p:attrNameLst>
                                          <p:attrName>style.visibility</p:attrName>
                                        </p:attrNameLst>
                                      </p:cBhvr>
                                      <p:to>
                                        <p:strVal val="visible"/>
                                      </p:to>
                                    </p:set>
                                    <p:animEffect transition="in" filter="fade">
                                      <p:cBhvr>
                                        <p:cTn id="146" dur="500"/>
                                        <p:tgtEl>
                                          <p:spTgt spid="139"/>
                                        </p:tgtEl>
                                      </p:cBhvr>
                                    </p:animEffect>
                                  </p:childTnLst>
                                </p:cTn>
                              </p:par>
                              <p:par>
                                <p:cTn id="147" presetID="10" presetClass="entr" presetSubtype="0" fill="hold" nodeType="withEffect">
                                  <p:stCondLst>
                                    <p:cond delay="0"/>
                                  </p:stCondLst>
                                  <p:childTnLst>
                                    <p:set>
                                      <p:cBhvr>
                                        <p:cTn id="148" dur="1" fill="hold">
                                          <p:stCondLst>
                                            <p:cond delay="0"/>
                                          </p:stCondLst>
                                        </p:cTn>
                                        <p:tgtEl>
                                          <p:spTgt spid="121"/>
                                        </p:tgtEl>
                                        <p:attrNameLst>
                                          <p:attrName>style.visibility</p:attrName>
                                        </p:attrNameLst>
                                      </p:cBhvr>
                                      <p:to>
                                        <p:strVal val="visible"/>
                                      </p:to>
                                    </p:set>
                                    <p:animEffect transition="in" filter="fade">
                                      <p:cBhvr>
                                        <p:cTn id="149" dur="500"/>
                                        <p:tgtEl>
                                          <p:spTgt spid="12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500"/>
                                        <p:tgtEl>
                                          <p:spTgt spid="3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500"/>
                                        <p:tgtEl>
                                          <p:spTgt spid="6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54"/>
                                        </p:tgtEl>
                                        <p:attrNameLst>
                                          <p:attrName>style.visibility</p:attrName>
                                        </p:attrNameLst>
                                      </p:cBhvr>
                                      <p:to>
                                        <p:strVal val="visible"/>
                                      </p:to>
                                    </p:set>
                                    <p:animEffect transition="in" filter="fade">
                                      <p:cBhvr>
                                        <p:cTn id="162" dur="500"/>
                                        <p:tgtEl>
                                          <p:spTgt spid="54"/>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63"/>
                                        </p:tgtEl>
                                        <p:attrNameLst>
                                          <p:attrName>style.visibility</p:attrName>
                                        </p:attrNameLst>
                                      </p:cBhvr>
                                      <p:to>
                                        <p:strVal val="visible"/>
                                      </p:to>
                                    </p:set>
                                    <p:animEffect transition="in" filter="fade">
                                      <p:cBhvr>
                                        <p:cTn id="165" dur="500"/>
                                        <p:tgtEl>
                                          <p:spTgt spid="63"/>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fade">
                                      <p:cBhvr>
                                        <p:cTn id="170" dur="500"/>
                                        <p:tgtEl>
                                          <p:spTgt spid="53"/>
                                        </p:tgtEl>
                                      </p:cBhvr>
                                    </p:animEffect>
                                  </p:childTnLst>
                                </p:cTn>
                              </p:par>
                              <p:par>
                                <p:cTn id="171" presetID="10" presetClass="entr" presetSubtype="0"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fade">
                                      <p:cBhvr>
                                        <p:cTn id="173" dur="500"/>
                                        <p:tgtEl>
                                          <p:spTgt spid="62"/>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4"/>
                                        </p:tgtEl>
                                        <p:attrNameLst>
                                          <p:attrName>style.visibility</p:attrName>
                                        </p:attrNameLst>
                                      </p:cBhvr>
                                      <p:to>
                                        <p:strVal val="visible"/>
                                      </p:to>
                                    </p:set>
                                    <p:animEffect transition="in" filter="fade">
                                      <p:cBhvr>
                                        <p:cTn id="176" dur="500"/>
                                        <p:tgtEl>
                                          <p:spTgt spid="6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8"/>
                                        </p:tgtEl>
                                        <p:attrNameLst>
                                          <p:attrName>style.visibility</p:attrName>
                                        </p:attrNameLst>
                                      </p:cBhvr>
                                      <p:to>
                                        <p:strVal val="visible"/>
                                      </p:to>
                                    </p:set>
                                    <p:animEffect transition="in" filter="fade">
                                      <p:cBhvr>
                                        <p:cTn id="1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p:bldP spid="13" grpId="0"/>
      <p:bldP spid="14" grpId="0" animBg="1"/>
      <p:bldP spid="15" grpId="0"/>
      <p:bldP spid="17" grpId="0" animBg="1"/>
      <p:bldP spid="18" grpId="0" animBg="1"/>
      <p:bldP spid="25" grpId="0" animBg="1"/>
      <p:bldP spid="32" grpId="0" animBg="1"/>
      <p:bldP spid="33" grpId="0" animBg="1"/>
      <p:bldP spid="34" grpId="0" animBg="1"/>
      <p:bldP spid="36" grpId="0" animBg="1"/>
      <p:bldP spid="37" grpId="0"/>
      <p:bldP spid="43" grpId="0" animBg="1"/>
      <p:bldP spid="51" grpId="0"/>
      <p:bldP spid="53" grpId="0" animBg="1"/>
      <p:bldP spid="54" grpId="0" animBg="1"/>
      <p:bldP spid="63" grpId="0"/>
      <p:bldP spid="64" grpId="0"/>
      <p:bldP spid="76" grpId="0" animBg="1"/>
      <p:bldP spid="77" grpId="0" animBg="1"/>
      <p:bldP spid="108" grpId="0" animBg="1"/>
      <p:bldP spid="119" grpId="0"/>
      <p:bldP spid="120" grpId="0"/>
      <p:bldP spid="130" grpId="0" animBg="1"/>
      <p:bldP spid="133" grpId="0" animBg="1"/>
      <p:bldP spid="135" grpId="0" animBg="1"/>
      <p:bldP spid="139" grpId="0"/>
      <p:bldP spid="148" grpId="0" animBg="1"/>
      <p:bldP spid="75" grpId="0"/>
      <p:bldP spid="78" grpId="0" animBg="1"/>
      <p:bldP spid="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A8B744-7F6D-4723-BD55-178575347A8B}"/>
              </a:ext>
            </a:extLst>
          </p:cNvPr>
          <p:cNvSpPr>
            <a:spLocks noGrp="1"/>
          </p:cNvSpPr>
          <p:nvPr>
            <p:ph type="title"/>
          </p:nvPr>
        </p:nvSpPr>
        <p:spPr/>
        <p:txBody>
          <a:bodyPr/>
          <a:lstStyle/>
          <a:p>
            <a:r>
              <a:rPr lang="en-US" dirty="0"/>
              <a:t>AD FS for Developers</a:t>
            </a:r>
          </a:p>
        </p:txBody>
      </p:sp>
      <p:sp>
        <p:nvSpPr>
          <p:cNvPr id="6" name="Text Placeholder 5">
            <a:extLst>
              <a:ext uri="{FF2B5EF4-FFF2-40B4-BE49-F238E27FC236}">
                <a16:creationId xmlns:a16="http://schemas.microsoft.com/office/drawing/2014/main" id="{F7F2AB03-74F4-47AA-9C65-8B5A416A99BA}"/>
              </a:ext>
            </a:extLst>
          </p:cNvPr>
          <p:cNvSpPr>
            <a:spLocks noGrp="1"/>
          </p:cNvSpPr>
          <p:nvPr>
            <p:ph type="body" sz="quarter" idx="14"/>
          </p:nvPr>
        </p:nvSpPr>
        <p:spPr/>
        <p:txBody>
          <a:bodyPr/>
          <a:lstStyle/>
          <a:p>
            <a:r>
              <a:rPr lang="en-US" dirty="0"/>
              <a:t>Application Use</a:t>
            </a:r>
          </a:p>
        </p:txBody>
      </p:sp>
    </p:spTree>
    <p:extLst>
      <p:ext uri="{BB962C8B-B14F-4D97-AF65-F5344CB8AC3E}">
        <p14:creationId xmlns:p14="http://schemas.microsoft.com/office/powerpoint/2010/main" val="155918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5257800"/>
            <a:ext cx="11480800" cy="1219200"/>
          </a:xfrm>
          <a:prstGeom prst="rect">
            <a:avLst/>
          </a:prstGeom>
          <a:noFill/>
          <a:ln>
            <a:noFill/>
          </a:ln>
        </p:spPr>
        <p:txBody>
          <a:bodyPr vert="horz" wrap="square" lIns="243840" tIns="182880" rIns="121920" bIns="60960" rtlCol="0" anchor="t" anchorCtr="0">
            <a:normAutofit/>
          </a:bodyPr>
          <a:lstStyle/>
          <a:p>
            <a:pPr>
              <a:lnSpc>
                <a:spcPct val="90000"/>
              </a:lnSpc>
            </a:pPr>
            <a:r>
              <a:rPr lang="en-US" sz="1333" dirty="0">
                <a:solidFill>
                  <a:srgbClr val="3F3F3F">
                    <a:alpha val="87000"/>
                  </a:srgbClr>
                </a:solidFill>
              </a:rPr>
              <a:t>Active Directory, DirectX, Hyper-V, Internet Explorer, Microsoft, Outlook, SharePoint, SkyDrive, SQL Server, Visual Studio, Windows, Microsoft Azure, Windows PowerShell, Windows Server, Windows Vista, Xbox 360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a:lnSpc>
                <a:spcPct val="90000"/>
              </a:lnSpc>
            </a:pPr>
            <a:endParaRPr lang="en-US" sz="1333" dirty="0">
              <a:solidFill>
                <a:srgbClr val="3F3F3F">
                  <a:alpha val="87000"/>
                </a:srgbClr>
              </a:solidFill>
            </a:endParaRPr>
          </a:p>
        </p:txBody>
      </p:sp>
    </p:spTree>
    <p:extLst>
      <p:ext uri="{BB962C8B-B14F-4D97-AF65-F5344CB8AC3E}">
        <p14:creationId xmlns:p14="http://schemas.microsoft.com/office/powerpoint/2010/main" val="380545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B6B5FA-3C04-420B-9A60-266BC6DF19E4}"/>
              </a:ext>
            </a:extLst>
          </p:cNvPr>
          <p:cNvSpPr>
            <a:spLocks noGrp="1"/>
          </p:cNvSpPr>
          <p:nvPr>
            <p:ph idx="10"/>
          </p:nvPr>
        </p:nvSpPr>
        <p:spPr/>
        <p:txBody>
          <a:bodyPr/>
          <a:lstStyle/>
          <a:p>
            <a:pPr marL="0" indent="0">
              <a:buNone/>
            </a:pPr>
            <a:r>
              <a:rPr lang="en-US" dirty="0"/>
              <a:t>Learn how to create an Application in the Active Directory Federation Services Management Console.</a:t>
            </a:r>
          </a:p>
        </p:txBody>
      </p:sp>
    </p:spTree>
    <p:extLst>
      <p:ext uri="{BB962C8B-B14F-4D97-AF65-F5344CB8AC3E}">
        <p14:creationId xmlns:p14="http://schemas.microsoft.com/office/powerpoint/2010/main" val="3210578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C4CB9D-EE28-45DB-8C39-4BE079444DA4}"/>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6EE2732-A5E8-4A62-AE79-08BEA092BDA9}"/>
              </a:ext>
            </a:extLst>
          </p:cNvPr>
          <p:cNvSpPr>
            <a:spLocks noGrp="1"/>
          </p:cNvSpPr>
          <p:nvPr>
            <p:ph type="body" sz="quarter" idx="12"/>
          </p:nvPr>
        </p:nvSpPr>
        <p:spPr/>
        <p:txBody>
          <a:bodyPr/>
          <a:lstStyle/>
          <a:p>
            <a:r>
              <a:rPr lang="en-US" dirty="0"/>
              <a:t>Create an Application</a:t>
            </a:r>
          </a:p>
        </p:txBody>
      </p:sp>
    </p:spTree>
    <p:extLst>
      <p:ext uri="{BB962C8B-B14F-4D97-AF65-F5344CB8AC3E}">
        <p14:creationId xmlns:p14="http://schemas.microsoft.com/office/powerpoint/2010/main" val="120362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CB3885-3F99-481F-ACD3-3DBD2038B6E2}"/>
              </a:ext>
            </a:extLst>
          </p:cNvPr>
          <p:cNvSpPr>
            <a:spLocks noGrp="1"/>
          </p:cNvSpPr>
          <p:nvPr>
            <p:ph type="title"/>
          </p:nvPr>
        </p:nvSpPr>
        <p:spPr/>
        <p:txBody>
          <a:bodyPr/>
          <a:lstStyle/>
          <a:p>
            <a:r>
              <a:rPr lang="en-US" dirty="0"/>
              <a:t>PowerShell – Common Tasks</a:t>
            </a:r>
          </a:p>
        </p:txBody>
      </p:sp>
      <p:sp>
        <p:nvSpPr>
          <p:cNvPr id="4" name="Text Placeholder 3">
            <a:extLst>
              <a:ext uri="{FF2B5EF4-FFF2-40B4-BE49-F238E27FC236}">
                <a16:creationId xmlns:a16="http://schemas.microsoft.com/office/drawing/2014/main" id="{0430284D-B0CE-4752-A2A0-C8D47991F6E5}"/>
              </a:ext>
            </a:extLst>
          </p:cNvPr>
          <p:cNvSpPr>
            <a:spLocks noGrp="1"/>
          </p:cNvSpPr>
          <p:nvPr>
            <p:ph idx="1"/>
          </p:nvPr>
        </p:nvSpPr>
        <p:spPr/>
        <p:txBody>
          <a:bodyPr/>
          <a:lstStyle/>
          <a:p>
            <a:r>
              <a:rPr lang="en-US" dirty="0"/>
              <a:t>Export/Import Relying Party definitions</a:t>
            </a:r>
          </a:p>
          <a:p>
            <a:r>
              <a:rPr lang="en-US" dirty="0"/>
              <a:t>Add OAuth client definition</a:t>
            </a:r>
          </a:p>
          <a:p>
            <a:r>
              <a:rPr lang="en-US" dirty="0"/>
              <a:t>Modify MFA settings</a:t>
            </a:r>
          </a:p>
          <a:p>
            <a:endParaRPr lang="en-US" dirty="0"/>
          </a:p>
          <a:p>
            <a:r>
              <a:rPr lang="en-US" i="1" dirty="0"/>
              <a:t>See Demos</a:t>
            </a:r>
          </a:p>
          <a:p>
            <a:endParaRPr lang="en-US" dirty="0"/>
          </a:p>
        </p:txBody>
      </p:sp>
    </p:spTree>
    <p:extLst>
      <p:ext uri="{BB962C8B-B14F-4D97-AF65-F5344CB8AC3E}">
        <p14:creationId xmlns:p14="http://schemas.microsoft.com/office/powerpoint/2010/main" val="724949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F349CD-72AE-46C0-993A-66813FF18DBE}"/>
              </a:ext>
            </a:extLst>
          </p:cNvPr>
          <p:cNvSpPr>
            <a:spLocks noGrp="1"/>
          </p:cNvSpPr>
          <p:nvPr>
            <p:ph idx="10"/>
          </p:nvPr>
        </p:nvSpPr>
        <p:spPr>
          <a:xfrm>
            <a:off x="179998" y="1858017"/>
            <a:ext cx="11880000" cy="4499571"/>
          </a:xfrm>
        </p:spPr>
        <p:txBody>
          <a:bodyPr>
            <a:normAutofit fontScale="77500" lnSpcReduction="20000"/>
          </a:bodyPr>
          <a:lstStyle/>
          <a:p>
            <a:pPr fontAlgn="base"/>
            <a:r>
              <a:rPr lang="en-US" dirty="0"/>
              <a:t>The version history of Active Directory Federation Services and the supported protocols and token formats for the different versions.​</a:t>
            </a:r>
          </a:p>
          <a:p>
            <a:pPr fontAlgn="base"/>
            <a:r>
              <a:rPr lang="en-US" dirty="0"/>
              <a:t>How Active Directory Federation Services can be used in different scenarios.​</a:t>
            </a:r>
          </a:p>
          <a:p>
            <a:pPr fontAlgn="base"/>
            <a:r>
              <a:rPr lang="en-US" dirty="0"/>
              <a:t>What the main components of Active Directory Federation Services are​.</a:t>
            </a:r>
          </a:p>
          <a:p>
            <a:pPr fontAlgn="base"/>
            <a:r>
              <a:rPr lang="en-US" dirty="0"/>
              <a:t>How to use the Active Directory Federation Services Management Console​.</a:t>
            </a:r>
          </a:p>
          <a:p>
            <a:pPr fontAlgn="base"/>
            <a:r>
              <a:rPr lang="en-US" dirty="0"/>
              <a:t>How Active Directory Federation Services authenticates a user and issues a Token.​</a:t>
            </a:r>
          </a:p>
          <a:p>
            <a:pPr fontAlgn="base"/>
            <a:r>
              <a:rPr lang="en-US" dirty="0"/>
              <a:t>How to create and manage applications using the Active Directory Federation Services Management Console and PowerShell</a:t>
            </a:r>
          </a:p>
          <a:p>
            <a:endParaRPr lang="en-US" dirty="0"/>
          </a:p>
        </p:txBody>
      </p:sp>
    </p:spTree>
    <p:extLst>
      <p:ext uri="{BB962C8B-B14F-4D97-AF65-F5344CB8AC3E}">
        <p14:creationId xmlns:p14="http://schemas.microsoft.com/office/powerpoint/2010/main" val="271078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06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sp>
        <p:nvSpPr>
          <p:cNvPr id="3" name="Content Placeholder 2"/>
          <p:cNvSpPr>
            <a:spLocks noGrp="1"/>
          </p:cNvSpPr>
          <p:nvPr>
            <p:ph idx="1"/>
          </p:nvPr>
        </p:nvSpPr>
        <p:spPr/>
        <p:txBody>
          <a:bodyPr/>
          <a:lstStyle/>
          <a:p>
            <a:r>
              <a:rPr lang="en-US"/>
              <a:t>All slides have two styles of PDF documents:</a:t>
            </a:r>
          </a:p>
          <a:p>
            <a:pPr lvl="1"/>
            <a:r>
              <a:rPr lang="en-US"/>
              <a:t>Full View – full page view per slide</a:t>
            </a:r>
          </a:p>
          <a:p>
            <a:pPr lvl="1"/>
            <a:r>
              <a:rPr lang="en-US"/>
              <a:t>Notes View – 3 slides per page with ruled lines used to take notes</a:t>
            </a:r>
          </a:p>
          <a:p>
            <a:r>
              <a:rPr lang="en-US"/>
              <a:t>Use Adobe Reader or other PDF viewing tools to review the PDF slides</a:t>
            </a:r>
          </a:p>
          <a:p>
            <a:r>
              <a:rPr lang="en-US"/>
              <a:t>All PDF slides are located in your AzureIaaSWS.zip file</a:t>
            </a:r>
          </a:p>
          <a:p>
            <a:endParaRPr lang="en-US"/>
          </a:p>
          <a:p>
            <a:endParaRPr lang="en-US"/>
          </a:p>
        </p:txBody>
      </p:sp>
    </p:spTree>
    <p:extLst>
      <p:ext uri="{BB962C8B-B14F-4D97-AF65-F5344CB8AC3E}">
        <p14:creationId xmlns:p14="http://schemas.microsoft.com/office/powerpoint/2010/main" val="59376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Introduction and Logistics</a:t>
            </a:r>
          </a:p>
        </p:txBody>
      </p:sp>
      <p:sp>
        <p:nvSpPr>
          <p:cNvPr id="2" name="Text Placeholder 1">
            <a:extLst>
              <a:ext uri="{FF2B5EF4-FFF2-40B4-BE49-F238E27FC236}">
                <a16:creationId xmlns:a16="http://schemas.microsoft.com/office/drawing/2014/main" id="{F0C5C690-DD08-4652-AC13-07F835A921F2}"/>
              </a:ext>
            </a:extLst>
          </p:cNvPr>
          <p:cNvSpPr>
            <a:spLocks noGrp="1"/>
          </p:cNvSpPr>
          <p:nvPr>
            <p:ph idx="1"/>
          </p:nvPr>
        </p:nvSpPr>
        <p:spPr/>
        <p:txBody>
          <a:bodyPr>
            <a:normAutofit fontScale="92500" lnSpcReduction="20000"/>
          </a:bodyPr>
          <a:lstStyle/>
          <a:p>
            <a:r>
              <a:rPr lang="en-US"/>
              <a:t>Your trainer</a:t>
            </a:r>
          </a:p>
          <a:p>
            <a:pPr lvl="1"/>
            <a:r>
              <a:rPr lang="en-US"/>
              <a:t>You</a:t>
            </a:r>
          </a:p>
          <a:p>
            <a:pPr lvl="1"/>
            <a:r>
              <a:rPr lang="en-US"/>
              <a:t>Your role</a:t>
            </a:r>
          </a:p>
          <a:p>
            <a:pPr lvl="1"/>
            <a:r>
              <a:rPr lang="en-US"/>
              <a:t>Your company</a:t>
            </a:r>
          </a:p>
          <a:p>
            <a:pPr lvl="1"/>
            <a:r>
              <a:rPr lang="en-US"/>
              <a:t>Your experience in this technology area</a:t>
            </a:r>
          </a:p>
          <a:p>
            <a:pPr lvl="1"/>
            <a:r>
              <a:rPr lang="en-US"/>
              <a:t>Your goals for this workshop </a:t>
            </a:r>
          </a:p>
          <a:p>
            <a:r>
              <a:rPr lang="en-US"/>
              <a:t>Start and end times</a:t>
            </a:r>
          </a:p>
          <a:p>
            <a:r>
              <a:rPr lang="en-US"/>
              <a:t>Facilities (bathrooms, smoking)</a:t>
            </a:r>
          </a:p>
          <a:p>
            <a:r>
              <a:rPr lang="en-US"/>
              <a:t>Meals</a:t>
            </a:r>
          </a:p>
          <a:p>
            <a:r>
              <a:rPr lang="en-US"/>
              <a:t>Computers, phones, tablets, etc.</a:t>
            </a:r>
          </a:p>
          <a:p>
            <a:r>
              <a:rPr lang="en-US"/>
              <a:t>Please set phone to vibrate</a:t>
            </a:r>
          </a:p>
          <a:p>
            <a:endParaRPr lang="nl-NL"/>
          </a:p>
        </p:txBody>
      </p:sp>
    </p:spTree>
    <p:extLst>
      <p:ext uri="{BB962C8B-B14F-4D97-AF65-F5344CB8AC3E}">
        <p14:creationId xmlns:p14="http://schemas.microsoft.com/office/powerpoint/2010/main" val="1203183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endParaRPr lang="en-US" dirty="0"/>
          </a:p>
        </p:txBody>
      </p:sp>
      <p:sp>
        <p:nvSpPr>
          <p:cNvPr id="3" name="Content Placeholder 2"/>
          <p:cNvSpPr>
            <a:spLocks noGrp="1"/>
          </p:cNvSpPr>
          <p:nvPr>
            <p:ph idx="1"/>
          </p:nvPr>
        </p:nvSpPr>
        <p:spPr/>
        <p:txBody>
          <a:bodyPr/>
          <a:lstStyle/>
          <a:p>
            <a:r>
              <a:rPr lang="en-US" dirty="0"/>
              <a:t>All slides have two styles of PDF documents:</a:t>
            </a:r>
          </a:p>
          <a:p>
            <a:pPr lvl="1"/>
            <a:r>
              <a:rPr lang="en-US" dirty="0"/>
              <a:t>Full View – full page view per slide</a:t>
            </a:r>
          </a:p>
          <a:p>
            <a:pPr lvl="1"/>
            <a:r>
              <a:rPr lang="en-US" dirty="0"/>
              <a:t>Notes View – 3 slides per page with ruled lines used to take notes</a:t>
            </a:r>
          </a:p>
          <a:p>
            <a:r>
              <a:rPr lang="en-US" dirty="0"/>
              <a:t>Use Adobe Reader or other PDF viewing tools to review the PDF slides</a:t>
            </a:r>
          </a:p>
          <a:p>
            <a:r>
              <a:rPr lang="en-US" dirty="0"/>
              <a:t>All PDF slides are located in your AzureIaaSWS.zip file</a:t>
            </a:r>
          </a:p>
          <a:p>
            <a:endParaRPr lang="en-US" dirty="0"/>
          </a:p>
          <a:p>
            <a:endParaRPr lang="en-US" dirty="0"/>
          </a:p>
        </p:txBody>
      </p:sp>
    </p:spTree>
    <p:extLst>
      <p:ext uri="{BB962C8B-B14F-4D97-AF65-F5344CB8AC3E}">
        <p14:creationId xmlns:p14="http://schemas.microsoft.com/office/powerpoint/2010/main" val="310813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1B14-4CC4-4EDE-8173-8D11D45FB865}"/>
              </a:ext>
            </a:extLst>
          </p:cNvPr>
          <p:cNvSpPr>
            <a:spLocks noGrp="1"/>
          </p:cNvSpPr>
          <p:nvPr>
            <p:ph type="title"/>
          </p:nvPr>
        </p:nvSpPr>
        <p:spPr/>
        <p:txBody>
          <a:bodyPr/>
          <a:lstStyle/>
          <a:p>
            <a:r>
              <a:rPr lang="en-US" dirty="0"/>
              <a:t>AD FS for Developers</a:t>
            </a:r>
          </a:p>
        </p:txBody>
      </p:sp>
      <p:sp>
        <p:nvSpPr>
          <p:cNvPr id="3" name="Text Placeholder 2">
            <a:extLst>
              <a:ext uri="{FF2B5EF4-FFF2-40B4-BE49-F238E27FC236}">
                <a16:creationId xmlns:a16="http://schemas.microsoft.com/office/drawing/2014/main" id="{B62B782D-10B5-4E7A-AB3B-02F0CA4D5860}"/>
              </a:ext>
            </a:extLst>
          </p:cNvPr>
          <p:cNvSpPr>
            <a:spLocks noGrp="1"/>
          </p:cNvSpPr>
          <p:nvPr>
            <p:ph type="body" sz="quarter" idx="14"/>
          </p:nvPr>
        </p:nvSpPr>
        <p:spPr/>
        <p:txBody>
          <a:bodyPr/>
          <a:lstStyle/>
          <a:p>
            <a:r>
              <a:rPr lang="en-US" dirty="0"/>
              <a:t>Purpose and Versions</a:t>
            </a:r>
          </a:p>
        </p:txBody>
      </p:sp>
    </p:spTree>
    <p:extLst>
      <p:ext uri="{BB962C8B-B14F-4D97-AF65-F5344CB8AC3E}">
        <p14:creationId xmlns:p14="http://schemas.microsoft.com/office/powerpoint/2010/main" val="3770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7B6B5FA-3C04-420B-9A60-266BC6DF19E4}"/>
              </a:ext>
            </a:extLst>
          </p:cNvPr>
          <p:cNvSpPr>
            <a:spLocks noGrp="1"/>
          </p:cNvSpPr>
          <p:nvPr>
            <p:ph idx="10"/>
          </p:nvPr>
        </p:nvSpPr>
        <p:spPr/>
        <p:txBody>
          <a:bodyPr/>
          <a:lstStyle/>
          <a:p>
            <a:r>
              <a:rPr lang="en-US" dirty="0"/>
              <a:t>Describe the history of Active Directory Federation Services</a:t>
            </a:r>
          </a:p>
          <a:p>
            <a:r>
              <a:rPr lang="en-US" dirty="0"/>
              <a:t>Describe how Active Directory Federation Services is used</a:t>
            </a:r>
          </a:p>
        </p:txBody>
      </p:sp>
    </p:spTree>
    <p:extLst>
      <p:ext uri="{BB962C8B-B14F-4D97-AF65-F5344CB8AC3E}">
        <p14:creationId xmlns:p14="http://schemas.microsoft.com/office/powerpoint/2010/main" val="135257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3FBAC-FBE5-407A-A572-590D9325D692}"/>
              </a:ext>
            </a:extLst>
          </p:cNvPr>
          <p:cNvSpPr>
            <a:spLocks noGrp="1"/>
          </p:cNvSpPr>
          <p:nvPr>
            <p:ph type="title"/>
          </p:nvPr>
        </p:nvSpPr>
        <p:spPr/>
        <p:txBody>
          <a:bodyPr/>
          <a:lstStyle/>
          <a:p>
            <a:r>
              <a:rPr lang="en-US" dirty="0"/>
              <a:t>Basic Purpose</a:t>
            </a:r>
          </a:p>
        </p:txBody>
      </p:sp>
      <p:sp>
        <p:nvSpPr>
          <p:cNvPr id="6" name="Text Placeholder 5">
            <a:extLst>
              <a:ext uri="{FF2B5EF4-FFF2-40B4-BE49-F238E27FC236}">
                <a16:creationId xmlns:a16="http://schemas.microsoft.com/office/drawing/2014/main" id="{8ED7F13F-CB3E-44C8-81AB-DF4B50F3F877}"/>
              </a:ext>
            </a:extLst>
          </p:cNvPr>
          <p:cNvSpPr>
            <a:spLocks noGrp="1"/>
          </p:cNvSpPr>
          <p:nvPr>
            <p:ph idx="1"/>
          </p:nvPr>
        </p:nvSpPr>
        <p:spPr/>
        <p:txBody>
          <a:bodyPr>
            <a:normAutofit lnSpcReduction="10000"/>
          </a:bodyPr>
          <a:lstStyle/>
          <a:p>
            <a:pPr marL="0" indent="0">
              <a:buNone/>
            </a:pPr>
            <a:r>
              <a:rPr lang="en-US" b="1" dirty="0"/>
              <a:t>Issue a security token</a:t>
            </a:r>
          </a:p>
          <a:p>
            <a:pPr marL="457200" indent="-457200">
              <a:buFont typeface="Arial" panose="020B0604020202020204" pitchFamily="34" charset="0"/>
              <a:buChar char="•"/>
            </a:pPr>
            <a:r>
              <a:rPr lang="en-US" dirty="0"/>
              <a:t>Verify request is allowed</a:t>
            </a:r>
          </a:p>
          <a:p>
            <a:pPr marL="457200" indent="-457200">
              <a:buFont typeface="Arial" panose="020B0604020202020204" pitchFamily="34" charset="0"/>
              <a:buChar char="•"/>
            </a:pPr>
            <a:r>
              <a:rPr lang="en-US" dirty="0"/>
              <a:t>Authenticate requester (user or application)</a:t>
            </a:r>
          </a:p>
          <a:p>
            <a:pPr marL="457200" indent="-457200">
              <a:buFont typeface="Arial" panose="020B0604020202020204" pitchFamily="34" charset="0"/>
              <a:buChar char="•"/>
            </a:pPr>
            <a:r>
              <a:rPr lang="en-US" dirty="0"/>
              <a:t>Apply rules:</a:t>
            </a:r>
          </a:p>
          <a:p>
            <a:pPr marL="800100" lvl="1" indent="-342900">
              <a:buFont typeface="Arial" panose="020B0604020202020204" pitchFamily="34" charset="0"/>
              <a:buChar char="•"/>
            </a:pPr>
            <a:r>
              <a:rPr lang="en-US" dirty="0"/>
              <a:t>May this user be issued a token for this application (relying party)</a:t>
            </a:r>
          </a:p>
          <a:p>
            <a:pPr marL="800100" lvl="1" indent="-342900">
              <a:buFont typeface="Arial" panose="020B0604020202020204" pitchFamily="34" charset="0"/>
              <a:buChar char="•"/>
            </a:pPr>
            <a:r>
              <a:rPr lang="en-US" dirty="0"/>
              <a:t>Is stronger authentication required (MFA)</a:t>
            </a:r>
          </a:p>
          <a:p>
            <a:pPr marL="800100" lvl="1" indent="-342900">
              <a:buFont typeface="Arial" panose="020B0604020202020204" pitchFamily="34" charset="0"/>
              <a:buChar char="•"/>
            </a:pPr>
            <a:r>
              <a:rPr lang="en-US" dirty="0"/>
              <a:t>What claims to include in the token</a:t>
            </a:r>
          </a:p>
          <a:p>
            <a:pPr marL="457200" indent="-457200">
              <a:buFont typeface="Arial" panose="020B0604020202020204" pitchFamily="34" charset="0"/>
              <a:buChar char="•"/>
            </a:pPr>
            <a:r>
              <a:rPr lang="en-US" dirty="0"/>
              <a:t>Create token with appropriate format and send using appropriate protocol</a:t>
            </a:r>
          </a:p>
          <a:p>
            <a:pPr marL="457200" indent="-457200">
              <a:buFont typeface="Arial" panose="020B0604020202020204" pitchFamily="34" charset="0"/>
              <a:buChar char="•"/>
            </a:pPr>
            <a:r>
              <a:rPr lang="en-US" dirty="0"/>
              <a:t>For passive </a:t>
            </a:r>
            <a:r>
              <a:rPr lang="en-US" dirty="0" err="1"/>
              <a:t>AuthN</a:t>
            </a:r>
            <a:r>
              <a:rPr lang="en-US" dirty="0"/>
              <a:t>; create authentication cookies</a:t>
            </a:r>
          </a:p>
          <a:p>
            <a:pPr marL="0" indent="0">
              <a:buNone/>
            </a:pPr>
            <a:endParaRPr lang="en-US" dirty="0"/>
          </a:p>
        </p:txBody>
      </p:sp>
    </p:spTree>
    <p:extLst>
      <p:ext uri="{BB962C8B-B14F-4D97-AF65-F5344CB8AC3E}">
        <p14:creationId xmlns:p14="http://schemas.microsoft.com/office/powerpoint/2010/main" val="197629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Scenarios</a:t>
            </a:r>
          </a:p>
        </p:txBody>
      </p:sp>
      <p:sp>
        <p:nvSpPr>
          <p:cNvPr id="4" name="Text Placeholder 3"/>
          <p:cNvSpPr>
            <a:spLocks noGrp="1"/>
          </p:cNvSpPr>
          <p:nvPr>
            <p:ph idx="1"/>
          </p:nvPr>
        </p:nvSpPr>
        <p:spPr/>
        <p:txBody>
          <a:bodyPr>
            <a:normAutofit fontScale="92500"/>
          </a:bodyPr>
          <a:lstStyle/>
          <a:p>
            <a:r>
              <a:rPr lang="en-US" dirty="0"/>
              <a:t>Authentication service for web applications (OpenID Connect, WS-Federation, SAML 2.0)</a:t>
            </a:r>
          </a:p>
          <a:p>
            <a:r>
              <a:rPr lang="en-US" dirty="0"/>
              <a:t>Authorization service for web API applications (OAuth2)</a:t>
            </a:r>
          </a:p>
          <a:p>
            <a:r>
              <a:rPr lang="en-US" dirty="0" err="1"/>
              <a:t>IdP</a:t>
            </a:r>
            <a:r>
              <a:rPr lang="en-US" dirty="0"/>
              <a:t> federation server for Azure AD (or other; WS-federation, SAML2.0, WS-Trust)</a:t>
            </a:r>
          </a:p>
          <a:p>
            <a:r>
              <a:rPr lang="en-US" dirty="0"/>
              <a:t>FP federation server</a:t>
            </a:r>
          </a:p>
          <a:p>
            <a:r>
              <a:rPr lang="en-US" dirty="0"/>
              <a:t>Protocol converter, e.g. SAML2 to WS-Federation</a:t>
            </a:r>
          </a:p>
          <a:p>
            <a:r>
              <a:rPr lang="en-US" dirty="0"/>
              <a:t>Authentication server for web application proxies</a:t>
            </a:r>
          </a:p>
          <a:p>
            <a:endParaRPr lang="en-US" dirty="0"/>
          </a:p>
        </p:txBody>
      </p:sp>
    </p:spTree>
    <p:extLst>
      <p:ext uri="{BB962C8B-B14F-4D97-AF65-F5344CB8AC3E}">
        <p14:creationId xmlns:p14="http://schemas.microsoft.com/office/powerpoint/2010/main" val="4257802841"/>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CPS089-865814621-1972</_dlc_DocId>
    <_dlc_DocIdUrl xmlns="230e9df3-be65-4c73-a93b-d1236ebd677e">
      <Url>https://microsoft.sharepoint.com/teams/CampusProjectSites089/hahzsakosd/ipdev/_layouts/15/DocIdRedir.aspx?ID=CPS089-865814621-1972</Url>
      <Description>CPS089-865814621-1972</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F2D54C-90AB-4DA4-BFA2-BD017AB42762}">
  <ds:schemaRefs>
    <ds:schemaRef ds:uri="http://schemas.microsoft.com/sharepoint/events"/>
  </ds:schemaRefs>
</ds:datastoreItem>
</file>

<file path=customXml/itemProps2.xml><?xml version="1.0" encoding="utf-8"?>
<ds:datastoreItem xmlns:ds="http://schemas.openxmlformats.org/officeDocument/2006/customXml" ds:itemID="{9BFD5FE3-22AE-409B-9FE3-215AAD637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75FD68-6139-4242-9374-FAF57083DF51}">
  <ds:schemaRefs>
    <ds:schemaRef ds:uri="http://schemas.microsoft.com/office/2006/metadata/properties"/>
    <ds:schemaRef ds:uri="230e9df3-be65-4c73-a93b-d1236ebd677e"/>
    <ds:schemaRef ds:uri="http://purl.org/dc/terms/"/>
    <ds:schemaRef ds:uri="http://schemas.microsoft.com/office/2006/documentManagement/types"/>
    <ds:schemaRef ds:uri="http://purl.org/dc/dcmitype/"/>
    <ds:schemaRef ds:uri="7ed30aa2-a9a3-48dd-93de-4f2bc034e61b"/>
    <ds:schemaRef ds:uri="http://schemas.microsoft.com/office/infopath/2007/PartnerControls"/>
    <ds:schemaRef ds:uri="http://purl.org/dc/elements/1.1/"/>
    <ds:schemaRef ds:uri="http://schemas.openxmlformats.org/package/2006/metadata/core-properties"/>
    <ds:schemaRef ds:uri="8101b29b-8a0e-44e4-b1a0-1d2d73225b85"/>
    <ds:schemaRef ds:uri="http://www.w3.org/XML/1998/namespace"/>
  </ds:schemaRefs>
</ds:datastoreItem>
</file>

<file path=customXml/itemProps4.xml><?xml version="1.0" encoding="utf-8"?>
<ds:datastoreItem xmlns:ds="http://schemas.openxmlformats.org/officeDocument/2006/customXml" ds:itemID="{02995FC2-4AF3-4257-ABD5-32D9AF8148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Template>
  <TotalTime>119</TotalTime>
  <Words>1287</Words>
  <Application>Microsoft Office PowerPoint</Application>
  <PresentationFormat>Widescreen</PresentationFormat>
  <Paragraphs>232</Paragraphs>
  <Slides>24</Slides>
  <Notes>24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Segoe UI</vt:lpstr>
      <vt:lpstr>Segoe UI Light</vt:lpstr>
      <vt:lpstr>ASD</vt:lpstr>
      <vt:lpstr>AD FS for Developers  </vt:lpstr>
      <vt:lpstr>PowerPoint Presentation</vt:lpstr>
      <vt:lpstr>How to View This Presentation</vt:lpstr>
      <vt:lpstr>Introduction and Logistics</vt:lpstr>
      <vt:lpstr>How to View This Presentation</vt:lpstr>
      <vt:lpstr>AD FS for Developers</vt:lpstr>
      <vt:lpstr>PowerPoint Presentation</vt:lpstr>
      <vt:lpstr>Basic Purpose</vt:lpstr>
      <vt:lpstr>Usage Scenarios</vt:lpstr>
      <vt:lpstr>AD FS Version History</vt:lpstr>
      <vt:lpstr>AD FS Supported Standards</vt:lpstr>
      <vt:lpstr>AD FS for Developers</vt:lpstr>
      <vt:lpstr>PowerPoint Presentation</vt:lpstr>
      <vt:lpstr>AD FS Components</vt:lpstr>
      <vt:lpstr>PowerPoint Presentation</vt:lpstr>
      <vt:lpstr>Commonly Used AD FS Endpoints</vt:lpstr>
      <vt:lpstr>AD FS End-to-End Flow</vt:lpstr>
      <vt:lpstr>The Anatomy of a Token Request</vt:lpstr>
      <vt:lpstr>AD FS for Developers</vt:lpstr>
      <vt:lpstr>PowerPoint Presentation</vt:lpstr>
      <vt:lpstr>PowerPoint Presentation</vt:lpstr>
      <vt:lpstr>PowerShell – Common Tasks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FS for Developers  </dc:title>
  <dc:creator>Tino Donderwinkel</dc:creator>
  <cp:lastModifiedBy>Marius Rochon</cp:lastModifiedBy>
  <cp:revision>5</cp:revision>
  <dcterms:created xsi:type="dcterms:W3CDTF">2017-11-07T07:30:34Z</dcterms:created>
  <dcterms:modified xsi:type="dcterms:W3CDTF">2019-01-23T16:37:57Z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tinodo@microsoft.com</vt:lpwstr>
  </property>
  <property fmtid="{D5CDD505-2E9C-101B-9397-08002B2CF9AE}" pid="5" name="MSIP_Label_f42aa342-8706-4288-bd11-ebb85995028c_SetDate">
    <vt:lpwstr>2017-11-06T09:38:17.0317155Z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0x01010082B2B93B1EE75848BD89785587EBD494</vt:lpwstr>
  </property>
  <property fmtid="{D5CDD505-2E9C-101B-9397-08002B2CF9AE}" pid="11" name="_dlc_DocIdItemGuid">
    <vt:lpwstr>8bb4ee8b-60ee-419a-a6bd-754b22efdc25</vt:lpwstr>
  </property>
</Properties>
</file>