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7"/>
  </p:notesMasterIdLst>
  <p:handoutMasterIdLst>
    <p:handoutMasterId r:id="rId48"/>
  </p:handoutMasterIdLst>
  <p:sldIdLst>
    <p:sldId id="256" r:id="rId6"/>
    <p:sldId id="307" r:id="rId7"/>
    <p:sldId id="258" r:id="rId8"/>
    <p:sldId id="289" r:id="rId9"/>
    <p:sldId id="290" r:id="rId10"/>
    <p:sldId id="260" r:id="rId11"/>
    <p:sldId id="261" r:id="rId12"/>
    <p:sldId id="292" r:id="rId13"/>
    <p:sldId id="293" r:id="rId14"/>
    <p:sldId id="263" r:id="rId15"/>
    <p:sldId id="264" r:id="rId16"/>
    <p:sldId id="265" r:id="rId17"/>
    <p:sldId id="266" r:id="rId18"/>
    <p:sldId id="267" r:id="rId19"/>
    <p:sldId id="294" r:id="rId20"/>
    <p:sldId id="269" r:id="rId21"/>
    <p:sldId id="270" r:id="rId22"/>
    <p:sldId id="271" r:id="rId23"/>
    <p:sldId id="296" r:id="rId24"/>
    <p:sldId id="297" r:id="rId25"/>
    <p:sldId id="273" r:id="rId26"/>
    <p:sldId id="274" r:id="rId27"/>
    <p:sldId id="275" r:id="rId28"/>
    <p:sldId id="276" r:id="rId29"/>
    <p:sldId id="299" r:id="rId30"/>
    <p:sldId id="300" r:id="rId31"/>
    <p:sldId id="301" r:id="rId32"/>
    <p:sldId id="279" r:id="rId33"/>
    <p:sldId id="280" r:id="rId34"/>
    <p:sldId id="303" r:id="rId35"/>
    <p:sldId id="304" r:id="rId36"/>
    <p:sldId id="305" r:id="rId37"/>
    <p:sldId id="283" r:id="rId38"/>
    <p:sldId id="284" r:id="rId39"/>
    <p:sldId id="308" r:id="rId40"/>
    <p:sldId id="309" r:id="rId41"/>
    <p:sldId id="310" r:id="rId42"/>
    <p:sldId id="311" r:id="rId43"/>
    <p:sldId id="312" r:id="rId44"/>
    <p:sldId id="306" r:id="rId45"/>
    <p:sldId id="288"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57832CF2-3C73-4498-BB44-90047C046941}">
          <p14:sldIdLst>
            <p14:sldId id="256"/>
            <p14:sldId id="307"/>
            <p14:sldId id="258"/>
          </p14:sldIdLst>
        </p14:section>
        <p14:section name="Purpose" id="{AE1A7293-9F22-4989-A12B-166D7CEDE6A6}">
          <p14:sldIdLst>
            <p14:sldId id="289"/>
            <p14:sldId id="290"/>
            <p14:sldId id="260"/>
            <p14:sldId id="261"/>
          </p14:sldIdLst>
        </p14:section>
        <p14:section name="Architecture" id="{27E117E4-FCCE-4A4C-B032-B17EF7A9C644}">
          <p14:sldIdLst>
            <p14:sldId id="292"/>
            <p14:sldId id="293"/>
            <p14:sldId id="263"/>
            <p14:sldId id="264"/>
            <p14:sldId id="265"/>
            <p14:sldId id="266"/>
            <p14:sldId id="267"/>
            <p14:sldId id="294"/>
            <p14:sldId id="269"/>
            <p14:sldId id="270"/>
            <p14:sldId id="271"/>
          </p14:sldIdLst>
        </p14:section>
        <p14:section name="Cookie Authentication" id="{C1B331C4-FE3B-4BD9-ADA2-6F9E1145D4BA}">
          <p14:sldIdLst>
            <p14:sldId id="296"/>
            <p14:sldId id="297"/>
            <p14:sldId id="273"/>
            <p14:sldId id="274"/>
            <p14:sldId id="275"/>
            <p14:sldId id="276"/>
          </p14:sldIdLst>
        </p14:section>
        <p14:section name="OpenID Connect" id="{DC84AD1D-1974-4E6C-AA20-8766D5E2F64C}">
          <p14:sldIdLst>
            <p14:sldId id="299"/>
            <p14:sldId id="300"/>
            <p14:sldId id="301"/>
            <p14:sldId id="279"/>
            <p14:sldId id="280"/>
          </p14:sldIdLst>
        </p14:section>
        <p14:section name="Validating Tokens" id="{783EB1E8-1A9A-4D61-97F7-49CEAA6C5148}">
          <p14:sldIdLst>
            <p14:sldId id="303"/>
            <p14:sldId id="304"/>
            <p14:sldId id="305"/>
            <p14:sldId id="283"/>
            <p14:sldId id="284"/>
            <p14:sldId id="308"/>
            <p14:sldId id="309"/>
            <p14:sldId id="310"/>
            <p14:sldId id="311"/>
            <p14:sldId id="312"/>
            <p14:sldId id="306"/>
          </p14:sldIdLst>
        </p14:section>
        <p14:section name="End" id="{27134C8A-DD59-46E8-878D-FA7CFFCB7A6C}">
          <p14:sldIdLst>
            <p14:sldId id="28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2311" autoAdjust="0"/>
  </p:normalViewPr>
  <p:slideViewPr>
    <p:cSldViewPr snapToGrid="0">
      <p:cViewPr varScale="1">
        <p:scale>
          <a:sx n="78" d="100"/>
          <a:sy n="78" d="100"/>
        </p:scale>
        <p:origin x="741" y="48"/>
      </p:cViewPr>
      <p:guideLst/>
    </p:cSldViewPr>
  </p:slideViewPr>
  <p:notesTextViewPr>
    <p:cViewPr>
      <p:scale>
        <a:sx n="1" d="1"/>
        <a:sy n="1" d="1"/>
      </p:scale>
      <p:origin x="0" y="0"/>
    </p:cViewPr>
  </p:notesTextViewPr>
  <p:notesViewPr>
    <p:cSldViewPr snapToGrid="0" showGuides="1">
      <p:cViewPr varScale="1">
        <p:scale>
          <a:sx n="125" d="100"/>
          <a:sy n="125" d="100"/>
        </p:scale>
        <p:origin x="484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microsoft.com/office/2016/11/relationships/changesInfo" Target="changesInfos/changesInfo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no Donderwinkel" userId="0571b9db-0e92-41a8-9832-f6fed62244fc" providerId="ADAL" clId="{E8984F7E-709F-4C8E-B872-71CF67F1E3D9}"/>
    <pc:docChg chg="addSld delSld modSld">
      <pc:chgData name="Tino Donderwinkel" userId="0571b9db-0e92-41a8-9832-f6fed62244fc" providerId="ADAL" clId="{E8984F7E-709F-4C8E-B872-71CF67F1E3D9}" dt="2017-11-07T20:47:51.093" v="7"/>
      <pc:docMkLst>
        <pc:docMk/>
      </pc:docMkLst>
      <pc:sldChg chg="delSp add modTransition">
        <pc:chgData name="Tino Donderwinkel" userId="0571b9db-0e92-41a8-9832-f6fed62244fc" providerId="ADAL" clId="{E8984F7E-709F-4C8E-B872-71CF67F1E3D9}" dt="2017-11-07T20:46:35.024" v="1"/>
        <pc:sldMkLst>
          <pc:docMk/>
          <pc:sldMk cId="80930640" sldId="307"/>
        </pc:sldMkLst>
        <pc:spChg chg="del">
          <ac:chgData name="Tino Donderwinkel" userId="0571b9db-0e92-41a8-9832-f6fed62244fc" providerId="ADAL" clId="{E8984F7E-709F-4C8E-B872-71CF67F1E3D9}" dt="2017-11-07T20:46:35.024" v="1"/>
          <ac:spMkLst>
            <pc:docMk/>
            <pc:sldMk cId="80930640" sldId="307"/>
            <ac:spMk id="2" creationId="{38BE0F12-2D34-4C8F-933F-7692B30C2295}"/>
          </ac:spMkLst>
        </pc:spChg>
        <pc:spChg chg="del">
          <ac:chgData name="Tino Donderwinkel" userId="0571b9db-0e92-41a8-9832-f6fed62244fc" providerId="ADAL" clId="{E8984F7E-709F-4C8E-B872-71CF67F1E3D9}" dt="2017-11-07T20:46:35.024" v="1"/>
          <ac:spMkLst>
            <pc:docMk/>
            <pc:sldMk cId="80930640" sldId="307"/>
            <ac:spMk id="3" creationId="{B9C91998-6A06-45E0-A145-ABB8B3FAD69B}"/>
          </ac:spMkLst>
        </pc:spChg>
      </pc:sldChg>
      <pc:sldChg chg="add del">
        <pc:chgData name="Tino Donderwinkel" userId="0571b9db-0e92-41a8-9832-f6fed62244fc" providerId="ADAL" clId="{E8984F7E-709F-4C8E-B872-71CF67F1E3D9}" dt="2017-11-07T20:47:16.313" v="5"/>
        <pc:sldMkLst>
          <pc:docMk/>
          <pc:sldMk cId="2736410951" sldId="308"/>
        </pc:sldMkLst>
      </pc:sldChg>
      <pc:sldChg chg="add del">
        <pc:chgData name="Tino Donderwinkel" userId="0571b9db-0e92-41a8-9832-f6fed62244fc" providerId="ADAL" clId="{E8984F7E-709F-4C8E-B872-71CF67F1E3D9}" dt="2017-11-07T20:47:11.618" v="3"/>
        <pc:sldMkLst>
          <pc:docMk/>
          <pc:sldMk cId="3903296012" sldId="308"/>
        </pc:sldMkLst>
      </pc:sldChg>
      <pc:sldChg chg="add del">
        <pc:chgData name="Tino Donderwinkel" userId="0571b9db-0e92-41a8-9832-f6fed62244fc" providerId="ADAL" clId="{E8984F7E-709F-4C8E-B872-71CF67F1E3D9}" dt="2017-11-07T20:47:51.093" v="7"/>
        <pc:sldMkLst>
          <pc:docMk/>
          <pc:sldMk cId="4161131793" sldId="308"/>
        </pc:sldMkLst>
      </pc:sldChg>
    </pc:docChg>
  </pc:docChgLst>
  <pc:docChgLst>
    <pc:chgData name="Steven Van Doesburg" userId="8651e738-6a4a-4106-9f90-2ec75f24894c" providerId="ADAL" clId="{8A861F50-C8EE-4C62-B2B8-27E6DF507D1C}"/>
    <pc:docChg chg="custSel delSld modSld modMainMaster modSection">
      <pc:chgData name="Steven Van Doesburg" userId="8651e738-6a4a-4106-9f90-2ec75f24894c" providerId="ADAL" clId="{8A861F50-C8EE-4C62-B2B8-27E6DF507D1C}" dt="2017-11-15T18:47:30.139" v="127" actId="6549"/>
      <pc:docMkLst>
        <pc:docMk/>
      </pc:docMkLst>
      <pc:sldChg chg="modSp">
        <pc:chgData name="Steven Van Doesburg" userId="8651e738-6a4a-4106-9f90-2ec75f24894c" providerId="ADAL" clId="{8A861F50-C8EE-4C62-B2B8-27E6DF507D1C}" dt="2017-11-15T18:36:40.729" v="0"/>
        <pc:sldMkLst>
          <pc:docMk/>
          <pc:sldMk cId="2149288242" sldId="289"/>
        </pc:sldMkLst>
        <pc:spChg chg="mod">
          <ac:chgData name="Steven Van Doesburg" userId="8651e738-6a4a-4106-9f90-2ec75f24894c" providerId="ADAL" clId="{8A861F50-C8EE-4C62-B2B8-27E6DF507D1C}" dt="2017-11-15T18:36:40.729" v="0"/>
          <ac:spMkLst>
            <pc:docMk/>
            <pc:sldMk cId="2149288242" sldId="289"/>
            <ac:spMk id="5" creationId="{94B4A248-C2C4-47BD-8629-5343D8C54B2A}"/>
          </ac:spMkLst>
        </pc:spChg>
      </pc:sldChg>
      <pc:sldChg chg="modSp">
        <pc:chgData name="Steven Van Doesburg" userId="8651e738-6a4a-4106-9f90-2ec75f24894c" providerId="ADAL" clId="{8A861F50-C8EE-4C62-B2B8-27E6DF507D1C}" dt="2017-11-15T18:37:07.736" v="8"/>
        <pc:sldMkLst>
          <pc:docMk/>
          <pc:sldMk cId="1783886753" sldId="290"/>
        </pc:sldMkLst>
        <pc:spChg chg="mod">
          <ac:chgData name="Steven Van Doesburg" userId="8651e738-6a4a-4106-9f90-2ec75f24894c" providerId="ADAL" clId="{8A861F50-C8EE-4C62-B2B8-27E6DF507D1C}" dt="2017-11-15T18:37:07.736" v="8"/>
          <ac:spMkLst>
            <pc:docMk/>
            <pc:sldMk cId="1783886753" sldId="290"/>
            <ac:spMk id="4" creationId="{346EBFBF-B2EF-4568-8C72-DAC370302F09}"/>
          </ac:spMkLst>
        </pc:spChg>
      </pc:sldChg>
      <pc:sldChg chg="del">
        <pc:chgData name="Steven Van Doesburg" userId="8651e738-6a4a-4106-9f90-2ec75f24894c" providerId="ADAL" clId="{8A861F50-C8EE-4C62-B2B8-27E6DF507D1C}" dt="2017-11-15T18:38:20.751" v="26" actId="2696"/>
        <pc:sldMkLst>
          <pc:docMk/>
          <pc:sldMk cId="865090685" sldId="291"/>
        </pc:sldMkLst>
      </pc:sldChg>
      <pc:sldChg chg="modSp">
        <pc:chgData name="Steven Van Doesburg" userId="8651e738-6a4a-4106-9f90-2ec75f24894c" providerId="ADAL" clId="{8A861F50-C8EE-4C62-B2B8-27E6DF507D1C}" dt="2017-11-15T18:38:29.947" v="34" actId="20577"/>
        <pc:sldMkLst>
          <pc:docMk/>
          <pc:sldMk cId="3116259733" sldId="292"/>
        </pc:sldMkLst>
        <pc:spChg chg="mod">
          <ac:chgData name="Steven Van Doesburg" userId="8651e738-6a4a-4106-9f90-2ec75f24894c" providerId="ADAL" clId="{8A861F50-C8EE-4C62-B2B8-27E6DF507D1C}" dt="2017-11-15T18:38:29.947" v="34" actId="20577"/>
          <ac:spMkLst>
            <pc:docMk/>
            <pc:sldMk cId="3116259733" sldId="292"/>
            <ac:spMk id="4" creationId="{CB680C4E-016E-4193-B267-84D75A42E8E6}"/>
          </ac:spMkLst>
        </pc:spChg>
      </pc:sldChg>
      <pc:sldChg chg="modSp">
        <pc:chgData name="Steven Van Doesburg" userId="8651e738-6a4a-4106-9f90-2ec75f24894c" providerId="ADAL" clId="{8A861F50-C8EE-4C62-B2B8-27E6DF507D1C}" dt="2017-11-15T18:39:17.019" v="57" actId="20577"/>
        <pc:sldMkLst>
          <pc:docMk/>
          <pc:sldMk cId="161918611" sldId="293"/>
        </pc:sldMkLst>
        <pc:spChg chg="mod">
          <ac:chgData name="Steven Van Doesburg" userId="8651e738-6a4a-4106-9f90-2ec75f24894c" providerId="ADAL" clId="{8A861F50-C8EE-4C62-B2B8-27E6DF507D1C}" dt="2017-11-15T18:39:17.019" v="57" actId="20577"/>
          <ac:spMkLst>
            <pc:docMk/>
            <pc:sldMk cId="161918611" sldId="293"/>
            <ac:spMk id="4" creationId="{8C86B844-B1F2-482E-BD27-A022DACD9829}"/>
          </ac:spMkLst>
        </pc:spChg>
      </pc:sldChg>
      <pc:sldChg chg="del">
        <pc:chgData name="Steven Van Doesburg" userId="8651e738-6a4a-4106-9f90-2ec75f24894c" providerId="ADAL" clId="{8A861F50-C8EE-4C62-B2B8-27E6DF507D1C}" dt="2017-11-15T18:41:33.570" v="58" actId="2696"/>
        <pc:sldMkLst>
          <pc:docMk/>
          <pc:sldMk cId="1214495867" sldId="295"/>
        </pc:sldMkLst>
      </pc:sldChg>
      <pc:sldChg chg="modSp">
        <pc:chgData name="Steven Van Doesburg" userId="8651e738-6a4a-4106-9f90-2ec75f24894c" providerId="ADAL" clId="{8A861F50-C8EE-4C62-B2B8-27E6DF507D1C}" dt="2017-11-15T18:42:20.935" v="87" actId="6549"/>
        <pc:sldMkLst>
          <pc:docMk/>
          <pc:sldMk cId="392999886" sldId="297"/>
        </pc:sldMkLst>
        <pc:spChg chg="mod">
          <ac:chgData name="Steven Van Doesburg" userId="8651e738-6a4a-4106-9f90-2ec75f24894c" providerId="ADAL" clId="{8A861F50-C8EE-4C62-B2B8-27E6DF507D1C}" dt="2017-11-15T18:42:20.935" v="87" actId="6549"/>
          <ac:spMkLst>
            <pc:docMk/>
            <pc:sldMk cId="392999886" sldId="297"/>
            <ac:spMk id="4" creationId="{07515755-1536-44CE-9DA3-900690F6F9C0}"/>
          </ac:spMkLst>
        </pc:spChg>
      </pc:sldChg>
      <pc:sldChg chg="del">
        <pc:chgData name="Steven Van Doesburg" userId="8651e738-6a4a-4106-9f90-2ec75f24894c" providerId="ADAL" clId="{8A861F50-C8EE-4C62-B2B8-27E6DF507D1C}" dt="2017-11-15T18:43:35.460" v="88" actId="2696"/>
        <pc:sldMkLst>
          <pc:docMk/>
          <pc:sldMk cId="413551221" sldId="298"/>
        </pc:sldMkLst>
      </pc:sldChg>
      <pc:sldChg chg="modSp">
        <pc:chgData name="Steven Van Doesburg" userId="8651e738-6a4a-4106-9f90-2ec75f24894c" providerId="ADAL" clId="{8A861F50-C8EE-4C62-B2B8-27E6DF507D1C}" dt="2017-11-15T18:44:14.833" v="104" actId="20577"/>
        <pc:sldMkLst>
          <pc:docMk/>
          <pc:sldMk cId="3175824905" sldId="300"/>
        </pc:sldMkLst>
        <pc:spChg chg="mod">
          <ac:chgData name="Steven Van Doesburg" userId="8651e738-6a4a-4106-9f90-2ec75f24894c" providerId="ADAL" clId="{8A861F50-C8EE-4C62-B2B8-27E6DF507D1C}" dt="2017-11-15T18:44:14.833" v="104" actId="20577"/>
          <ac:spMkLst>
            <pc:docMk/>
            <pc:sldMk cId="3175824905" sldId="300"/>
            <ac:spMk id="4" creationId="{3F33C392-73A5-4D56-870A-7A60DCC8E25B}"/>
          </ac:spMkLst>
        </pc:spChg>
      </pc:sldChg>
      <pc:sldChg chg="del">
        <pc:chgData name="Steven Van Doesburg" userId="8651e738-6a4a-4106-9f90-2ec75f24894c" providerId="ADAL" clId="{8A861F50-C8EE-4C62-B2B8-27E6DF507D1C}" dt="2017-11-15T18:45:32.073" v="105" actId="2696"/>
        <pc:sldMkLst>
          <pc:docMk/>
          <pc:sldMk cId="541242726" sldId="302"/>
        </pc:sldMkLst>
      </pc:sldChg>
      <pc:sldChg chg="modSp">
        <pc:chgData name="Steven Van Doesburg" userId="8651e738-6a4a-4106-9f90-2ec75f24894c" providerId="ADAL" clId="{8A861F50-C8EE-4C62-B2B8-27E6DF507D1C}" dt="2017-11-15T18:45:55.105" v="117" actId="20577"/>
        <pc:sldMkLst>
          <pc:docMk/>
          <pc:sldMk cId="404164941" sldId="304"/>
        </pc:sldMkLst>
        <pc:spChg chg="mod">
          <ac:chgData name="Steven Van Doesburg" userId="8651e738-6a4a-4106-9f90-2ec75f24894c" providerId="ADAL" clId="{8A861F50-C8EE-4C62-B2B8-27E6DF507D1C}" dt="2017-11-15T18:45:55.105" v="117" actId="20577"/>
          <ac:spMkLst>
            <pc:docMk/>
            <pc:sldMk cId="404164941" sldId="304"/>
            <ac:spMk id="4" creationId="{F79960DD-24CC-4296-9C19-1AF98BF50E62}"/>
          </ac:spMkLst>
        </pc:spChg>
      </pc:sldChg>
      <pc:sldChg chg="modSp">
        <pc:chgData name="Steven Van Doesburg" userId="8651e738-6a4a-4106-9f90-2ec75f24894c" providerId="ADAL" clId="{8A861F50-C8EE-4C62-B2B8-27E6DF507D1C}" dt="2017-11-15T18:47:30.139" v="127" actId="6549"/>
        <pc:sldMkLst>
          <pc:docMk/>
          <pc:sldMk cId="2830907880" sldId="306"/>
        </pc:sldMkLst>
        <pc:spChg chg="mod">
          <ac:chgData name="Steven Van Doesburg" userId="8651e738-6a4a-4106-9f90-2ec75f24894c" providerId="ADAL" clId="{8A861F50-C8EE-4C62-B2B8-27E6DF507D1C}" dt="2017-11-15T18:47:30.139" v="127" actId="6549"/>
          <ac:spMkLst>
            <pc:docMk/>
            <pc:sldMk cId="2830907880" sldId="306"/>
            <ac:spMk id="4" creationId="{4D848BCE-94DE-4E16-BC09-EC44B9A1C2F2}"/>
          </ac:spMkLst>
        </pc:spChg>
      </pc:sldChg>
      <pc:sldMasterChg chg="modSldLayout">
        <pc:chgData name="Steven Van Doesburg" userId="8651e738-6a4a-4106-9f90-2ec75f24894c" providerId="ADAL" clId="{8A861F50-C8EE-4C62-B2B8-27E6DF507D1C}" dt="2017-11-15T18:38:03.131" v="22" actId="6549"/>
        <pc:sldMasterMkLst>
          <pc:docMk/>
          <pc:sldMasterMk cId="645284692" sldId="2147483648"/>
        </pc:sldMasterMkLst>
        <pc:sldLayoutChg chg="modSp">
          <pc:chgData name="Steven Van Doesburg" userId="8651e738-6a4a-4106-9f90-2ec75f24894c" providerId="ADAL" clId="{8A861F50-C8EE-4C62-B2B8-27E6DF507D1C}" dt="2017-11-15T18:37:02.107" v="7" actId="6549"/>
          <pc:sldLayoutMkLst>
            <pc:docMk/>
            <pc:sldMasterMk cId="645284692" sldId="2147483648"/>
            <pc:sldLayoutMk cId="4170800896" sldId="2147483691"/>
          </pc:sldLayoutMkLst>
          <pc:spChg chg="mod">
            <ac:chgData name="Steven Van Doesburg" userId="8651e738-6a4a-4106-9f90-2ec75f24894c" providerId="ADAL" clId="{8A861F50-C8EE-4C62-B2B8-27E6DF507D1C}" dt="2017-11-15T18:37:02.107" v="7" actId="6549"/>
            <ac:spMkLst>
              <pc:docMk/>
              <pc:sldMasterMk cId="645284692" sldId="2147483648"/>
              <pc:sldLayoutMk cId="4170800896" sldId="2147483691"/>
              <ac:spMk id="3" creationId="{61DC996A-0B64-4491-BEE2-DC6E9FD4390B}"/>
            </ac:spMkLst>
          </pc:spChg>
        </pc:sldLayoutChg>
        <pc:sldLayoutChg chg="modSp">
          <pc:chgData name="Steven Van Doesburg" userId="8651e738-6a4a-4106-9f90-2ec75f24894c" providerId="ADAL" clId="{8A861F50-C8EE-4C62-B2B8-27E6DF507D1C}" dt="2017-11-15T18:38:03.131" v="22" actId="6549"/>
          <pc:sldLayoutMkLst>
            <pc:docMk/>
            <pc:sldMasterMk cId="645284692" sldId="2147483648"/>
            <pc:sldLayoutMk cId="1441271765" sldId="2147483692"/>
          </pc:sldLayoutMkLst>
          <pc:spChg chg="mod">
            <ac:chgData name="Steven Van Doesburg" userId="8651e738-6a4a-4106-9f90-2ec75f24894c" providerId="ADAL" clId="{8A861F50-C8EE-4C62-B2B8-27E6DF507D1C}" dt="2017-11-15T18:38:03.131" v="22" actId="6549"/>
            <ac:spMkLst>
              <pc:docMk/>
              <pc:sldMasterMk cId="645284692" sldId="2147483648"/>
              <pc:sldLayoutMk cId="1441271765" sldId="2147483692"/>
              <ac:spMk id="5" creationId="{6DA46040-213F-4CC6-94D3-2F9450739868}"/>
            </ac:spMkLst>
          </pc:spChg>
          <pc:spChg chg="mod">
            <ac:chgData name="Steven Van Doesburg" userId="8651e738-6a4a-4106-9f90-2ec75f24894c" providerId="ADAL" clId="{8A861F50-C8EE-4C62-B2B8-27E6DF507D1C}" dt="2017-11-15T18:37:57.891" v="15" actId="20577"/>
            <ac:spMkLst>
              <pc:docMk/>
              <pc:sldMasterMk cId="645284692" sldId="2147483648"/>
              <pc:sldLayoutMk cId="1441271765" sldId="2147483692"/>
              <ac:spMk id="6" creationId="{D0E0D15E-5B98-4A0F-930F-6E482B21D8D9}"/>
            </ac:spMkLst>
          </pc:spChg>
        </pc:sldLayoutChg>
      </pc:sldMasterChg>
    </pc:docChg>
  </pc:docChgLst>
  <pc:docChgLst>
    <pc:chgData name="Lizet Pena De Sola" userId="e539be90-3a91-44e8-9bbe-0f9b4ac989a3" providerId="ADAL" clId="{636F84B7-1BFD-4D00-97E5-97454DC047BD}"/>
    <pc:docChg chg="modSld">
      <pc:chgData name="Lizet Pena De Sola" userId="e539be90-3a91-44e8-9bbe-0f9b4ac989a3" providerId="ADAL" clId="{636F84B7-1BFD-4D00-97E5-97454DC047BD}" dt="2017-11-15T17:56:59.333" v="278" actId="20577"/>
      <pc:docMkLst>
        <pc:docMk/>
      </pc:docMkLst>
      <pc:sldChg chg="modSp modNotesTx">
        <pc:chgData name="Lizet Pena De Sola" userId="e539be90-3a91-44e8-9bbe-0f9b4ac989a3" providerId="ADAL" clId="{636F84B7-1BFD-4D00-97E5-97454DC047BD}" dt="2017-11-15T17:56:59.333" v="278" actId="20577"/>
        <pc:sldMkLst>
          <pc:docMk/>
          <pc:sldMk cId="3174947303" sldId="261"/>
        </pc:sldMkLst>
        <pc:spChg chg="mod">
          <ac:chgData name="Lizet Pena De Sola" userId="e539be90-3a91-44e8-9bbe-0f9b4ac989a3" providerId="ADAL" clId="{636F84B7-1BFD-4D00-97E5-97454DC047BD}" dt="2017-11-15T17:25:08.714" v="13" actId="20577"/>
          <ac:spMkLst>
            <pc:docMk/>
            <pc:sldMk cId="3174947303" sldId="261"/>
            <ac:spMk id="2" creationId="{AF518C36-E30B-4690-A996-86A556E5F92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D1DF547-5AF8-4DC9-B08A-2C1ACD3B430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864F545-75C4-4F41-AA49-E243A2A8A61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AB56EB-D545-4A62-AC7F-E50B0EC07010}" type="datetimeFigureOut">
              <a:rPr lang="en-US" smtClean="0"/>
              <a:t>6/7/2018</a:t>
            </a:fld>
            <a:endParaRPr lang="en-US"/>
          </a:p>
        </p:txBody>
      </p:sp>
      <p:sp>
        <p:nvSpPr>
          <p:cNvPr id="4" name="Footer Placeholder 3">
            <a:extLst>
              <a:ext uri="{FF2B5EF4-FFF2-40B4-BE49-F238E27FC236}">
                <a16:creationId xmlns:a16="http://schemas.microsoft.com/office/drawing/2014/main" id="{1C1375A2-D86B-4F2F-A716-272BEF85F4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379DD11-3E2F-4F67-87AB-9CBCB23DF4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43A465-C2CB-47C9-AF1B-B4F5BE022461}" type="slidenum">
              <a:rPr lang="en-US" smtClean="0"/>
              <a:t>‹#›</a:t>
            </a:fld>
            <a:endParaRPr lang="en-US"/>
          </a:p>
        </p:txBody>
      </p:sp>
    </p:spTree>
    <p:extLst>
      <p:ext uri="{BB962C8B-B14F-4D97-AF65-F5344CB8AC3E}">
        <p14:creationId xmlns:p14="http://schemas.microsoft.com/office/powerpoint/2010/main" val="2498707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8585F7-002B-4DC5-81E8-4F48BEC86F34}" type="datetimeFigureOut">
              <a:rPr lang="en-US" smtClean="0"/>
              <a:t>6/7/2018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6473D1-81DB-4D0C-A0D0-E070F2616F62}" type="slidenum">
              <a:rPr lang="en-US" smtClean="0"/>
              <a:t>‹#›</a:t>
            </a:fld>
            <a:endParaRPr lang="en-US"/>
          </a:p>
        </p:txBody>
      </p:sp>
    </p:spTree>
    <p:extLst>
      <p:ext uri="{BB962C8B-B14F-4D97-AF65-F5344CB8AC3E}">
        <p14:creationId xmlns:p14="http://schemas.microsoft.com/office/powerpoint/2010/main" val="3932520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1</a:t>
            </a:fld>
            <a:endParaRPr lang="en-US"/>
          </a:p>
        </p:txBody>
      </p:sp>
    </p:spTree>
    <p:extLst>
      <p:ext uri="{BB962C8B-B14F-4D97-AF65-F5344CB8AC3E}">
        <p14:creationId xmlns:p14="http://schemas.microsoft.com/office/powerpoint/2010/main" val="2378797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Owin</a:t>
            </a:r>
            <a:r>
              <a:rPr lang="en-US" dirty="0"/>
              <a:t> defines interfaces for ‘Middleware components’ and how to plug them into the system.</a:t>
            </a:r>
          </a:p>
          <a:p>
            <a:endParaRPr lang="en-US" dirty="0"/>
          </a:p>
          <a:p>
            <a:r>
              <a:rPr lang="en-US" dirty="0"/>
              <a:t>https://vimeo.com/154041158</a:t>
            </a:r>
          </a:p>
          <a:p>
            <a:endParaRPr lang="en-US" dirty="0"/>
          </a:p>
        </p:txBody>
      </p:sp>
      <p:sp>
        <p:nvSpPr>
          <p:cNvPr id="4" name="Slide Number Placeholder 3"/>
          <p:cNvSpPr>
            <a:spLocks noGrp="1"/>
          </p:cNvSpPr>
          <p:nvPr>
            <p:ph type="sldNum" sz="quarter" idx="10"/>
          </p:nvPr>
        </p:nvSpPr>
        <p:spPr/>
        <p:txBody>
          <a:bodyPr/>
          <a:lstStyle/>
          <a:p>
            <a:fld id="{085686CB-2FC4-4CE0-84B5-ADD591E1E3E4}" type="slidenum">
              <a:rPr lang="en-US" smtClean="0"/>
              <a:t>10</a:t>
            </a:fld>
            <a:endParaRPr lang="en-US"/>
          </a:p>
        </p:txBody>
      </p:sp>
    </p:spTree>
    <p:extLst>
      <p:ext uri="{BB962C8B-B14F-4D97-AF65-F5344CB8AC3E}">
        <p14:creationId xmlns:p14="http://schemas.microsoft.com/office/powerpoint/2010/main" val="2876694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Application registers with OWIN, usually by referencing a hosting assembly, e.g. </a:t>
            </a:r>
            <a:r>
              <a:rPr lang="en-US" dirty="0" err="1"/>
              <a:t>Microsoft.OWIN.Host.SystemWeb</a:t>
            </a:r>
            <a:endParaRPr lang="en-US" dirty="0"/>
          </a:p>
          <a:p>
            <a:pPr marL="228600" indent="-228600">
              <a:buAutoNum type="arabicPeriod"/>
            </a:pPr>
            <a:r>
              <a:rPr lang="en-US" dirty="0"/>
              <a:t>OWIN hosting calls Startup</a:t>
            </a:r>
          </a:p>
          <a:p>
            <a:pPr marL="228600" indent="-228600">
              <a:buAutoNum type="arabicPeriod"/>
            </a:pPr>
            <a:r>
              <a:rPr lang="en-US" dirty="0"/>
              <a:t>Startup adds middleware components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6/7/2018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96408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6/7/2018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892819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Constructor with  Object argument.</a:t>
            </a:r>
          </a:p>
          <a:p>
            <a:r>
              <a:rPr lang="en-US" dirty="0"/>
              <a:t>Invoke returning Task and receiving </a:t>
            </a:r>
            <a:r>
              <a:rPr lang="en-US" dirty="0" err="1"/>
              <a:t>OwinContext</a:t>
            </a:r>
            <a:r>
              <a:rPr lang="en-US" dirty="0"/>
              <a:t>. Invoke should call Next when done processing of Request. May still have logic after that for processing Response.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6/7/2018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124474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extension method for </a:t>
            </a:r>
            <a:r>
              <a:rPr lang="en-US" dirty="0" err="1"/>
              <a:t>IAppBuilder</a:t>
            </a:r>
            <a:endParaRPr lang="en-US" dirty="0"/>
          </a:p>
          <a:p>
            <a:r>
              <a:rPr lang="en-US" dirty="0"/>
              <a:t>Uses Use method to add the middleware type to the processing pipeline.</a:t>
            </a:r>
          </a:p>
          <a:p>
            <a:r>
              <a:rPr lang="en-US" dirty="0"/>
              <a:t>Setup options passed as </a:t>
            </a:r>
            <a:r>
              <a:rPr lang="en-US" dirty="0" err="1"/>
              <a:t>param</a:t>
            </a:r>
            <a:r>
              <a:rPr lang="en-US" dirty="0"/>
              <a: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6/7/2018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8430531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15</a:t>
            </a:fld>
            <a:endParaRPr lang="en-US"/>
          </a:p>
        </p:txBody>
      </p:sp>
    </p:spTree>
    <p:extLst>
      <p:ext uri="{BB962C8B-B14F-4D97-AF65-F5344CB8AC3E}">
        <p14:creationId xmlns:p14="http://schemas.microsoft.com/office/powerpoint/2010/main" val="3957291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6/7/2018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0967473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6/7/2018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5466765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extension method for </a:t>
            </a:r>
            <a:r>
              <a:rPr lang="en-US" dirty="0" err="1"/>
              <a:t>IAppBuilder</a:t>
            </a:r>
            <a:endParaRPr lang="en-US" dirty="0"/>
          </a:p>
          <a:p>
            <a:r>
              <a:rPr lang="en-US" dirty="0"/>
              <a:t>Uses Use method to add the middleware type to the processing pipeline.</a:t>
            </a:r>
          </a:p>
          <a:p>
            <a:r>
              <a:rPr lang="en-US" dirty="0"/>
              <a:t>Setup options passed as </a:t>
            </a:r>
            <a:r>
              <a:rPr lang="en-US" dirty="0" err="1"/>
              <a:t>param</a:t>
            </a:r>
            <a:r>
              <a:rPr lang="en-US" dirty="0"/>
              <a: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6/7/2018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3907600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19</a:t>
            </a:fld>
            <a:endParaRPr lang="en-US"/>
          </a:p>
        </p:txBody>
      </p:sp>
    </p:spTree>
    <p:extLst>
      <p:ext uri="{BB962C8B-B14F-4D97-AF65-F5344CB8AC3E}">
        <p14:creationId xmlns:p14="http://schemas.microsoft.com/office/powerpoint/2010/main" val="2754532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2</a:t>
            </a:fld>
            <a:endParaRPr lang="en-US"/>
          </a:p>
        </p:txBody>
      </p:sp>
    </p:spTree>
    <p:extLst>
      <p:ext uri="{BB962C8B-B14F-4D97-AF65-F5344CB8AC3E}">
        <p14:creationId xmlns:p14="http://schemas.microsoft.com/office/powerpoint/2010/main" val="21701633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20</a:t>
            </a:fld>
            <a:endParaRPr lang="en-US"/>
          </a:p>
        </p:txBody>
      </p:sp>
    </p:spTree>
    <p:extLst>
      <p:ext uri="{BB962C8B-B14F-4D97-AF65-F5344CB8AC3E}">
        <p14:creationId xmlns:p14="http://schemas.microsoft.com/office/powerpoint/2010/main" val="24324116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6/7/2018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4931886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extension method for </a:t>
            </a:r>
            <a:r>
              <a:rPr lang="en-US" dirty="0" err="1"/>
              <a:t>IAppBuilder</a:t>
            </a:r>
            <a:endParaRPr lang="en-US" dirty="0"/>
          </a:p>
          <a:p>
            <a:r>
              <a:rPr lang="en-US" dirty="0"/>
              <a:t>Uses Use method to add the middleware type to the processing pipeline.</a:t>
            </a:r>
          </a:p>
          <a:p>
            <a:r>
              <a:rPr lang="en-US" dirty="0"/>
              <a:t>Setup options passed as </a:t>
            </a:r>
            <a:r>
              <a:rPr lang="en-US" dirty="0" err="1"/>
              <a:t>param</a:t>
            </a:r>
            <a:r>
              <a:rPr lang="en-US" dirty="0"/>
              <a: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6/7/2018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3687148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extension method for </a:t>
            </a:r>
            <a:r>
              <a:rPr lang="en-US" dirty="0" err="1"/>
              <a:t>IAppBuilder</a:t>
            </a:r>
            <a:endParaRPr lang="en-US" dirty="0"/>
          </a:p>
          <a:p>
            <a:r>
              <a:rPr lang="en-US" dirty="0"/>
              <a:t>Uses Use method to add the middleware type to the processing pipeline.</a:t>
            </a:r>
          </a:p>
          <a:p>
            <a:r>
              <a:rPr lang="en-US" dirty="0"/>
              <a:t>Setup options passed as </a:t>
            </a:r>
            <a:r>
              <a:rPr lang="en-US" dirty="0" err="1"/>
              <a:t>param</a:t>
            </a:r>
            <a:r>
              <a:rPr lang="en-US" dirty="0"/>
              <a: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6/7/2018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94261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extension method for </a:t>
            </a:r>
            <a:r>
              <a:rPr lang="en-US" dirty="0" err="1"/>
              <a:t>IAppBuilder</a:t>
            </a:r>
            <a:endParaRPr lang="en-US" dirty="0"/>
          </a:p>
          <a:p>
            <a:r>
              <a:rPr lang="en-US" dirty="0"/>
              <a:t>Uses Use method to add the middleware type to the processing pipeline.</a:t>
            </a:r>
          </a:p>
          <a:p>
            <a:r>
              <a:rPr lang="en-US" dirty="0"/>
              <a:t>Setup options passed as </a:t>
            </a:r>
            <a:r>
              <a:rPr lang="en-US" dirty="0" err="1"/>
              <a:t>param</a:t>
            </a:r>
            <a:r>
              <a:rPr lang="en-US" dirty="0"/>
              <a: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6/7/2018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9267111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25</a:t>
            </a:fld>
            <a:endParaRPr lang="en-US"/>
          </a:p>
        </p:txBody>
      </p:sp>
    </p:spTree>
    <p:extLst>
      <p:ext uri="{BB962C8B-B14F-4D97-AF65-F5344CB8AC3E}">
        <p14:creationId xmlns:p14="http://schemas.microsoft.com/office/powerpoint/2010/main" val="33958062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26</a:t>
            </a:fld>
            <a:endParaRPr lang="en-US"/>
          </a:p>
        </p:txBody>
      </p:sp>
    </p:spTree>
    <p:extLst>
      <p:ext uri="{BB962C8B-B14F-4D97-AF65-F5344CB8AC3E}">
        <p14:creationId xmlns:p14="http://schemas.microsoft.com/office/powerpoint/2010/main" val="32121942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27</a:t>
            </a:fld>
            <a:endParaRPr lang="en-US"/>
          </a:p>
        </p:txBody>
      </p:sp>
    </p:spTree>
    <p:extLst>
      <p:ext uri="{BB962C8B-B14F-4D97-AF65-F5344CB8AC3E}">
        <p14:creationId xmlns:p14="http://schemas.microsoft.com/office/powerpoint/2010/main" val="41208068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extension method for </a:t>
            </a:r>
            <a:r>
              <a:rPr lang="en-US" dirty="0" err="1"/>
              <a:t>IAppBuilder</a:t>
            </a:r>
            <a:endParaRPr lang="en-US" dirty="0"/>
          </a:p>
          <a:p>
            <a:r>
              <a:rPr lang="en-US" dirty="0"/>
              <a:t>Uses Use method to add the middleware type to the processing pipeline.</a:t>
            </a:r>
          </a:p>
          <a:p>
            <a:r>
              <a:rPr lang="en-US" dirty="0"/>
              <a:t>Setup options passed as </a:t>
            </a:r>
            <a:r>
              <a:rPr lang="en-US" dirty="0" err="1"/>
              <a:t>param</a:t>
            </a:r>
            <a:r>
              <a:rPr lang="en-US" dirty="0"/>
              <a: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6/7/2018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6024973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6/7/2018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788202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6/7/2018 11:07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9463546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30</a:t>
            </a:fld>
            <a:endParaRPr lang="en-US"/>
          </a:p>
        </p:txBody>
      </p:sp>
    </p:spTree>
    <p:extLst>
      <p:ext uri="{BB962C8B-B14F-4D97-AF65-F5344CB8AC3E}">
        <p14:creationId xmlns:p14="http://schemas.microsoft.com/office/powerpoint/2010/main" val="5760134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31</a:t>
            </a:fld>
            <a:endParaRPr lang="en-US"/>
          </a:p>
        </p:txBody>
      </p:sp>
    </p:spTree>
    <p:extLst>
      <p:ext uri="{BB962C8B-B14F-4D97-AF65-F5344CB8AC3E}">
        <p14:creationId xmlns:p14="http://schemas.microsoft.com/office/powerpoint/2010/main" val="36773990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32</a:t>
            </a:fld>
            <a:endParaRPr lang="en-US"/>
          </a:p>
        </p:txBody>
      </p:sp>
    </p:spTree>
    <p:extLst>
      <p:ext uri="{BB962C8B-B14F-4D97-AF65-F5344CB8AC3E}">
        <p14:creationId xmlns:p14="http://schemas.microsoft.com/office/powerpoint/2010/main" val="7420003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6/7/2018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1316629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6/7/2018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20289045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35</a:t>
            </a:fld>
            <a:endParaRPr lang="en-US"/>
          </a:p>
        </p:txBody>
      </p:sp>
    </p:spTree>
    <p:extLst>
      <p:ext uri="{BB962C8B-B14F-4D97-AF65-F5344CB8AC3E}">
        <p14:creationId xmlns:p14="http://schemas.microsoft.com/office/powerpoint/2010/main" val="6216731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36</a:t>
            </a:fld>
            <a:endParaRPr lang="en-US"/>
          </a:p>
        </p:txBody>
      </p:sp>
    </p:spTree>
    <p:extLst>
      <p:ext uri="{BB962C8B-B14F-4D97-AF65-F5344CB8AC3E}">
        <p14:creationId xmlns:p14="http://schemas.microsoft.com/office/powerpoint/2010/main" val="1232932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an application is used by a user population, whose </a:t>
            </a:r>
            <a:r>
              <a:rPr lang="en-US" dirty="0" err="1"/>
              <a:t>diferent</a:t>
            </a:r>
            <a:r>
              <a:rPr lang="en-US" dirty="0"/>
              <a:t> sub-groups use different </a:t>
            </a:r>
            <a:r>
              <a:rPr lang="en-US" dirty="0" err="1"/>
              <a:t>IdPs</a:t>
            </a:r>
            <a:r>
              <a:rPr lang="en-US" dirty="0"/>
              <a:t>? The simplest solution is generally to introduce a federation provider – the application can then trust one STS (the FP). The complexity of integrating with individual </a:t>
            </a:r>
            <a:r>
              <a:rPr lang="en-US" dirty="0" err="1"/>
              <a:t>IdPs</a:t>
            </a:r>
            <a:r>
              <a:rPr lang="en-US" dirty="0"/>
              <a:t> is then offloaded to the FP. This may involve protocol translation (from OIDC to WS Fed for example), Home Realm Discovery, claim conversion/normalization. AAD is used that way by multi-tenant applications and tenants containing B2B users.</a:t>
            </a:r>
          </a:p>
        </p:txBody>
      </p:sp>
      <p:sp>
        <p:nvSpPr>
          <p:cNvPr id="4" name="Slide Number Placeholder 3"/>
          <p:cNvSpPr>
            <a:spLocks noGrp="1"/>
          </p:cNvSpPr>
          <p:nvPr>
            <p:ph type="sldNum" sz="quarter" idx="10"/>
          </p:nvPr>
        </p:nvSpPr>
        <p:spPr/>
        <p:txBody>
          <a:bodyPr/>
          <a:lstStyle/>
          <a:p>
            <a:fld id="{8D6473D1-81DB-4D0C-A0D0-E070F2616F62}" type="slidenum">
              <a:rPr lang="en-US" smtClean="0"/>
              <a:t>37</a:t>
            </a:fld>
            <a:endParaRPr lang="en-US"/>
          </a:p>
        </p:txBody>
      </p:sp>
    </p:spTree>
    <p:extLst>
      <p:ext uri="{BB962C8B-B14F-4D97-AF65-F5344CB8AC3E}">
        <p14:creationId xmlns:p14="http://schemas.microsoft.com/office/powerpoint/2010/main" val="12384360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FP is not always feasible. A MT tenant application wants to use AAD’s MT functionality but also needs to use B2C for other users.</a:t>
            </a:r>
          </a:p>
          <a:p>
            <a:r>
              <a:rPr lang="en-US" dirty="0"/>
              <a:t>The FP is ADFS but the </a:t>
            </a:r>
            <a:r>
              <a:rPr lang="en-US" dirty="0" err="1"/>
              <a:t>IdP</a:t>
            </a:r>
            <a:r>
              <a:rPr lang="en-US" dirty="0"/>
              <a:t> talks only OIDC (ADFS does not support such </a:t>
            </a:r>
            <a:r>
              <a:rPr lang="en-US" dirty="0" err="1"/>
              <a:t>IdPs</a:t>
            </a:r>
            <a:r>
              <a:rPr lang="en-US" dirty="0"/>
              <a:t> as claim providers).</a:t>
            </a:r>
          </a:p>
          <a:p>
            <a:r>
              <a:rPr lang="en-US" dirty="0"/>
              <a:t>Application may use different endpoints/request parameters in same </a:t>
            </a:r>
            <a:r>
              <a:rPr lang="en-US" dirty="0" err="1"/>
              <a:t>IdP</a:t>
            </a:r>
            <a:r>
              <a:rPr lang="en-US" dirty="0"/>
              <a:t>, e.g. B2C does it – uses different policy names (user journey) names when requesting sign in vs sign up vs password reset support. Same </a:t>
            </a:r>
            <a:r>
              <a:rPr lang="en-US" dirty="0" err="1"/>
              <a:t>IdP</a:t>
            </a:r>
            <a:r>
              <a:rPr lang="en-US" dirty="0"/>
              <a:t> different ‘login’ requests.</a:t>
            </a:r>
          </a:p>
        </p:txBody>
      </p:sp>
      <p:sp>
        <p:nvSpPr>
          <p:cNvPr id="4" name="Slide Number Placeholder 3"/>
          <p:cNvSpPr>
            <a:spLocks noGrp="1"/>
          </p:cNvSpPr>
          <p:nvPr>
            <p:ph type="sldNum" sz="quarter" idx="10"/>
          </p:nvPr>
        </p:nvSpPr>
        <p:spPr/>
        <p:txBody>
          <a:bodyPr/>
          <a:lstStyle/>
          <a:p>
            <a:fld id="{8D6473D1-81DB-4D0C-A0D0-E070F2616F62}" type="slidenum">
              <a:rPr lang="en-US" smtClean="0"/>
              <a:t>38</a:t>
            </a:fld>
            <a:endParaRPr lang="en-US"/>
          </a:p>
        </p:txBody>
      </p:sp>
    </p:spTree>
    <p:extLst>
      <p:ext uri="{BB962C8B-B14F-4D97-AF65-F5344CB8AC3E}">
        <p14:creationId xmlns:p14="http://schemas.microsoft.com/office/powerpoint/2010/main" val="22794211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39</a:t>
            </a:fld>
            <a:endParaRPr lang="en-US"/>
          </a:p>
        </p:txBody>
      </p:sp>
    </p:spTree>
    <p:extLst>
      <p:ext uri="{BB962C8B-B14F-4D97-AF65-F5344CB8AC3E}">
        <p14:creationId xmlns:p14="http://schemas.microsoft.com/office/powerpoint/2010/main" val="699091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4</a:t>
            </a:fld>
            <a:endParaRPr lang="en-US"/>
          </a:p>
        </p:txBody>
      </p:sp>
    </p:spTree>
    <p:extLst>
      <p:ext uri="{BB962C8B-B14F-4D97-AF65-F5344CB8AC3E}">
        <p14:creationId xmlns:p14="http://schemas.microsoft.com/office/powerpoint/2010/main" val="19771909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40</a:t>
            </a:fld>
            <a:endParaRPr lang="en-US"/>
          </a:p>
        </p:txBody>
      </p:sp>
    </p:spTree>
    <p:extLst>
      <p:ext uri="{BB962C8B-B14F-4D97-AF65-F5344CB8AC3E}">
        <p14:creationId xmlns:p14="http://schemas.microsoft.com/office/powerpoint/2010/main" val="20251682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41</a:t>
            </a:fld>
            <a:endParaRPr lang="en-US"/>
          </a:p>
        </p:txBody>
      </p:sp>
    </p:spTree>
    <p:extLst>
      <p:ext uri="{BB962C8B-B14F-4D97-AF65-F5344CB8AC3E}">
        <p14:creationId xmlns:p14="http://schemas.microsoft.com/office/powerpoint/2010/main" val="4054487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5</a:t>
            </a:fld>
            <a:endParaRPr lang="en-US"/>
          </a:p>
        </p:txBody>
      </p:sp>
    </p:spTree>
    <p:extLst>
      <p:ext uri="{BB962C8B-B14F-4D97-AF65-F5344CB8AC3E}">
        <p14:creationId xmlns:p14="http://schemas.microsoft.com/office/powerpoint/2010/main" val="1360802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6/7/2018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727879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STS, this acronym stands for Secure Token Service, should be added to glossary slide in Introduction.pptx</a:t>
            </a:r>
          </a:p>
          <a:p>
            <a:r>
              <a:rPr lang="en-US" dirty="0"/>
              <a:t>OIDC acronym should also be added to Introduction.pptx slide, it stands for the name of the authentication </a:t>
            </a:r>
            <a:r>
              <a:rPr lang="en-US"/>
              <a:t>protocol OpenID Connect.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6/7/2018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47694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8D6473D1-81DB-4D0C-A0D0-E070F2616F62}" type="slidenum">
              <a:rPr lang="en-US" smtClean="0"/>
              <a:t>8</a:t>
            </a:fld>
            <a:endParaRPr lang="en-US"/>
          </a:p>
        </p:txBody>
      </p:sp>
    </p:spTree>
    <p:extLst>
      <p:ext uri="{BB962C8B-B14F-4D97-AF65-F5344CB8AC3E}">
        <p14:creationId xmlns:p14="http://schemas.microsoft.com/office/powerpoint/2010/main" val="2988469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8D6473D1-81DB-4D0C-A0D0-E070F2616F62}" type="slidenum">
              <a:rPr lang="en-US" smtClean="0"/>
              <a:t>9</a:t>
            </a:fld>
            <a:endParaRPr lang="en-US"/>
          </a:p>
        </p:txBody>
      </p:sp>
    </p:spTree>
    <p:extLst>
      <p:ext uri="{BB962C8B-B14F-4D97-AF65-F5344CB8AC3E}">
        <p14:creationId xmlns:p14="http://schemas.microsoft.com/office/powerpoint/2010/main" val="4947949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odule Star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&lt;&lt;Module Title&gt;&gt;</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2597017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Bullets,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23D5-D81F-445C-95CE-9000DE080549}"/>
              </a:ext>
            </a:extLst>
          </p:cNvPr>
          <p:cNvSpPr>
            <a:spLocks noGrp="1"/>
          </p:cNvSpPr>
          <p:nvPr>
            <p:ph type="title"/>
          </p:nvPr>
        </p:nvSpPr>
        <p:spPr/>
        <p:txBody>
          <a:bodyPr/>
          <a:lstStyle/>
          <a:p>
            <a:r>
              <a:rPr lang="en-US"/>
              <a:t>Click to edit Master title style</a:t>
            </a:r>
          </a:p>
        </p:txBody>
      </p:sp>
      <p:sp>
        <p:nvSpPr>
          <p:cNvPr id="4" name="Text Placeholder 8">
            <a:extLst>
              <a:ext uri="{FF2B5EF4-FFF2-40B4-BE49-F238E27FC236}">
                <a16:creationId xmlns:a16="http://schemas.microsoft.com/office/drawing/2014/main" id="{7355543C-E4FF-4582-A26B-ED5DB0EF6AFC}"/>
              </a:ext>
            </a:extLst>
          </p:cNvPr>
          <p:cNvSpPr>
            <a:spLocks noGrp="1"/>
          </p:cNvSpPr>
          <p:nvPr>
            <p:ph idx="1" hasCustomPrompt="1"/>
          </p:nvPr>
        </p:nvSpPr>
        <p:spPr>
          <a:xfrm>
            <a:off x="179998" y="1253330"/>
            <a:ext cx="5916002" cy="5455287"/>
          </a:xfrm>
          <a:prstGeom prst="rect">
            <a:avLst/>
          </a:prstGeom>
        </p:spPr>
        <p:txBody>
          <a:bodyPr vert="horz" lIns="91440" tIns="45720" rIns="91440" bIns="45720" rtlCol="0">
            <a:normAutofit/>
          </a:bodyPr>
          <a:lstStyle>
            <a:lvl1pPr marL="285750" indent="-285750">
              <a:buFont typeface="Arial" panose="020B0604020202020204" pitchFamily="34" charset="0"/>
              <a:buChar char="•"/>
              <a:defRPr sz="2800"/>
            </a:lvl1pPr>
            <a:lvl2pPr marL="742950" indent="-285750">
              <a:buFont typeface="Arial" panose="020B0604020202020204" pitchFamily="34" charset="0"/>
              <a:buChar char="•"/>
              <a:defRPr sz="2400"/>
            </a:lvl2pPr>
            <a:lvl3pPr marL="1200150" indent="-285750">
              <a:buFont typeface="Arial" panose="020B0604020202020204" pitchFamily="34" charset="0"/>
              <a:buChar char="•"/>
              <a:defRPr sz="20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8">
            <a:extLst>
              <a:ext uri="{FF2B5EF4-FFF2-40B4-BE49-F238E27FC236}">
                <a16:creationId xmlns:a16="http://schemas.microsoft.com/office/drawing/2014/main" id="{A1F993C0-F5C1-46A3-80F0-6CED7C191A43}"/>
              </a:ext>
            </a:extLst>
          </p:cNvPr>
          <p:cNvSpPr>
            <a:spLocks noGrp="1"/>
          </p:cNvSpPr>
          <p:nvPr>
            <p:ph idx="10" hasCustomPrompt="1"/>
          </p:nvPr>
        </p:nvSpPr>
        <p:spPr>
          <a:xfrm>
            <a:off x="6143996" y="1253329"/>
            <a:ext cx="5916002" cy="5455287"/>
          </a:xfrm>
          <a:prstGeom prst="rect">
            <a:avLst/>
          </a:prstGeom>
        </p:spPr>
        <p:txBody>
          <a:bodyPr vert="horz" lIns="91440" tIns="45720" rIns="91440" bIns="45720" rtlCol="0">
            <a:normAutofit/>
          </a:bodyPr>
          <a:lstStyle>
            <a:lvl1pPr marL="285750" indent="-285750">
              <a:buFont typeface="Arial" panose="020B0604020202020204" pitchFamily="34" charset="0"/>
              <a:buChar char="•"/>
              <a:defRPr sz="2800"/>
            </a:lvl1pPr>
            <a:lvl2pPr marL="742950" indent="-285750">
              <a:buFont typeface="Arial" panose="020B0604020202020204" pitchFamily="34" charset="0"/>
              <a:buChar char="•"/>
              <a:defRPr sz="2400"/>
            </a:lvl2pPr>
            <a:lvl3pPr marL="1200150" indent="-285750">
              <a:buFont typeface="Arial" panose="020B0604020202020204" pitchFamily="34" charset="0"/>
              <a:buChar char="•"/>
              <a:defRPr sz="20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3722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nowledge Chec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11F31-1C35-4486-A499-7B3FA55ABC05}"/>
              </a:ext>
            </a:extLst>
          </p:cNvPr>
          <p:cNvSpPr>
            <a:spLocks noGrp="1"/>
          </p:cNvSpPr>
          <p:nvPr>
            <p:ph type="title" hasCustomPrompt="1"/>
          </p:nvPr>
        </p:nvSpPr>
        <p:spPr/>
        <p:txBody>
          <a:bodyPr/>
          <a:lstStyle>
            <a:lvl1pPr>
              <a:defRPr/>
            </a:lvl1pPr>
          </a:lstStyle>
          <a:p>
            <a:r>
              <a:rPr lang="en-US" dirty="0"/>
              <a:t>Knowledge Check</a:t>
            </a:r>
          </a:p>
        </p:txBody>
      </p:sp>
      <p:sp>
        <p:nvSpPr>
          <p:cNvPr id="5" name="Text Placeholder 8">
            <a:extLst>
              <a:ext uri="{FF2B5EF4-FFF2-40B4-BE49-F238E27FC236}">
                <a16:creationId xmlns:a16="http://schemas.microsoft.com/office/drawing/2014/main" id="{01117EA8-9737-41CA-8759-8F799F7286A5}"/>
              </a:ext>
            </a:extLst>
          </p:cNvPr>
          <p:cNvSpPr>
            <a:spLocks noGrp="1"/>
          </p:cNvSpPr>
          <p:nvPr>
            <p:ph idx="1" hasCustomPrompt="1"/>
          </p:nvPr>
        </p:nvSpPr>
        <p:spPr>
          <a:xfrm>
            <a:off x="179998" y="1253330"/>
            <a:ext cx="11880000" cy="5455287"/>
          </a:xfrm>
          <a:prstGeom prst="rect">
            <a:avLst/>
          </a:prstGeom>
        </p:spPr>
        <p:txBody>
          <a:bodyPr vert="horz" lIns="91440" tIns="45720" rIns="91440" bIns="45720" rtlCol="0">
            <a:normAutofit/>
          </a:bodyPr>
          <a:lstStyle>
            <a:lvl1pPr marL="457200" indent="-457200">
              <a:buFont typeface="Arial" panose="020B0604020202020204" pitchFamily="34" charset="0"/>
              <a:buChar char="•"/>
              <a:defRPr/>
            </a:lvl1pPr>
          </a:lstStyle>
          <a:p>
            <a:pPr lvl="0"/>
            <a:r>
              <a:rPr lang="en-US" dirty="0"/>
              <a:t>Question #1</a:t>
            </a:r>
          </a:p>
          <a:p>
            <a:pPr lvl="0"/>
            <a:r>
              <a:rPr lang="en-US" dirty="0"/>
              <a:t>Question #2</a:t>
            </a:r>
          </a:p>
        </p:txBody>
      </p:sp>
    </p:spTree>
    <p:extLst>
      <p:ext uri="{BB962C8B-B14F-4D97-AF65-F5344CB8AC3E}">
        <p14:creationId xmlns:p14="http://schemas.microsoft.com/office/powerpoint/2010/main" val="2892107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11F31-1C35-4486-A499-7B3FA55ABC05}"/>
              </a:ext>
            </a:extLst>
          </p:cNvPr>
          <p:cNvSpPr>
            <a:spLocks noGrp="1"/>
          </p:cNvSpPr>
          <p:nvPr>
            <p:ph type="title" hasCustomPrompt="1"/>
          </p:nvPr>
        </p:nvSpPr>
        <p:spPr/>
        <p:txBody>
          <a:bodyPr/>
          <a:lstStyle>
            <a:lvl1pPr>
              <a:defRPr/>
            </a:lvl1pPr>
          </a:lstStyle>
          <a:p>
            <a:r>
              <a:rPr lang="en-US" dirty="0"/>
              <a:t>Slide for Developer Code</a:t>
            </a:r>
          </a:p>
        </p:txBody>
      </p:sp>
      <p:sp>
        <p:nvSpPr>
          <p:cNvPr id="5" name="Text Placeholder 8">
            <a:extLst>
              <a:ext uri="{FF2B5EF4-FFF2-40B4-BE49-F238E27FC236}">
                <a16:creationId xmlns:a16="http://schemas.microsoft.com/office/drawing/2014/main" id="{01117EA8-9737-41CA-8759-8F799F7286A5}"/>
              </a:ext>
            </a:extLst>
          </p:cNvPr>
          <p:cNvSpPr>
            <a:spLocks noGrp="1"/>
          </p:cNvSpPr>
          <p:nvPr>
            <p:ph idx="1" hasCustomPrompt="1"/>
          </p:nvPr>
        </p:nvSpPr>
        <p:spPr>
          <a:xfrm>
            <a:off x="179998" y="1253330"/>
            <a:ext cx="11880000" cy="5455287"/>
          </a:xfrm>
          <a:prstGeom prst="rect">
            <a:avLst/>
          </a:prstGeom>
        </p:spPr>
        <p:txBody>
          <a:bodyPr vert="horz" lIns="91440" tIns="45720" rIns="91440" bIns="45720" rtlCol="0">
            <a:normAutofit/>
          </a:bodyPr>
          <a:lstStyle>
            <a:lvl1pPr marL="0" indent="0">
              <a:buFont typeface="Arial" panose="020B0604020202020204" pitchFamily="34" charset="0"/>
              <a:buNone/>
              <a:defRPr sz="2400">
                <a:latin typeface="Consolas" panose="020B0609020204030204" pitchFamily="49" charset="0"/>
              </a:defRPr>
            </a:lvl1pPr>
          </a:lstStyle>
          <a:p>
            <a:pPr lvl="0"/>
            <a:r>
              <a:rPr lang="en-US" dirty="0"/>
              <a:t>Code is in Consolas</a:t>
            </a:r>
          </a:p>
          <a:p>
            <a:pPr lvl="0"/>
            <a:endParaRPr lang="en-US" dirty="0"/>
          </a:p>
        </p:txBody>
      </p:sp>
    </p:spTree>
    <p:extLst>
      <p:ext uri="{BB962C8B-B14F-4D97-AF65-F5344CB8AC3E}">
        <p14:creationId xmlns:p14="http://schemas.microsoft.com/office/powerpoint/2010/main" val="1890372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7">
            <a:extLst>
              <a:ext uri="{FF2B5EF4-FFF2-40B4-BE49-F238E27FC236}">
                <a16:creationId xmlns:a16="http://schemas.microsoft.com/office/drawing/2014/main" id="{0BFBE9C9-2103-4570-9A5B-D963B4644402}"/>
              </a:ext>
            </a:extLst>
          </p:cNvPr>
          <p:cNvSpPr>
            <a:spLocks noGrp="1"/>
          </p:cNvSpPr>
          <p:nvPr>
            <p:ph type="body" sz="quarter" idx="11" hasCustomPrompt="1"/>
          </p:nvPr>
        </p:nvSpPr>
        <p:spPr>
          <a:xfrm>
            <a:off x="180000" y="2443653"/>
            <a:ext cx="5655535" cy="4148340"/>
          </a:xfrm>
        </p:spPr>
        <p:txBody>
          <a:bodyPr/>
          <a:lstStyle>
            <a:lvl1pPr marL="0" indent="0">
              <a:buNone/>
              <a:defRPr/>
            </a:lvl1pPr>
          </a:lstStyle>
          <a:p>
            <a:pPr lvl="0"/>
            <a:r>
              <a:rPr lang="en-US" dirty="0"/>
              <a:t>&lt;&lt; Lab Description &gt;&gt;</a:t>
            </a:r>
          </a:p>
        </p:txBody>
      </p:sp>
      <p:sp>
        <p:nvSpPr>
          <p:cNvPr id="10" name="Text Placeholder 9">
            <a:extLst>
              <a:ext uri="{FF2B5EF4-FFF2-40B4-BE49-F238E27FC236}">
                <a16:creationId xmlns:a16="http://schemas.microsoft.com/office/drawing/2014/main" id="{451B763A-6192-434E-BFBE-78F807391806}"/>
              </a:ext>
            </a:extLst>
          </p:cNvPr>
          <p:cNvSpPr>
            <a:spLocks noGrp="1"/>
          </p:cNvSpPr>
          <p:nvPr>
            <p:ph type="body" sz="quarter" idx="12" hasCustomPrompt="1"/>
          </p:nvPr>
        </p:nvSpPr>
        <p:spPr>
          <a:xfrm>
            <a:off x="180001" y="1010997"/>
            <a:ext cx="5655274" cy="1432655"/>
          </a:xfrm>
        </p:spPr>
        <p:txBody>
          <a:bodyPr/>
          <a:lstStyle>
            <a:lvl1pPr marL="0" indent="0">
              <a:buNone/>
              <a:defRPr>
                <a:solidFill>
                  <a:schemeClr val="tx1"/>
                </a:solidFill>
              </a:defRPr>
            </a:lvl1pPr>
          </a:lstStyle>
          <a:p>
            <a:pPr lvl="0"/>
            <a:r>
              <a:rPr lang="en-US" dirty="0"/>
              <a:t>&lt;&lt; Lab Name &gt;&gt;</a:t>
            </a:r>
          </a:p>
        </p:txBody>
      </p:sp>
      <p:sp>
        <p:nvSpPr>
          <p:cNvPr id="11" name="TextBox 10">
            <a:extLst>
              <a:ext uri="{FF2B5EF4-FFF2-40B4-BE49-F238E27FC236}">
                <a16:creationId xmlns:a16="http://schemas.microsoft.com/office/drawing/2014/main" id="{ECEE7D5D-FB7B-4747-AA8E-A3AC38AE9081}"/>
              </a:ext>
            </a:extLst>
          </p:cNvPr>
          <p:cNvSpPr txBox="1"/>
          <p:nvPr userDrawn="1"/>
        </p:nvSpPr>
        <p:spPr>
          <a:xfrm>
            <a:off x="180000" y="180000"/>
            <a:ext cx="5655274" cy="830997"/>
          </a:xfrm>
          <a:prstGeom prst="rect">
            <a:avLst/>
          </a:prstGeom>
          <a:noFill/>
        </p:spPr>
        <p:txBody>
          <a:bodyPr wrap="square" rtlCol="0">
            <a:spAutoFit/>
          </a:bodyPr>
          <a:lstStyle/>
          <a:p>
            <a:r>
              <a:rPr lang="en-US" sz="4800" dirty="0">
                <a:solidFill>
                  <a:schemeClr val="accent5"/>
                </a:solidFill>
              </a:rPr>
              <a:t>Lab</a:t>
            </a:r>
          </a:p>
        </p:txBody>
      </p:sp>
    </p:spTree>
    <p:extLst>
      <p:ext uri="{BB962C8B-B14F-4D97-AF65-F5344CB8AC3E}">
        <p14:creationId xmlns:p14="http://schemas.microsoft.com/office/powerpoint/2010/main" val="65483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7" name="Picture Placeholder 3">
            <a:extLst>
              <a:ext uri="{FF2B5EF4-FFF2-40B4-BE49-F238E27FC236}">
                <a16:creationId xmlns:a16="http://schemas.microsoft.com/office/drawing/2014/main" id="{8DA79C36-E9C9-49C1-9296-896B00C2D893}"/>
              </a:ext>
            </a:extLst>
          </p:cNvPr>
          <p:cNvPicPr>
            <a:picLocks noChangeAspect="1"/>
          </p:cNvPicPr>
          <p:nvPr userDrawn="1"/>
        </p:nvPicPr>
        <p:blipFill>
          <a:blip r:embed="rId2"/>
          <a:srcRect l="20383" r="20383"/>
          <a:stretch>
            <a:fillRect/>
          </a:stretch>
        </p:blipFill>
        <p:spPr>
          <a:xfrm>
            <a:off x="6096000" y="1"/>
            <a:ext cx="6096000" cy="6858000"/>
          </a:xfrm>
          <a:prstGeom prst="rect">
            <a:avLst/>
          </a:prstGeom>
        </p:spPr>
      </p:pic>
      <p:sp>
        <p:nvSpPr>
          <p:cNvPr id="6" name="Text Placeholder 7">
            <a:extLst>
              <a:ext uri="{FF2B5EF4-FFF2-40B4-BE49-F238E27FC236}">
                <a16:creationId xmlns:a16="http://schemas.microsoft.com/office/drawing/2014/main" id="{CC5E50E7-FBDA-40A7-B44B-EF9920BBDB5C}"/>
              </a:ext>
            </a:extLst>
          </p:cNvPr>
          <p:cNvSpPr>
            <a:spLocks noGrp="1"/>
          </p:cNvSpPr>
          <p:nvPr>
            <p:ph type="body" sz="quarter" idx="11" hasCustomPrompt="1"/>
          </p:nvPr>
        </p:nvSpPr>
        <p:spPr>
          <a:xfrm>
            <a:off x="180000" y="2443653"/>
            <a:ext cx="5655535" cy="4148340"/>
          </a:xfrm>
        </p:spPr>
        <p:txBody>
          <a:bodyPr/>
          <a:lstStyle>
            <a:lvl1pPr marL="0" indent="0">
              <a:buNone/>
              <a:defRPr/>
            </a:lvl1pPr>
          </a:lstStyle>
          <a:p>
            <a:pPr lvl="0"/>
            <a:r>
              <a:rPr lang="en-US" dirty="0"/>
              <a:t>&lt;&lt; Demo Description &gt;&gt;</a:t>
            </a:r>
          </a:p>
        </p:txBody>
      </p:sp>
      <p:sp>
        <p:nvSpPr>
          <p:cNvPr id="10" name="Text Placeholder 9">
            <a:extLst>
              <a:ext uri="{FF2B5EF4-FFF2-40B4-BE49-F238E27FC236}">
                <a16:creationId xmlns:a16="http://schemas.microsoft.com/office/drawing/2014/main" id="{5DC304FE-940C-4250-B08C-097EC905D79D}"/>
              </a:ext>
            </a:extLst>
          </p:cNvPr>
          <p:cNvSpPr>
            <a:spLocks noGrp="1"/>
          </p:cNvSpPr>
          <p:nvPr>
            <p:ph type="body" sz="quarter" idx="12" hasCustomPrompt="1"/>
          </p:nvPr>
        </p:nvSpPr>
        <p:spPr>
          <a:xfrm>
            <a:off x="180001" y="1010997"/>
            <a:ext cx="5655274" cy="1432655"/>
          </a:xfrm>
        </p:spPr>
        <p:txBody>
          <a:bodyPr/>
          <a:lstStyle>
            <a:lvl1pPr marL="0" indent="0">
              <a:buNone/>
              <a:defRPr>
                <a:solidFill>
                  <a:schemeClr val="tx1"/>
                </a:solidFill>
              </a:defRPr>
            </a:lvl1pPr>
          </a:lstStyle>
          <a:p>
            <a:pPr lvl="0"/>
            <a:r>
              <a:rPr lang="en-US" dirty="0"/>
              <a:t>&lt;&lt; Demo Name &gt;&gt;</a:t>
            </a:r>
          </a:p>
        </p:txBody>
      </p:sp>
      <p:sp>
        <p:nvSpPr>
          <p:cNvPr id="11" name="TextBox 10">
            <a:extLst>
              <a:ext uri="{FF2B5EF4-FFF2-40B4-BE49-F238E27FC236}">
                <a16:creationId xmlns:a16="http://schemas.microsoft.com/office/drawing/2014/main" id="{5C234F71-90B3-4AEE-8CE2-1137C171CEAE}"/>
              </a:ext>
            </a:extLst>
          </p:cNvPr>
          <p:cNvSpPr txBox="1"/>
          <p:nvPr userDrawn="1"/>
        </p:nvSpPr>
        <p:spPr>
          <a:xfrm>
            <a:off x="180000" y="180000"/>
            <a:ext cx="5655274" cy="830997"/>
          </a:xfrm>
          <a:prstGeom prst="rect">
            <a:avLst/>
          </a:prstGeom>
          <a:noFill/>
        </p:spPr>
        <p:txBody>
          <a:bodyPr wrap="square" rtlCol="0">
            <a:spAutoFit/>
          </a:bodyPr>
          <a:lstStyle/>
          <a:p>
            <a:r>
              <a:rPr lang="en-US" sz="4800" dirty="0">
                <a:solidFill>
                  <a:schemeClr val="accent5"/>
                </a:solidFill>
              </a:rPr>
              <a:t>Demo</a:t>
            </a:r>
          </a:p>
        </p:txBody>
      </p:sp>
    </p:spTree>
    <p:extLst>
      <p:ext uri="{BB962C8B-B14F-4D97-AF65-F5344CB8AC3E}">
        <p14:creationId xmlns:p14="http://schemas.microsoft.com/office/powerpoint/2010/main" val="1301514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ctivity">
    <p:spTree>
      <p:nvGrpSpPr>
        <p:cNvPr id="1" name=""/>
        <p:cNvGrpSpPr/>
        <p:nvPr/>
      </p:nvGrpSpPr>
      <p:grpSpPr>
        <a:xfrm>
          <a:off x="0" y="0"/>
          <a:ext cx="0" cy="0"/>
          <a:chOff x="0" y="0"/>
          <a:chExt cx="0" cy="0"/>
        </a:xfrm>
      </p:grpSpPr>
      <p:pic>
        <p:nvPicPr>
          <p:cNvPr id="5" name="Picture Placeholder 3">
            <a:extLst>
              <a:ext uri="{FF2B5EF4-FFF2-40B4-BE49-F238E27FC236}">
                <a16:creationId xmlns:a16="http://schemas.microsoft.com/office/drawing/2014/main" id="{6EE6514C-3C13-4A4D-A18C-71813A974185}"/>
              </a:ext>
            </a:extLst>
          </p:cNvPr>
          <p:cNvPicPr>
            <a:picLocks noChangeAspect="1"/>
          </p:cNvPicPr>
          <p:nvPr userDrawn="1"/>
        </p:nvPicPr>
        <p:blipFill>
          <a:blip r:embed="rId2"/>
          <a:srcRect l="20120" r="20120"/>
          <a:stretch>
            <a:fillRect/>
          </a:stretch>
        </p:blipFill>
        <p:spPr>
          <a:xfrm>
            <a:off x="6096000" y="1"/>
            <a:ext cx="6096000" cy="6858000"/>
          </a:xfrm>
          <a:prstGeom prst="rect">
            <a:avLst/>
          </a:prstGeom>
        </p:spPr>
      </p:pic>
      <p:sp>
        <p:nvSpPr>
          <p:cNvPr id="6" name="Text Placeholder 7">
            <a:extLst>
              <a:ext uri="{FF2B5EF4-FFF2-40B4-BE49-F238E27FC236}">
                <a16:creationId xmlns:a16="http://schemas.microsoft.com/office/drawing/2014/main" id="{187DCFB8-AEEF-411F-A993-99AA941303F9}"/>
              </a:ext>
            </a:extLst>
          </p:cNvPr>
          <p:cNvSpPr>
            <a:spLocks noGrp="1"/>
          </p:cNvSpPr>
          <p:nvPr>
            <p:ph type="body" sz="quarter" idx="11" hasCustomPrompt="1"/>
          </p:nvPr>
        </p:nvSpPr>
        <p:spPr>
          <a:xfrm>
            <a:off x="180000" y="2443653"/>
            <a:ext cx="5655535" cy="4148340"/>
          </a:xfrm>
        </p:spPr>
        <p:txBody>
          <a:bodyPr/>
          <a:lstStyle>
            <a:lvl1pPr marL="0" indent="0">
              <a:buNone/>
              <a:defRPr/>
            </a:lvl1pPr>
          </a:lstStyle>
          <a:p>
            <a:pPr lvl="0"/>
            <a:r>
              <a:rPr lang="en-US" dirty="0"/>
              <a:t>&lt;&lt; Activity Description &gt;&gt;</a:t>
            </a:r>
          </a:p>
        </p:txBody>
      </p:sp>
      <p:sp>
        <p:nvSpPr>
          <p:cNvPr id="10" name="Text Placeholder 9">
            <a:extLst>
              <a:ext uri="{FF2B5EF4-FFF2-40B4-BE49-F238E27FC236}">
                <a16:creationId xmlns:a16="http://schemas.microsoft.com/office/drawing/2014/main" id="{3D108680-F0C2-48B1-9252-C1A0B36FAA7C}"/>
              </a:ext>
            </a:extLst>
          </p:cNvPr>
          <p:cNvSpPr>
            <a:spLocks noGrp="1"/>
          </p:cNvSpPr>
          <p:nvPr>
            <p:ph type="body" sz="quarter" idx="12" hasCustomPrompt="1"/>
          </p:nvPr>
        </p:nvSpPr>
        <p:spPr>
          <a:xfrm>
            <a:off x="180001" y="1010997"/>
            <a:ext cx="5655274" cy="1432655"/>
          </a:xfrm>
        </p:spPr>
        <p:txBody>
          <a:bodyPr/>
          <a:lstStyle>
            <a:lvl1pPr marL="0" indent="0">
              <a:buNone/>
              <a:defRPr>
                <a:solidFill>
                  <a:schemeClr val="tx1"/>
                </a:solidFill>
              </a:defRPr>
            </a:lvl1pPr>
          </a:lstStyle>
          <a:p>
            <a:pPr lvl="0"/>
            <a:r>
              <a:rPr lang="en-US" dirty="0"/>
              <a:t>&lt;&lt; Activity Name &gt;&gt;</a:t>
            </a:r>
          </a:p>
        </p:txBody>
      </p:sp>
      <p:sp>
        <p:nvSpPr>
          <p:cNvPr id="11" name="TextBox 10">
            <a:extLst>
              <a:ext uri="{FF2B5EF4-FFF2-40B4-BE49-F238E27FC236}">
                <a16:creationId xmlns:a16="http://schemas.microsoft.com/office/drawing/2014/main" id="{AC7AADB6-8221-41ED-BC3C-2D4E1015EBF1}"/>
              </a:ext>
            </a:extLst>
          </p:cNvPr>
          <p:cNvSpPr txBox="1"/>
          <p:nvPr userDrawn="1"/>
        </p:nvSpPr>
        <p:spPr>
          <a:xfrm>
            <a:off x="180000" y="180000"/>
            <a:ext cx="5655274" cy="830997"/>
          </a:xfrm>
          <a:prstGeom prst="rect">
            <a:avLst/>
          </a:prstGeom>
          <a:noFill/>
        </p:spPr>
        <p:txBody>
          <a:bodyPr wrap="square" rtlCol="0">
            <a:spAutoFit/>
          </a:bodyPr>
          <a:lstStyle/>
          <a:p>
            <a:r>
              <a:rPr lang="en-US" sz="4800" dirty="0">
                <a:solidFill>
                  <a:schemeClr val="accent5"/>
                </a:solidFill>
              </a:rPr>
              <a:t>Activity</a:t>
            </a:r>
          </a:p>
        </p:txBody>
      </p:sp>
    </p:spTree>
    <p:extLst>
      <p:ext uri="{BB962C8B-B14F-4D97-AF65-F5344CB8AC3E}">
        <p14:creationId xmlns:p14="http://schemas.microsoft.com/office/powerpoint/2010/main" val="3117969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8E5AB2-5657-4A1A-ABFA-01BED303BA9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13138" y="3076778"/>
            <a:ext cx="3288506" cy="704444"/>
          </a:xfrm>
          <a:prstGeom prst="rect">
            <a:avLst/>
          </a:prstGeom>
        </p:spPr>
      </p:pic>
      <p:sp>
        <p:nvSpPr>
          <p:cNvPr id="4" name="Text Box 3">
            <a:extLst>
              <a:ext uri="{FF2B5EF4-FFF2-40B4-BE49-F238E27FC236}">
                <a16:creationId xmlns:a16="http://schemas.microsoft.com/office/drawing/2014/main" id="{BEE602C5-42F9-499C-9325-A76CBA114F7B}"/>
              </a:ext>
            </a:extLst>
          </p:cNvPr>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2017 Microsoft Corporation. All rights reserved. </a:t>
            </a:r>
          </a:p>
        </p:txBody>
      </p:sp>
    </p:spTree>
    <p:extLst>
      <p:ext uri="{BB962C8B-B14F-4D97-AF65-F5344CB8AC3E}">
        <p14:creationId xmlns:p14="http://schemas.microsoft.com/office/powerpoint/2010/main" val="2956179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271456"/>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8833647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132157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sson Star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&lt;&lt;Module Title&gt;&gt;</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&lt;&lt;Lesson Name&gt;&gt;</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150406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82CCB7-A105-49F5-A106-4E8EE4E96995}"/>
              </a:ext>
            </a:extLst>
          </p:cNvPr>
          <p:cNvSpPr txBox="1">
            <a:spLocks/>
          </p:cNvSpPr>
          <p:nvPr userDrawn="1"/>
        </p:nvSpPr>
        <p:spPr>
          <a:xfrm>
            <a:off x="233184" y="369155"/>
            <a:ext cx="12047835" cy="6081351"/>
          </a:xfrm>
          <a:prstGeom prst="rect">
            <a:avLst/>
          </a:prstGeom>
        </p:spPr>
        <p:txBody>
          <a:bodyPr vert="horz" lIns="93260" tIns="46630" rIns="93260" bIns="4663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dirty="0">
                <a:solidFill>
                  <a:srgbClr val="000000"/>
                </a:solidFill>
              </a:rPr>
              <a:t>Conditions and Terms of Use</a:t>
            </a:r>
          </a:p>
          <a:p>
            <a:r>
              <a:rPr lang="en-US" sz="1530" dirty="0">
                <a:solidFill>
                  <a:srgbClr val="0A5BBA"/>
                </a:solidFill>
              </a:rPr>
              <a:t>Microsoft Confidential</a:t>
            </a:r>
          </a:p>
          <a:p>
            <a:r>
              <a:rPr lang="en-US" sz="1836"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dirty="0">
              <a:solidFill>
                <a:srgbClr val="000000"/>
              </a:solidFill>
            </a:endParaRPr>
          </a:p>
          <a:p>
            <a:r>
              <a:rPr lang="en-US" sz="2346" b="1" dirty="0">
                <a:solidFill>
                  <a:srgbClr val="000000"/>
                </a:solidFill>
              </a:rPr>
              <a:t>Copyright and Trademarks </a:t>
            </a:r>
          </a:p>
          <a:p>
            <a:r>
              <a:rPr lang="en-US" sz="1530" dirty="0">
                <a:solidFill>
                  <a:srgbClr val="0A5BBA"/>
                </a:solidFill>
              </a:rPr>
              <a:t>© 2017 Microsoft Corporation. All rights reserved.</a:t>
            </a:r>
          </a:p>
          <a:p>
            <a:r>
              <a:rPr lang="en-US" sz="1836"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dirty="0">
                <a:solidFill>
                  <a:srgbClr val="000000"/>
                </a:solidFill>
              </a:rPr>
              <a:t>For more information, see </a:t>
            </a:r>
            <a:r>
              <a:rPr lang="en-US" sz="1836" b="1" dirty="0">
                <a:solidFill>
                  <a:srgbClr val="000000"/>
                </a:solidFill>
              </a:rPr>
              <a:t>Use of Microsoft Copyrighted Content </a:t>
            </a:r>
            <a:r>
              <a:rPr lang="en-US" sz="1836" dirty="0">
                <a:solidFill>
                  <a:srgbClr val="000000"/>
                </a:solidFill>
              </a:rPr>
              <a:t>at</a:t>
            </a:r>
            <a:br>
              <a:rPr lang="en-US" sz="1836" dirty="0">
                <a:solidFill>
                  <a:srgbClr val="000000"/>
                </a:solidFill>
              </a:rPr>
            </a:br>
            <a:r>
              <a:rPr lang="en-US" sz="1836" dirty="0">
                <a:solidFill>
                  <a:srgbClr val="FF0000"/>
                </a:solidFill>
                <a:hlinkClick r:id="rId2"/>
              </a:rPr>
              <a:t>https://www.microsoft.com/en-us/legal/intellectualproperty/permissions/default.aspx</a:t>
            </a:r>
            <a:r>
              <a:rPr lang="en-US" sz="1836" dirty="0">
                <a:solidFill>
                  <a:srgbClr val="FF0000"/>
                </a:solidFill>
              </a:rPr>
              <a:t> </a:t>
            </a:r>
          </a:p>
          <a:p>
            <a:r>
              <a:rPr lang="en-US" sz="1836"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811518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8" name="Text Placeholder 8">
            <a:extLst>
              <a:ext uri="{FF2B5EF4-FFF2-40B4-BE49-F238E27FC236}">
                <a16:creationId xmlns:a16="http://schemas.microsoft.com/office/drawing/2014/main" id="{14242111-C676-4903-A587-D0F9EDCE5CD7}"/>
              </a:ext>
            </a:extLst>
          </p:cNvPr>
          <p:cNvSpPr>
            <a:spLocks noGrp="1"/>
          </p:cNvSpPr>
          <p:nvPr>
            <p:ph idx="10" hasCustomPrompt="1"/>
          </p:nvPr>
        </p:nvSpPr>
        <p:spPr>
          <a:xfrm>
            <a:off x="179998" y="1819284"/>
            <a:ext cx="11880000" cy="4889333"/>
          </a:xfrm>
          <a:prstGeom prst="rect">
            <a:avLst/>
          </a:prstGeom>
        </p:spPr>
        <p:txBody>
          <a:bodyPr vert="horz" lIns="91440" tIns="45720" rIns="91440" bIns="45720" rtlCol="0">
            <a:normAutofit/>
          </a:bodyPr>
          <a:lstStyle>
            <a:lvl1pPr marL="342900" indent="-342900">
              <a:buFont typeface="Arial" panose="020B0604020202020204" pitchFamily="34" charset="0"/>
              <a:buChar char="•"/>
              <a:defRPr sz="2800"/>
            </a:lvl1pPr>
          </a:lstStyle>
          <a:p>
            <a:pPr lvl="0"/>
            <a:r>
              <a:rPr lang="en-US" dirty="0"/>
              <a:t>Objective 1</a:t>
            </a:r>
          </a:p>
          <a:p>
            <a:pPr lvl="0"/>
            <a:r>
              <a:rPr lang="en-US" dirty="0"/>
              <a:t>Objective 2</a:t>
            </a:r>
          </a:p>
        </p:txBody>
      </p:sp>
      <p:sp>
        <p:nvSpPr>
          <p:cNvPr id="3" name="TextBox 2">
            <a:extLst>
              <a:ext uri="{FF2B5EF4-FFF2-40B4-BE49-F238E27FC236}">
                <a16:creationId xmlns:a16="http://schemas.microsoft.com/office/drawing/2014/main" id="{61DC996A-0B64-4491-BEE2-DC6E9FD4390B}"/>
              </a:ext>
            </a:extLst>
          </p:cNvPr>
          <p:cNvSpPr txBox="1"/>
          <p:nvPr userDrawn="1"/>
        </p:nvSpPr>
        <p:spPr>
          <a:xfrm>
            <a:off x="179998" y="1197032"/>
            <a:ext cx="11880000" cy="523220"/>
          </a:xfrm>
          <a:prstGeom prst="rect">
            <a:avLst/>
          </a:prstGeom>
          <a:noFill/>
        </p:spPr>
        <p:txBody>
          <a:bodyPr wrap="square" rtlCol="0">
            <a:spAutoFit/>
          </a:bodyPr>
          <a:lstStyle/>
          <a:p>
            <a:pPr lvl="0"/>
            <a:r>
              <a:rPr lang="en-US" sz="2800" dirty="0"/>
              <a:t>After completing this lesson, you will:</a:t>
            </a:r>
          </a:p>
        </p:txBody>
      </p:sp>
      <p:sp>
        <p:nvSpPr>
          <p:cNvPr id="5" name="TextBox 4">
            <a:extLst>
              <a:ext uri="{FF2B5EF4-FFF2-40B4-BE49-F238E27FC236}">
                <a16:creationId xmlns:a16="http://schemas.microsoft.com/office/drawing/2014/main" id="{BEAF6D4D-4F7D-47C3-A4A5-F4E5C5F4122D}"/>
              </a:ext>
            </a:extLst>
          </p:cNvPr>
          <p:cNvSpPr txBox="1"/>
          <p:nvPr userDrawn="1"/>
        </p:nvSpPr>
        <p:spPr>
          <a:xfrm>
            <a:off x="180000" y="179999"/>
            <a:ext cx="11880000" cy="830997"/>
          </a:xfrm>
          <a:prstGeom prst="rect">
            <a:avLst/>
          </a:prstGeom>
          <a:noFill/>
        </p:spPr>
        <p:txBody>
          <a:bodyPr wrap="square" rtlCol="0">
            <a:spAutoFit/>
          </a:bodyPr>
          <a:lstStyle/>
          <a:p>
            <a:r>
              <a:rPr lang="en-US" sz="4800" dirty="0">
                <a:solidFill>
                  <a:schemeClr val="accent5"/>
                </a:solidFill>
              </a:rPr>
              <a:t>Objectives</a:t>
            </a:r>
          </a:p>
        </p:txBody>
      </p:sp>
    </p:spTree>
    <p:extLst>
      <p:ext uri="{BB962C8B-B14F-4D97-AF65-F5344CB8AC3E}">
        <p14:creationId xmlns:p14="http://schemas.microsoft.com/office/powerpoint/2010/main" val="4170800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Text Placeholder 8">
            <a:extLst>
              <a:ext uri="{FF2B5EF4-FFF2-40B4-BE49-F238E27FC236}">
                <a16:creationId xmlns:a16="http://schemas.microsoft.com/office/drawing/2014/main" id="{14242111-C676-4903-A587-D0F9EDCE5CD7}"/>
              </a:ext>
            </a:extLst>
          </p:cNvPr>
          <p:cNvSpPr>
            <a:spLocks noGrp="1"/>
          </p:cNvSpPr>
          <p:nvPr>
            <p:ph idx="10" hasCustomPrompt="1"/>
          </p:nvPr>
        </p:nvSpPr>
        <p:spPr>
          <a:xfrm>
            <a:off x="179998" y="2209046"/>
            <a:ext cx="11880000" cy="4499571"/>
          </a:xfrm>
          <a:prstGeom prst="rect">
            <a:avLst/>
          </a:prstGeom>
        </p:spPr>
        <p:txBody>
          <a:bodyPr vert="horz" lIns="91440" tIns="45720" rIns="91440" bIns="45720" rtlCol="0">
            <a:normAutofit/>
          </a:bodyPr>
          <a:lstStyle>
            <a:lvl1pPr marL="342900" indent="-342900">
              <a:buFont typeface="Arial" panose="020B0604020202020204" pitchFamily="34" charset="0"/>
              <a:buChar char="•"/>
              <a:defRPr sz="2800"/>
            </a:lvl1pPr>
          </a:lstStyle>
          <a:p>
            <a:pPr lvl="0"/>
            <a:r>
              <a:rPr lang="en-US" dirty="0"/>
              <a:t>Objective 1</a:t>
            </a:r>
          </a:p>
          <a:p>
            <a:pPr lvl="0"/>
            <a:r>
              <a:rPr lang="en-US" dirty="0"/>
              <a:t>Objective 2</a:t>
            </a:r>
          </a:p>
        </p:txBody>
      </p:sp>
      <p:sp>
        <p:nvSpPr>
          <p:cNvPr id="5" name="TextBox 4">
            <a:extLst>
              <a:ext uri="{FF2B5EF4-FFF2-40B4-BE49-F238E27FC236}">
                <a16:creationId xmlns:a16="http://schemas.microsoft.com/office/drawing/2014/main" id="{6DA46040-213F-4CC6-94D3-2F9450739868}"/>
              </a:ext>
            </a:extLst>
          </p:cNvPr>
          <p:cNvSpPr txBox="1"/>
          <p:nvPr userDrawn="1"/>
        </p:nvSpPr>
        <p:spPr>
          <a:xfrm>
            <a:off x="179998" y="1197032"/>
            <a:ext cx="11880000" cy="523220"/>
          </a:xfrm>
          <a:prstGeom prst="rect">
            <a:avLst/>
          </a:prstGeom>
          <a:noFill/>
        </p:spPr>
        <p:txBody>
          <a:bodyPr wrap="square" rtlCol="0">
            <a:spAutoFit/>
          </a:bodyPr>
          <a:lstStyle/>
          <a:p>
            <a:pPr lvl="0"/>
            <a:r>
              <a:rPr lang="en-US" sz="2800" dirty="0"/>
              <a:t>In this module, we have:</a:t>
            </a:r>
          </a:p>
        </p:txBody>
      </p:sp>
      <p:sp>
        <p:nvSpPr>
          <p:cNvPr id="6" name="TextBox 5">
            <a:extLst>
              <a:ext uri="{FF2B5EF4-FFF2-40B4-BE49-F238E27FC236}">
                <a16:creationId xmlns:a16="http://schemas.microsoft.com/office/drawing/2014/main" id="{D0E0D15E-5B98-4A0F-930F-6E482B21D8D9}"/>
              </a:ext>
            </a:extLst>
          </p:cNvPr>
          <p:cNvSpPr txBox="1"/>
          <p:nvPr userDrawn="1"/>
        </p:nvSpPr>
        <p:spPr>
          <a:xfrm>
            <a:off x="180000" y="179999"/>
            <a:ext cx="11880000" cy="830997"/>
          </a:xfrm>
          <a:prstGeom prst="rect">
            <a:avLst/>
          </a:prstGeom>
          <a:noFill/>
        </p:spPr>
        <p:txBody>
          <a:bodyPr wrap="square" rtlCol="0">
            <a:spAutoFit/>
          </a:bodyPr>
          <a:lstStyle/>
          <a:p>
            <a:r>
              <a:rPr lang="en-US" sz="4800" dirty="0">
                <a:solidFill>
                  <a:schemeClr val="accent5"/>
                </a:solidFill>
              </a:rPr>
              <a:t>Module Summary</a:t>
            </a:r>
          </a:p>
        </p:txBody>
      </p:sp>
    </p:spTree>
    <p:extLst>
      <p:ext uri="{BB962C8B-B14F-4D97-AF65-F5344CB8AC3E}">
        <p14:creationId xmlns:p14="http://schemas.microsoft.com/office/powerpoint/2010/main" val="1441271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Image or Shap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5FCE5-1F51-4C2A-B818-B620268E83B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967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23D5-D81F-445C-95CE-9000DE080549}"/>
              </a:ext>
            </a:extLst>
          </p:cNvPr>
          <p:cNvSpPr>
            <a:spLocks noGrp="1"/>
          </p:cNvSpPr>
          <p:nvPr>
            <p:ph type="title"/>
          </p:nvPr>
        </p:nvSpPr>
        <p:spPr/>
        <p:txBody>
          <a:bodyPr/>
          <a:lstStyle/>
          <a:p>
            <a:r>
              <a:rPr lang="en-US"/>
              <a:t>Click to edit Master title style</a:t>
            </a:r>
            <a:endParaRPr lang="en-US" dirty="0"/>
          </a:p>
        </p:txBody>
      </p:sp>
      <p:sp>
        <p:nvSpPr>
          <p:cNvPr id="3" name="Text Placeholder 8">
            <a:extLst>
              <a:ext uri="{FF2B5EF4-FFF2-40B4-BE49-F238E27FC236}">
                <a16:creationId xmlns:a16="http://schemas.microsoft.com/office/drawing/2014/main" id="{144D4093-7182-419A-8018-0762751FD2A2}"/>
              </a:ext>
            </a:extLst>
          </p:cNvPr>
          <p:cNvSpPr>
            <a:spLocks noGrp="1"/>
          </p:cNvSpPr>
          <p:nvPr>
            <p:ph idx="1" hasCustomPrompt="1"/>
          </p:nvPr>
        </p:nvSpPr>
        <p:spPr>
          <a:xfrm>
            <a:off x="179998" y="1253330"/>
            <a:ext cx="11880000" cy="5455287"/>
          </a:xfrm>
          <a:prstGeom prst="rect">
            <a:avLst/>
          </a:prstGeom>
        </p:spPr>
        <p:txBody>
          <a:bodyPr vert="horz" lIns="91440" tIns="45720" rIns="91440" bIns="45720" rtlCol="0">
            <a:normAutofit/>
          </a:bodyPr>
          <a:lstStyle>
            <a:lvl1pPr marL="0" indent="0">
              <a:buNone/>
              <a:defRPr/>
            </a:lvl1pPr>
            <a:lvl2pPr marL="457200" indent="0">
              <a:buNone/>
              <a:defRPr/>
            </a:lvl2pPr>
            <a:lvl3pPr marL="914400" indent="0">
              <a:buNone/>
              <a:defRPr/>
            </a:lvl3pPr>
            <a:lvl4pPr marL="1371600" indent="0">
              <a:buNone/>
              <a:defRPr/>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0250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23D5-D81F-445C-95CE-9000DE080549}"/>
              </a:ext>
            </a:extLst>
          </p:cNvPr>
          <p:cNvSpPr>
            <a:spLocks noGrp="1"/>
          </p:cNvSpPr>
          <p:nvPr>
            <p:ph type="title"/>
          </p:nvPr>
        </p:nvSpPr>
        <p:spPr/>
        <p:txBody>
          <a:bodyPr/>
          <a:lstStyle/>
          <a:p>
            <a:r>
              <a:rPr lang="en-US"/>
              <a:t>Click to edit Master title style</a:t>
            </a:r>
            <a:endParaRPr lang="en-US" dirty="0"/>
          </a:p>
        </p:txBody>
      </p:sp>
      <p:sp>
        <p:nvSpPr>
          <p:cNvPr id="3" name="Text Placeholder 8">
            <a:extLst>
              <a:ext uri="{FF2B5EF4-FFF2-40B4-BE49-F238E27FC236}">
                <a16:creationId xmlns:a16="http://schemas.microsoft.com/office/drawing/2014/main" id="{144D4093-7182-419A-8018-0762751FD2A2}"/>
              </a:ext>
            </a:extLst>
          </p:cNvPr>
          <p:cNvSpPr>
            <a:spLocks noGrp="1"/>
          </p:cNvSpPr>
          <p:nvPr>
            <p:ph idx="1" hasCustomPrompt="1"/>
          </p:nvPr>
        </p:nvSpPr>
        <p:spPr>
          <a:xfrm>
            <a:off x="179998" y="1253330"/>
            <a:ext cx="5916002" cy="5455287"/>
          </a:xfrm>
          <a:prstGeom prst="rect">
            <a:avLst/>
          </a:prstGeom>
        </p:spPr>
        <p:txBody>
          <a:bodyPr vert="horz" lIns="91440" tIns="45720" rIns="91440" bIns="45720" rtlCol="0">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8">
            <a:extLst>
              <a:ext uri="{FF2B5EF4-FFF2-40B4-BE49-F238E27FC236}">
                <a16:creationId xmlns:a16="http://schemas.microsoft.com/office/drawing/2014/main" id="{A4028C1A-8DE6-441B-83C5-4C6402080877}"/>
              </a:ext>
            </a:extLst>
          </p:cNvPr>
          <p:cNvSpPr>
            <a:spLocks noGrp="1"/>
          </p:cNvSpPr>
          <p:nvPr>
            <p:ph idx="10" hasCustomPrompt="1"/>
          </p:nvPr>
        </p:nvSpPr>
        <p:spPr>
          <a:xfrm>
            <a:off x="6143996" y="1253330"/>
            <a:ext cx="5916002" cy="5455287"/>
          </a:xfrm>
          <a:prstGeom prst="rect">
            <a:avLst/>
          </a:prstGeom>
        </p:spPr>
        <p:txBody>
          <a:bodyPr vert="horz" lIns="91440" tIns="45720" rIns="91440" bIns="45720" rtlCol="0">
            <a:normAutofit/>
          </a:bodyPr>
          <a:lstStyle>
            <a:lvl1pPr marL="0" indent="0">
              <a:buNone/>
              <a:defRPr sz="2800"/>
            </a:lvl1pPr>
            <a:lvl2pPr marL="457200" indent="0">
              <a:buNone/>
              <a:defRPr sz="2400"/>
            </a:lvl2pPr>
            <a:lvl3pPr marL="914400" indent="0">
              <a:buNone/>
              <a:defRPr sz="2000"/>
            </a:lvl3pPr>
            <a:lvl4pPr marL="1371600" indent="0">
              <a:buNone/>
              <a:defRPr/>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60816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23D5-D81F-445C-95CE-9000DE080549}"/>
              </a:ext>
            </a:extLst>
          </p:cNvPr>
          <p:cNvSpPr>
            <a:spLocks noGrp="1"/>
          </p:cNvSpPr>
          <p:nvPr>
            <p:ph type="title"/>
          </p:nvPr>
        </p:nvSpPr>
        <p:spPr/>
        <p:txBody>
          <a:bodyPr/>
          <a:lstStyle/>
          <a:p>
            <a:r>
              <a:rPr lang="en-US"/>
              <a:t>Click to edit Master title style</a:t>
            </a:r>
          </a:p>
        </p:txBody>
      </p:sp>
      <p:sp>
        <p:nvSpPr>
          <p:cNvPr id="4" name="Text Placeholder 8">
            <a:extLst>
              <a:ext uri="{FF2B5EF4-FFF2-40B4-BE49-F238E27FC236}">
                <a16:creationId xmlns:a16="http://schemas.microsoft.com/office/drawing/2014/main" id="{7355543C-E4FF-4582-A26B-ED5DB0EF6AFC}"/>
              </a:ext>
            </a:extLst>
          </p:cNvPr>
          <p:cNvSpPr>
            <a:spLocks noGrp="1"/>
          </p:cNvSpPr>
          <p:nvPr>
            <p:ph idx="1" hasCustomPrompt="1"/>
          </p:nvPr>
        </p:nvSpPr>
        <p:spPr>
          <a:xfrm>
            <a:off x="179998" y="1253330"/>
            <a:ext cx="11880000" cy="545528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2917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99DAB6-893C-4F26-8603-8DC23C540602}"/>
              </a:ext>
            </a:extLst>
          </p:cNvPr>
          <p:cNvSpPr>
            <a:spLocks noGrp="1"/>
          </p:cNvSpPr>
          <p:nvPr>
            <p:ph type="title"/>
          </p:nvPr>
        </p:nvSpPr>
        <p:spPr>
          <a:xfrm>
            <a:off x="179998" y="180000"/>
            <a:ext cx="11880000" cy="918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C5A312A0-23E0-4CDD-9D3D-D1D6C0EAF039}"/>
              </a:ext>
            </a:extLst>
          </p:cNvPr>
          <p:cNvSpPr>
            <a:spLocks noGrp="1"/>
          </p:cNvSpPr>
          <p:nvPr>
            <p:ph type="body" idx="1"/>
          </p:nvPr>
        </p:nvSpPr>
        <p:spPr>
          <a:xfrm>
            <a:off x="179998" y="1253330"/>
            <a:ext cx="11880000" cy="5455287"/>
          </a:xfrm>
          <a:prstGeom prst="rect">
            <a:avLst/>
          </a:prstGeom>
        </p:spPr>
        <p:txBody>
          <a:bodyPr vert="horz" lIns="91440" tIns="45720" rIns="91440" bIns="45720" rtlCol="0">
            <a:normAutofit/>
          </a:bodyPr>
          <a:lstStyle/>
          <a:p>
            <a:pPr lvl="0"/>
            <a:r>
              <a:rPr lang="en-US" dirty="0"/>
              <a:t>Content</a:t>
            </a:r>
          </a:p>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4528469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694" r:id="rId3"/>
    <p:sldLayoutId id="2147483691" r:id="rId4"/>
    <p:sldLayoutId id="2147483692" r:id="rId5"/>
    <p:sldLayoutId id="2147483702" r:id="rId6"/>
    <p:sldLayoutId id="2147483698" r:id="rId7"/>
    <p:sldLayoutId id="2147483700" r:id="rId8"/>
    <p:sldLayoutId id="2147483699" r:id="rId9"/>
    <p:sldLayoutId id="2147483701" r:id="rId10"/>
    <p:sldLayoutId id="2147483695" r:id="rId11"/>
    <p:sldLayoutId id="2147483697" r:id="rId12"/>
    <p:sldLayoutId id="2147483687" r:id="rId13"/>
    <p:sldLayoutId id="2147483688" r:id="rId14"/>
    <p:sldLayoutId id="2147483689" r:id="rId15"/>
    <p:sldLayoutId id="2147483661" r:id="rId16"/>
    <p:sldLayoutId id="2147483706" r:id="rId17"/>
    <p:sldLayoutId id="2147483708" r:id="rId18"/>
  </p:sldLayoutIdLst>
  <p:txStyles>
    <p:titleStyle>
      <a:lvl1pPr algn="l" defTabSz="914400" rtl="0" eaLnBrk="1" latinLnBrk="0" hangingPunct="1">
        <a:lnSpc>
          <a:spcPct val="90000"/>
        </a:lnSpc>
        <a:spcBef>
          <a:spcPct val="0"/>
        </a:spcBef>
        <a:buNone/>
        <a:defRPr sz="4800" kern="1200">
          <a:solidFill>
            <a:schemeClr val="accent5"/>
          </a:solidFill>
          <a:latin typeface="+mj-lt"/>
          <a:ea typeface="+mj-ea"/>
          <a:cs typeface="+mj-cs"/>
        </a:defRPr>
      </a:lvl1pPr>
    </p:titleStyle>
    <p:bodyStyle>
      <a:lvl1pPr marL="457200" indent="-4572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86856-C984-4793-9C41-F8EE6BB1A96D}"/>
              </a:ext>
            </a:extLst>
          </p:cNvPr>
          <p:cNvSpPr>
            <a:spLocks noGrp="1"/>
          </p:cNvSpPr>
          <p:nvPr>
            <p:ph type="title"/>
          </p:nvPr>
        </p:nvSpPr>
        <p:spPr/>
        <p:txBody>
          <a:bodyPr/>
          <a:lstStyle/>
          <a:p>
            <a:r>
              <a:rPr lang="en-US" dirty="0"/>
              <a:t>OWIN</a:t>
            </a:r>
            <a:endParaRPr lang="nl-NL" dirty="0"/>
          </a:p>
        </p:txBody>
      </p:sp>
    </p:spTree>
    <p:extLst>
      <p:ext uri="{BB962C8B-B14F-4D97-AF65-F5344CB8AC3E}">
        <p14:creationId xmlns:p14="http://schemas.microsoft.com/office/powerpoint/2010/main" val="302541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973264" y="1774607"/>
            <a:ext cx="7839189" cy="362087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pPr algn="ctr"/>
            <a:r>
              <a:rPr lang="en-US" dirty="0"/>
              <a:t>Host</a:t>
            </a:r>
          </a:p>
        </p:txBody>
      </p:sp>
      <p:sp>
        <p:nvSpPr>
          <p:cNvPr id="6" name="Rounded Rectangle 5"/>
          <p:cNvSpPr/>
          <p:nvPr/>
        </p:nvSpPr>
        <p:spPr>
          <a:xfrm>
            <a:off x="4580515" y="2602881"/>
            <a:ext cx="6456899" cy="245626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en-US" dirty="0"/>
              <a:t>OWIN Server</a:t>
            </a:r>
          </a:p>
        </p:txBody>
      </p:sp>
      <p:cxnSp>
        <p:nvCxnSpPr>
          <p:cNvPr id="13" name="Straight Arrow Connector 12"/>
          <p:cNvCxnSpPr>
            <a:cxnSpLocks/>
          </p:cNvCxnSpPr>
          <p:nvPr/>
        </p:nvCxnSpPr>
        <p:spPr>
          <a:xfrm flipH="1" flipV="1">
            <a:off x="2050657" y="3844862"/>
            <a:ext cx="7155529" cy="96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flipV="1">
            <a:off x="2116435" y="3718909"/>
            <a:ext cx="7089753" cy="158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Basic Architecture</a:t>
            </a:r>
          </a:p>
        </p:txBody>
      </p:sp>
      <p:sp>
        <p:nvSpPr>
          <p:cNvPr id="4" name="Rounded Rectangle 3"/>
          <p:cNvSpPr/>
          <p:nvPr/>
        </p:nvSpPr>
        <p:spPr>
          <a:xfrm>
            <a:off x="248374" y="3468173"/>
            <a:ext cx="1820267" cy="6155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agent</a:t>
            </a:r>
          </a:p>
          <a:p>
            <a:pPr algn="ctr"/>
            <a:r>
              <a:rPr lang="en-US" dirty="0"/>
              <a:t>(browser, app)</a:t>
            </a:r>
          </a:p>
        </p:txBody>
      </p:sp>
      <p:sp>
        <p:nvSpPr>
          <p:cNvPr id="7" name="Rounded Rectangle 6"/>
          <p:cNvSpPr/>
          <p:nvPr/>
        </p:nvSpPr>
        <p:spPr>
          <a:xfrm>
            <a:off x="6063006" y="3659852"/>
            <a:ext cx="1545551" cy="598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a:t>
            </a:r>
          </a:p>
          <a:p>
            <a:pPr algn="ctr"/>
            <a:r>
              <a:rPr lang="en-US" dirty="0"/>
              <a:t>component</a:t>
            </a:r>
          </a:p>
        </p:txBody>
      </p:sp>
      <p:sp>
        <p:nvSpPr>
          <p:cNvPr id="8" name="Rounded Rectangle 7"/>
          <p:cNvSpPr/>
          <p:nvPr/>
        </p:nvSpPr>
        <p:spPr>
          <a:xfrm>
            <a:off x="5792575" y="3531641"/>
            <a:ext cx="1545551" cy="598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a:t>
            </a:r>
          </a:p>
          <a:p>
            <a:pPr algn="ctr"/>
            <a:r>
              <a:rPr lang="en-US" dirty="0"/>
              <a:t>component</a:t>
            </a:r>
          </a:p>
        </p:txBody>
      </p:sp>
      <p:sp>
        <p:nvSpPr>
          <p:cNvPr id="9" name="Rounded Rectangle 8"/>
          <p:cNvSpPr/>
          <p:nvPr/>
        </p:nvSpPr>
        <p:spPr>
          <a:xfrm>
            <a:off x="5518132" y="3438778"/>
            <a:ext cx="1545551" cy="598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a:t>
            </a:r>
          </a:p>
          <a:p>
            <a:pPr algn="ctr"/>
            <a:r>
              <a:rPr lang="en-US" dirty="0"/>
              <a:t>component</a:t>
            </a:r>
          </a:p>
        </p:txBody>
      </p:sp>
      <p:sp>
        <p:nvSpPr>
          <p:cNvPr id="10" name="Rounded Rectangle 9"/>
          <p:cNvSpPr/>
          <p:nvPr/>
        </p:nvSpPr>
        <p:spPr>
          <a:xfrm>
            <a:off x="9206188" y="3468174"/>
            <a:ext cx="1545551" cy="59862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Application</a:t>
            </a:r>
          </a:p>
        </p:txBody>
      </p:sp>
      <p:sp>
        <p:nvSpPr>
          <p:cNvPr id="18" name="TextBox 17"/>
          <p:cNvSpPr txBox="1"/>
          <p:nvPr/>
        </p:nvSpPr>
        <p:spPr>
          <a:xfrm>
            <a:off x="4785378" y="5548760"/>
            <a:ext cx="4065087" cy="369332"/>
          </a:xfrm>
          <a:prstGeom prst="rect">
            <a:avLst/>
          </a:prstGeom>
          <a:noFill/>
        </p:spPr>
        <p:txBody>
          <a:bodyPr wrap="none" rtlCol="0">
            <a:spAutoFit/>
          </a:bodyPr>
          <a:lstStyle/>
          <a:p>
            <a:r>
              <a:rPr lang="en-US" dirty="0"/>
              <a:t>You decide what components you need!</a:t>
            </a:r>
          </a:p>
        </p:txBody>
      </p:sp>
    </p:spTree>
    <p:extLst>
      <p:ext uri="{BB962C8B-B14F-4D97-AF65-F5344CB8AC3E}">
        <p14:creationId xmlns:p14="http://schemas.microsoft.com/office/powerpoint/2010/main" val="3371423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B35EA6-DE5B-48E4-B771-F909800C29D4}"/>
              </a:ext>
            </a:extLst>
          </p:cNvPr>
          <p:cNvSpPr>
            <a:spLocks noGrp="1"/>
          </p:cNvSpPr>
          <p:nvPr>
            <p:ph type="title"/>
          </p:nvPr>
        </p:nvSpPr>
        <p:spPr/>
        <p:txBody>
          <a:bodyPr/>
          <a:lstStyle/>
          <a:p>
            <a:r>
              <a:rPr lang="en-US"/>
              <a:t>Initialization</a:t>
            </a:r>
            <a:endParaRPr lang="en-US" dirty="0"/>
          </a:p>
        </p:txBody>
      </p:sp>
      <p:sp>
        <p:nvSpPr>
          <p:cNvPr id="4" name="Rounded Rectangle 4">
            <a:extLst>
              <a:ext uri="{FF2B5EF4-FFF2-40B4-BE49-F238E27FC236}">
                <a16:creationId xmlns:a16="http://schemas.microsoft.com/office/drawing/2014/main" id="{977AFFBC-9930-43D2-A7D5-17F2980A3B7F}"/>
              </a:ext>
            </a:extLst>
          </p:cNvPr>
          <p:cNvSpPr/>
          <p:nvPr/>
        </p:nvSpPr>
        <p:spPr>
          <a:xfrm>
            <a:off x="418644" y="1189493"/>
            <a:ext cx="11393809" cy="515288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pPr algn="ctr"/>
            <a:r>
              <a:rPr lang="en-US" dirty="0"/>
              <a:t>Host</a:t>
            </a:r>
          </a:p>
        </p:txBody>
      </p:sp>
      <p:sp>
        <p:nvSpPr>
          <p:cNvPr id="5" name="Rounded Rectangle 5">
            <a:extLst>
              <a:ext uri="{FF2B5EF4-FFF2-40B4-BE49-F238E27FC236}">
                <a16:creationId xmlns:a16="http://schemas.microsoft.com/office/drawing/2014/main" id="{EC9D7C1B-A896-4863-8125-65BF2D0C3831}"/>
              </a:ext>
            </a:extLst>
          </p:cNvPr>
          <p:cNvSpPr/>
          <p:nvPr/>
        </p:nvSpPr>
        <p:spPr>
          <a:xfrm>
            <a:off x="1652684" y="2205963"/>
            <a:ext cx="9384731" cy="349552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en-US" dirty="0"/>
              <a:t>OWIN Server</a:t>
            </a:r>
          </a:p>
        </p:txBody>
      </p:sp>
      <p:sp>
        <p:nvSpPr>
          <p:cNvPr id="6" name="Rounded Rectangle 6">
            <a:extLst>
              <a:ext uri="{FF2B5EF4-FFF2-40B4-BE49-F238E27FC236}">
                <a16:creationId xmlns:a16="http://schemas.microsoft.com/office/drawing/2014/main" id="{39C0D9FE-CA48-407E-907F-6C1A4CC21DC8}"/>
              </a:ext>
            </a:extLst>
          </p:cNvPr>
          <p:cNvSpPr/>
          <p:nvPr/>
        </p:nvSpPr>
        <p:spPr>
          <a:xfrm>
            <a:off x="2643690" y="3454609"/>
            <a:ext cx="2246370" cy="8519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a:t>
            </a:r>
          </a:p>
          <a:p>
            <a:pPr algn="ctr"/>
            <a:r>
              <a:rPr lang="en-US" dirty="0"/>
              <a:t>component</a:t>
            </a:r>
          </a:p>
        </p:txBody>
      </p:sp>
      <p:sp>
        <p:nvSpPr>
          <p:cNvPr id="7" name="Rounded Rectangle 7">
            <a:extLst>
              <a:ext uri="{FF2B5EF4-FFF2-40B4-BE49-F238E27FC236}">
                <a16:creationId xmlns:a16="http://schemas.microsoft.com/office/drawing/2014/main" id="{7AD7C6C6-211D-4950-A277-2EB84999CDF1}"/>
              </a:ext>
            </a:extLst>
          </p:cNvPr>
          <p:cNvSpPr/>
          <p:nvPr/>
        </p:nvSpPr>
        <p:spPr>
          <a:xfrm>
            <a:off x="2373259" y="3326399"/>
            <a:ext cx="2246370" cy="8519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a:t>
            </a:r>
          </a:p>
          <a:p>
            <a:pPr algn="ctr"/>
            <a:r>
              <a:rPr lang="en-US" dirty="0"/>
              <a:t>component</a:t>
            </a:r>
          </a:p>
        </p:txBody>
      </p:sp>
      <p:sp>
        <p:nvSpPr>
          <p:cNvPr id="8" name="Rounded Rectangle 8">
            <a:extLst>
              <a:ext uri="{FF2B5EF4-FFF2-40B4-BE49-F238E27FC236}">
                <a16:creationId xmlns:a16="http://schemas.microsoft.com/office/drawing/2014/main" id="{C4FD3821-6C1F-4A21-8F81-B09EA9CBF613}"/>
              </a:ext>
            </a:extLst>
          </p:cNvPr>
          <p:cNvSpPr/>
          <p:nvPr/>
        </p:nvSpPr>
        <p:spPr>
          <a:xfrm>
            <a:off x="2098816" y="3233535"/>
            <a:ext cx="2246370" cy="8519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a:t>
            </a:r>
          </a:p>
          <a:p>
            <a:pPr algn="ctr"/>
            <a:r>
              <a:rPr lang="en-US" dirty="0"/>
              <a:t>component</a:t>
            </a:r>
          </a:p>
        </p:txBody>
      </p:sp>
      <p:sp>
        <p:nvSpPr>
          <p:cNvPr id="9" name="Rounded Rectangle 9">
            <a:extLst>
              <a:ext uri="{FF2B5EF4-FFF2-40B4-BE49-F238E27FC236}">
                <a16:creationId xmlns:a16="http://schemas.microsoft.com/office/drawing/2014/main" id="{8CBDB81F-C877-4B64-B492-A3B2E9B4E6C2}"/>
              </a:ext>
            </a:extLst>
          </p:cNvPr>
          <p:cNvSpPr/>
          <p:nvPr/>
        </p:nvSpPr>
        <p:spPr>
          <a:xfrm>
            <a:off x="7216531" y="3055490"/>
            <a:ext cx="3535209" cy="239046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Application</a:t>
            </a:r>
          </a:p>
        </p:txBody>
      </p:sp>
      <p:sp>
        <p:nvSpPr>
          <p:cNvPr id="10" name="Rounded Rectangle 9">
            <a:extLst>
              <a:ext uri="{FF2B5EF4-FFF2-40B4-BE49-F238E27FC236}">
                <a16:creationId xmlns:a16="http://schemas.microsoft.com/office/drawing/2014/main" id="{C2F17984-110B-4E3E-B2D9-4DF7FDF40AC3}"/>
              </a:ext>
            </a:extLst>
          </p:cNvPr>
          <p:cNvSpPr/>
          <p:nvPr/>
        </p:nvSpPr>
        <p:spPr>
          <a:xfrm>
            <a:off x="7365936" y="3254308"/>
            <a:ext cx="1765991" cy="89734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lumMod val="50000"/>
                  </a:schemeClr>
                </a:solidFill>
              </a:rPr>
              <a:t>Startup class</a:t>
            </a:r>
          </a:p>
        </p:txBody>
      </p:sp>
      <p:sp>
        <p:nvSpPr>
          <p:cNvPr id="11" name="Arrow: Bent-Up 10">
            <a:extLst>
              <a:ext uri="{FF2B5EF4-FFF2-40B4-BE49-F238E27FC236}">
                <a16:creationId xmlns:a16="http://schemas.microsoft.com/office/drawing/2014/main" id="{EA6A0241-13D1-46F6-AE70-219053417CD3}"/>
              </a:ext>
            </a:extLst>
          </p:cNvPr>
          <p:cNvSpPr/>
          <p:nvPr/>
        </p:nvSpPr>
        <p:spPr bwMode="auto">
          <a:xfrm rot="16200000">
            <a:off x="8141215" y="1348138"/>
            <a:ext cx="1096161" cy="2945527"/>
          </a:xfrm>
          <a:prstGeom prst="bentUp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Arrow: Bent-Up 11">
            <a:extLst>
              <a:ext uri="{FF2B5EF4-FFF2-40B4-BE49-F238E27FC236}">
                <a16:creationId xmlns:a16="http://schemas.microsoft.com/office/drawing/2014/main" id="{1311D2CE-3370-4693-A8EB-1E79469745C2}"/>
              </a:ext>
            </a:extLst>
          </p:cNvPr>
          <p:cNvSpPr/>
          <p:nvPr/>
        </p:nvSpPr>
        <p:spPr bwMode="auto">
          <a:xfrm rot="5400000">
            <a:off x="6125129" y="2636407"/>
            <a:ext cx="1099588" cy="1382023"/>
          </a:xfrm>
          <a:prstGeom prst="bentUp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Arrow: Right 13">
            <a:extLst>
              <a:ext uri="{FF2B5EF4-FFF2-40B4-BE49-F238E27FC236}">
                <a16:creationId xmlns:a16="http://schemas.microsoft.com/office/drawing/2014/main" id="{2D2305A5-1CE6-4F3A-A127-7408B5E5EFB1}"/>
              </a:ext>
            </a:extLst>
          </p:cNvPr>
          <p:cNvSpPr/>
          <p:nvPr/>
        </p:nvSpPr>
        <p:spPr bwMode="auto">
          <a:xfrm rot="10800000">
            <a:off x="4913670" y="3736805"/>
            <a:ext cx="2452264" cy="616519"/>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7774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E18867-F9B9-41A3-B7BD-17CC1E01B035}"/>
              </a:ext>
            </a:extLst>
          </p:cNvPr>
          <p:cNvSpPr>
            <a:spLocks noGrp="1"/>
          </p:cNvSpPr>
          <p:nvPr>
            <p:ph type="title"/>
          </p:nvPr>
        </p:nvSpPr>
        <p:spPr/>
        <p:txBody>
          <a:bodyPr/>
          <a:lstStyle/>
          <a:p>
            <a:r>
              <a:rPr lang="en-US"/>
              <a:t>Initialization</a:t>
            </a:r>
            <a:endParaRPr lang="en-US" dirty="0"/>
          </a:p>
        </p:txBody>
      </p:sp>
      <p:sp>
        <p:nvSpPr>
          <p:cNvPr id="2" name="Text Placeholder 1">
            <a:extLst>
              <a:ext uri="{FF2B5EF4-FFF2-40B4-BE49-F238E27FC236}">
                <a16:creationId xmlns:a16="http://schemas.microsoft.com/office/drawing/2014/main" id="{16FF8963-E48F-41B2-ABA1-5838F799F085}"/>
              </a:ext>
            </a:extLst>
          </p:cNvPr>
          <p:cNvSpPr>
            <a:spLocks noGrp="1"/>
          </p:cNvSpPr>
          <p:nvPr>
            <p:ph idx="1"/>
          </p:nvPr>
        </p:nvSpPr>
        <p:spPr/>
        <p:txBody>
          <a:bodyPr>
            <a:normAutofit fontScale="92500" lnSpcReduction="10000"/>
          </a:bodyPr>
          <a:lstStyle/>
          <a:p>
            <a:r>
              <a:rPr lang="en-US"/>
              <a:t>Application indicates use of OWIN</a:t>
            </a:r>
          </a:p>
          <a:p>
            <a:pPr lvl="1"/>
            <a:r>
              <a:rPr lang="en-US"/>
              <a:t>Reference to appropriate OWIN assembly (for IIS, Console, etc.)</a:t>
            </a:r>
          </a:p>
          <a:p>
            <a:r>
              <a:rPr lang="en-US"/>
              <a:t>OWIN calls Startup.Configuration method</a:t>
            </a:r>
          </a:p>
          <a:p>
            <a:pPr lvl="1"/>
            <a:r>
              <a:rPr lang="en-US"/>
              <a:t>May be renamed via custom attribute</a:t>
            </a:r>
          </a:p>
          <a:p>
            <a:pPr lvl="1"/>
            <a:r>
              <a:rPr lang="en-US"/>
              <a:t>Application builder interface as parameter</a:t>
            </a:r>
          </a:p>
          <a:p>
            <a:pPr lvl="1"/>
            <a:r>
              <a:rPr lang="en-US"/>
              <a:t>Main builder method: Use(object middleware)</a:t>
            </a:r>
          </a:p>
          <a:p>
            <a:r>
              <a:rPr lang="en-US"/>
              <a:t>Configuration adds custom middleware</a:t>
            </a:r>
          </a:p>
          <a:p>
            <a:pPr lvl="1"/>
            <a:r>
              <a:rPr lang="en-US"/>
              <a:t>Adds middleware (e.g. app.UseCookieAuthentication()</a:t>
            </a:r>
          </a:p>
          <a:p>
            <a:pPr lvl="1"/>
            <a:r>
              <a:rPr lang="en-US"/>
              <a:t>Maps url segments to delegates (e.g. app.Map(“/home”, ctx =&gt; …)</a:t>
            </a:r>
          </a:p>
          <a:p>
            <a:pPr lvl="1"/>
            <a:r>
              <a:rPr lang="en-US"/>
              <a:t>Terminates processing pipeline (e.g. app.Run(async ctx =&gt; …)</a:t>
            </a:r>
          </a:p>
          <a:p>
            <a:r>
              <a:rPr lang="en-US"/>
              <a:t>Environment: IDictionary&lt;string, object&gt; with run-time values</a:t>
            </a:r>
          </a:p>
          <a:p>
            <a:pPr lvl="1"/>
            <a:r>
              <a:rPr lang="en-US"/>
              <a:t>Examples of keys: owin.RequestBody, owin.RequestMethod</a:t>
            </a:r>
            <a:endParaRPr lang="en-US" dirty="0"/>
          </a:p>
        </p:txBody>
      </p:sp>
    </p:spTree>
    <p:extLst>
      <p:ext uri="{BB962C8B-B14F-4D97-AF65-F5344CB8AC3E}">
        <p14:creationId xmlns:p14="http://schemas.microsoft.com/office/powerpoint/2010/main" val="3554770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75AFF8-A008-4411-909D-DFABB8EB2695}"/>
              </a:ext>
            </a:extLst>
          </p:cNvPr>
          <p:cNvSpPr>
            <a:spLocks noGrp="1"/>
          </p:cNvSpPr>
          <p:nvPr>
            <p:ph type="title"/>
          </p:nvPr>
        </p:nvSpPr>
        <p:spPr/>
        <p:txBody>
          <a:bodyPr/>
          <a:lstStyle/>
          <a:p>
            <a:r>
              <a:rPr lang="en-US"/>
              <a:t>OwinMiddleware</a:t>
            </a:r>
            <a:endParaRPr lang="en-US" dirty="0"/>
          </a:p>
        </p:txBody>
      </p:sp>
      <p:sp>
        <p:nvSpPr>
          <p:cNvPr id="2" name="Text Placeholder 1">
            <a:extLst>
              <a:ext uri="{FF2B5EF4-FFF2-40B4-BE49-F238E27FC236}">
                <a16:creationId xmlns:a16="http://schemas.microsoft.com/office/drawing/2014/main" id="{CC0BF14E-E8F2-4CE1-8214-8E096167B89B}"/>
              </a:ext>
            </a:extLst>
          </p:cNvPr>
          <p:cNvSpPr>
            <a:spLocks noGrp="1"/>
          </p:cNvSpPr>
          <p:nvPr>
            <p:ph idx="1"/>
          </p:nvPr>
        </p:nvSpPr>
        <p:spPr/>
        <p:txBody>
          <a:bodyPr>
            <a:normAutofit fontScale="85000" lnSpcReduction="20000"/>
          </a:bodyPr>
          <a:lstStyle/>
          <a:p>
            <a:r>
              <a:rPr lang="en-US" dirty="0"/>
              <a:t>public abstract class </a:t>
            </a:r>
            <a:r>
              <a:rPr lang="en-US" dirty="0" err="1"/>
              <a:t>OwinMiddleware</a:t>
            </a:r>
            <a:endParaRPr lang="en-US" dirty="0"/>
          </a:p>
          <a:p>
            <a:r>
              <a:rPr lang="en-US" dirty="0"/>
              <a:t>    {</a:t>
            </a:r>
          </a:p>
          <a:p>
            <a:r>
              <a:rPr lang="en-US" dirty="0"/>
              <a:t>	protected </a:t>
            </a:r>
            <a:r>
              <a:rPr lang="en-US" dirty="0" err="1"/>
              <a:t>OwinMiddleware</a:t>
            </a:r>
            <a:r>
              <a:rPr lang="en-US" dirty="0"/>
              <a:t>(</a:t>
            </a:r>
            <a:r>
              <a:rPr lang="en-US" dirty="0" err="1"/>
              <a:t>OwinMiddleware</a:t>
            </a:r>
            <a:r>
              <a:rPr lang="en-US" dirty="0"/>
              <a:t> next)</a:t>
            </a:r>
          </a:p>
          <a:p>
            <a:r>
              <a:rPr lang="en-US" dirty="0"/>
              <a:t>        {</a:t>
            </a:r>
          </a:p>
          <a:p>
            <a:r>
              <a:rPr lang="en-US" dirty="0"/>
              <a:t>            Next = next;</a:t>
            </a:r>
          </a:p>
          <a:p>
            <a:r>
              <a:rPr lang="en-US" dirty="0"/>
              <a:t>        }</a:t>
            </a:r>
          </a:p>
          <a:p>
            <a:r>
              <a:rPr lang="en-US" dirty="0"/>
              <a:t>	protected </a:t>
            </a:r>
            <a:r>
              <a:rPr lang="en-US" dirty="0" err="1"/>
              <a:t>OwinMiddleware</a:t>
            </a:r>
            <a:r>
              <a:rPr lang="en-US" dirty="0"/>
              <a:t> Next { get; set; }</a:t>
            </a:r>
          </a:p>
          <a:p>
            <a:endParaRPr lang="en-US" dirty="0"/>
          </a:p>
          <a:p>
            <a:r>
              <a:rPr lang="en-US" dirty="0"/>
              <a:t>	public abstract Task Invoke(</a:t>
            </a:r>
            <a:r>
              <a:rPr lang="en-US" dirty="0" err="1"/>
              <a:t>IOwinContext</a:t>
            </a:r>
            <a:r>
              <a:rPr lang="en-US" dirty="0"/>
              <a:t> context);</a:t>
            </a:r>
          </a:p>
          <a:p>
            <a:r>
              <a:rPr lang="en-US" dirty="0"/>
              <a:t>    }</a:t>
            </a:r>
          </a:p>
        </p:txBody>
      </p:sp>
      <p:sp>
        <p:nvSpPr>
          <p:cNvPr id="5" name="Speech Bubble: Rectangle 4">
            <a:extLst>
              <a:ext uri="{FF2B5EF4-FFF2-40B4-BE49-F238E27FC236}">
                <a16:creationId xmlns:a16="http://schemas.microsoft.com/office/drawing/2014/main" id="{868C503D-776B-4820-B11D-A11CB6C266C1}"/>
              </a:ext>
            </a:extLst>
          </p:cNvPr>
          <p:cNvSpPr/>
          <p:nvPr/>
        </p:nvSpPr>
        <p:spPr bwMode="auto">
          <a:xfrm>
            <a:off x="6843021" y="469708"/>
            <a:ext cx="3212189" cy="1007700"/>
          </a:xfrm>
          <a:prstGeom prst="wedgeRectCallout">
            <a:avLst>
              <a:gd name="adj1" fmla="val -45411"/>
              <a:gd name="adj2" fmla="val 150412"/>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Next middleware component to call</a:t>
            </a:r>
          </a:p>
        </p:txBody>
      </p:sp>
      <p:sp>
        <p:nvSpPr>
          <p:cNvPr id="6" name="Speech Bubble: Rectangle 5">
            <a:extLst>
              <a:ext uri="{FF2B5EF4-FFF2-40B4-BE49-F238E27FC236}">
                <a16:creationId xmlns:a16="http://schemas.microsoft.com/office/drawing/2014/main" id="{26E0E1AA-35AA-4D73-A91C-E75B69214BBB}"/>
              </a:ext>
            </a:extLst>
          </p:cNvPr>
          <p:cNvSpPr/>
          <p:nvPr/>
        </p:nvSpPr>
        <p:spPr bwMode="auto">
          <a:xfrm>
            <a:off x="7440637" y="2802905"/>
            <a:ext cx="3212189" cy="881010"/>
          </a:xfrm>
          <a:prstGeom prst="wedgeRectCallout">
            <a:avLst>
              <a:gd name="adj1" fmla="val -130737"/>
              <a:gd name="adj2" fmla="val 27442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Implement Request</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processing</a:t>
            </a:r>
          </a:p>
        </p:txBody>
      </p:sp>
      <p:sp>
        <p:nvSpPr>
          <p:cNvPr id="7" name="Speech Bubble: Rectangle 6">
            <a:extLst>
              <a:ext uri="{FF2B5EF4-FFF2-40B4-BE49-F238E27FC236}">
                <a16:creationId xmlns:a16="http://schemas.microsoft.com/office/drawing/2014/main" id="{817D6F46-D14F-415C-B765-D6F94D5EED45}"/>
              </a:ext>
            </a:extLst>
          </p:cNvPr>
          <p:cNvSpPr/>
          <p:nvPr/>
        </p:nvSpPr>
        <p:spPr bwMode="auto">
          <a:xfrm>
            <a:off x="7440637" y="3759490"/>
            <a:ext cx="3212189" cy="881010"/>
          </a:xfrm>
          <a:prstGeom prst="wedgeRectCallout">
            <a:avLst>
              <a:gd name="adj1" fmla="val -130845"/>
              <a:gd name="adj2" fmla="val 17255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Call Next</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component</a:t>
            </a:r>
          </a:p>
        </p:txBody>
      </p:sp>
      <p:sp>
        <p:nvSpPr>
          <p:cNvPr id="8" name="Speech Bubble: Rectangle 7">
            <a:extLst>
              <a:ext uri="{FF2B5EF4-FFF2-40B4-BE49-F238E27FC236}">
                <a16:creationId xmlns:a16="http://schemas.microsoft.com/office/drawing/2014/main" id="{3A4ABD6C-9CAA-4109-AE75-8723EAFA4E1F}"/>
              </a:ext>
            </a:extLst>
          </p:cNvPr>
          <p:cNvSpPr/>
          <p:nvPr/>
        </p:nvSpPr>
        <p:spPr bwMode="auto">
          <a:xfrm>
            <a:off x="7439080" y="4736306"/>
            <a:ext cx="3212189" cy="881010"/>
          </a:xfrm>
          <a:prstGeom prst="wedgeRectCallout">
            <a:avLst>
              <a:gd name="adj1" fmla="val -125358"/>
              <a:gd name="adj2" fmla="val 65232"/>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Implement Response</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processing</a:t>
            </a:r>
          </a:p>
        </p:txBody>
      </p:sp>
    </p:spTree>
    <p:extLst>
      <p:ext uri="{BB962C8B-B14F-4D97-AF65-F5344CB8AC3E}">
        <p14:creationId xmlns:p14="http://schemas.microsoft.com/office/powerpoint/2010/main" val="807143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75AFF8-A008-4411-909D-DFABB8EB2695}"/>
              </a:ext>
            </a:extLst>
          </p:cNvPr>
          <p:cNvSpPr>
            <a:spLocks noGrp="1"/>
          </p:cNvSpPr>
          <p:nvPr>
            <p:ph type="title"/>
          </p:nvPr>
        </p:nvSpPr>
        <p:spPr/>
        <p:txBody>
          <a:bodyPr/>
          <a:lstStyle/>
          <a:p>
            <a:r>
              <a:rPr lang="en-US" dirty="0" err="1"/>
              <a:t>AuthenticationMiddleware</a:t>
            </a:r>
            <a:r>
              <a:rPr lang="en-US" dirty="0"/>
              <a:t> (Abstract)</a:t>
            </a:r>
          </a:p>
        </p:txBody>
      </p:sp>
      <p:sp>
        <p:nvSpPr>
          <p:cNvPr id="5" name="Text Placeholder 4">
            <a:extLst>
              <a:ext uri="{FF2B5EF4-FFF2-40B4-BE49-F238E27FC236}">
                <a16:creationId xmlns:a16="http://schemas.microsoft.com/office/drawing/2014/main" id="{05421CD6-0956-42BE-9E7B-941BB269EF70}"/>
              </a:ext>
            </a:extLst>
          </p:cNvPr>
          <p:cNvSpPr>
            <a:spLocks noGrp="1"/>
          </p:cNvSpPr>
          <p:nvPr>
            <p:ph idx="1"/>
          </p:nvPr>
        </p:nvSpPr>
        <p:spPr/>
        <p:txBody>
          <a:bodyPr/>
          <a:lstStyle/>
          <a:p>
            <a:r>
              <a:rPr lang="en-US"/>
              <a:t>Derived from OwinMiddleware</a:t>
            </a:r>
          </a:p>
          <a:p>
            <a:r>
              <a:rPr lang="en-US"/>
              <a:t>Receives appropriate user-configured options, e.g.:</a:t>
            </a:r>
          </a:p>
          <a:p>
            <a:pPr lvl="1"/>
            <a:r>
              <a:rPr lang="en-US"/>
              <a:t>Cookie name for authentication cookie</a:t>
            </a:r>
          </a:p>
          <a:p>
            <a:pPr lvl="1"/>
            <a:r>
              <a:rPr lang="en-US"/>
              <a:t>Metadata url for passive authentication</a:t>
            </a:r>
          </a:p>
          <a:p>
            <a:pPr lvl="1"/>
            <a:r>
              <a:rPr lang="en-US"/>
              <a:t>Issuer name</a:t>
            </a:r>
          </a:p>
          <a:p>
            <a:r>
              <a:rPr lang="en-US"/>
              <a:t>Invokes appropriate AuthenticationHandler</a:t>
            </a:r>
          </a:p>
          <a:p>
            <a:r>
              <a:rPr lang="en-US"/>
              <a:t>Has a name, user defined or default</a:t>
            </a:r>
          </a:p>
          <a:p>
            <a:pPr lvl="1"/>
            <a:endParaRPr lang="en-US"/>
          </a:p>
          <a:p>
            <a:pPr lvl="1"/>
            <a:endParaRPr lang="en-US" dirty="0"/>
          </a:p>
        </p:txBody>
      </p:sp>
    </p:spTree>
    <p:extLst>
      <p:ext uri="{BB962C8B-B14F-4D97-AF65-F5344CB8AC3E}">
        <p14:creationId xmlns:p14="http://schemas.microsoft.com/office/powerpoint/2010/main" val="2044527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DA18FBB-41D3-4C5B-8B9C-080F30FE3A9E}"/>
              </a:ext>
            </a:extLst>
          </p:cNvPr>
          <p:cNvSpPr>
            <a:spLocks noGrp="1"/>
          </p:cNvSpPr>
          <p:nvPr>
            <p:ph type="body" sz="quarter" idx="11"/>
          </p:nvPr>
        </p:nvSpPr>
        <p:spPr/>
        <p:txBody>
          <a:bodyPr/>
          <a:lstStyle/>
          <a:p>
            <a:endParaRPr lang="nl-NL"/>
          </a:p>
        </p:txBody>
      </p:sp>
      <p:sp>
        <p:nvSpPr>
          <p:cNvPr id="5" name="Text Placeholder 4">
            <a:extLst>
              <a:ext uri="{FF2B5EF4-FFF2-40B4-BE49-F238E27FC236}">
                <a16:creationId xmlns:a16="http://schemas.microsoft.com/office/drawing/2014/main" id="{3061D0D3-C84C-4018-AFF0-1A7B6CC6B98A}"/>
              </a:ext>
            </a:extLst>
          </p:cNvPr>
          <p:cNvSpPr>
            <a:spLocks noGrp="1"/>
          </p:cNvSpPr>
          <p:nvPr>
            <p:ph type="body" sz="quarter" idx="12"/>
          </p:nvPr>
        </p:nvSpPr>
        <p:spPr/>
        <p:txBody>
          <a:bodyPr/>
          <a:lstStyle/>
          <a:p>
            <a:r>
              <a:rPr lang="en-US" dirty="0"/>
              <a:t>Web Project with OWIN Assembly and </a:t>
            </a:r>
            <a:r>
              <a:rPr lang="en-US" dirty="0" err="1"/>
              <a:t>StartUp</a:t>
            </a:r>
            <a:r>
              <a:rPr lang="en-US" dirty="0"/>
              <a:t> Class</a:t>
            </a:r>
            <a:endParaRPr lang="nl-NL" dirty="0"/>
          </a:p>
        </p:txBody>
      </p:sp>
    </p:spTree>
    <p:extLst>
      <p:ext uri="{BB962C8B-B14F-4D97-AF65-F5344CB8AC3E}">
        <p14:creationId xmlns:p14="http://schemas.microsoft.com/office/powerpoint/2010/main" val="3514132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2CE7E2-588E-484D-8E0C-3E6A10E49A76}"/>
              </a:ext>
            </a:extLst>
          </p:cNvPr>
          <p:cNvSpPr>
            <a:spLocks noGrp="1"/>
          </p:cNvSpPr>
          <p:nvPr>
            <p:ph type="title"/>
          </p:nvPr>
        </p:nvSpPr>
        <p:spPr/>
        <p:txBody>
          <a:bodyPr/>
          <a:lstStyle/>
          <a:p>
            <a:r>
              <a:rPr lang="en-US"/>
              <a:t>Applications and auth middleware</a:t>
            </a:r>
            <a:endParaRPr lang="en-US" dirty="0"/>
          </a:p>
        </p:txBody>
      </p:sp>
      <p:sp>
        <p:nvSpPr>
          <p:cNvPr id="5" name="Text Placeholder 4">
            <a:extLst>
              <a:ext uri="{FF2B5EF4-FFF2-40B4-BE49-F238E27FC236}">
                <a16:creationId xmlns:a16="http://schemas.microsoft.com/office/drawing/2014/main" id="{D67C22C2-0CBD-445F-9741-29D99A6F4693}"/>
              </a:ext>
            </a:extLst>
          </p:cNvPr>
          <p:cNvSpPr>
            <a:spLocks noGrp="1"/>
          </p:cNvSpPr>
          <p:nvPr>
            <p:ph idx="1"/>
          </p:nvPr>
        </p:nvSpPr>
        <p:spPr/>
        <p:txBody>
          <a:bodyPr/>
          <a:lstStyle/>
          <a:p>
            <a:r>
              <a:rPr lang="en-US"/>
              <a:t>Configured using the .UseXyz (add middleware) method</a:t>
            </a:r>
          </a:p>
          <a:p>
            <a:r>
              <a:rPr lang="en-US"/>
              <a:t>Usually more then one middleware configured:</a:t>
            </a:r>
          </a:p>
          <a:p>
            <a:pPr lvl="1"/>
            <a:r>
              <a:rPr lang="en-US"/>
              <a:t>Cookie</a:t>
            </a:r>
          </a:p>
          <a:p>
            <a:pPr lvl="1"/>
            <a:r>
              <a:rPr lang="en-US"/>
              <a:t>OpenIDConnect or WS-Fed or …</a:t>
            </a:r>
          </a:p>
          <a:p>
            <a:r>
              <a:rPr lang="en-US"/>
              <a:t>Triggered by</a:t>
            </a:r>
          </a:p>
          <a:p>
            <a:pPr lvl="1"/>
            <a:r>
              <a:rPr lang="en-US"/>
              <a:t>Incoming request (e.g. Authorization header OAuth2 JWT token)</a:t>
            </a:r>
          </a:p>
          <a:p>
            <a:pPr lvl="1"/>
            <a:r>
              <a:rPr lang="en-US"/>
              <a:t>Outgoing response (e.g. 401 when using passive protocol)</a:t>
            </a:r>
          </a:p>
          <a:p>
            <a:pPr lvl="1"/>
            <a:r>
              <a:rPr lang="en-US"/>
              <a:t>Explicitly by user code</a:t>
            </a:r>
          </a:p>
          <a:p>
            <a:r>
              <a:rPr lang="en-US"/>
              <a:t>SetDefaultSignInAuthenticationType – identifies default auth info keeper</a:t>
            </a:r>
            <a:endParaRPr lang="en-US" dirty="0"/>
          </a:p>
        </p:txBody>
      </p:sp>
    </p:spTree>
    <p:extLst>
      <p:ext uri="{BB962C8B-B14F-4D97-AF65-F5344CB8AC3E}">
        <p14:creationId xmlns:p14="http://schemas.microsoft.com/office/powerpoint/2010/main" val="1208085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959D99-AE84-41B8-A239-BB14317FA41C}"/>
              </a:ext>
            </a:extLst>
          </p:cNvPr>
          <p:cNvSpPr>
            <a:spLocks noGrp="1"/>
          </p:cNvSpPr>
          <p:nvPr>
            <p:ph type="title"/>
          </p:nvPr>
        </p:nvSpPr>
        <p:spPr/>
        <p:txBody>
          <a:bodyPr/>
          <a:lstStyle/>
          <a:p>
            <a:r>
              <a:rPr lang="en-US"/>
              <a:t>Triggering passive authentication</a:t>
            </a:r>
            <a:endParaRPr lang="en-US" dirty="0"/>
          </a:p>
        </p:txBody>
      </p:sp>
      <p:sp>
        <p:nvSpPr>
          <p:cNvPr id="2" name="Text Placeholder 1">
            <a:extLst>
              <a:ext uri="{FF2B5EF4-FFF2-40B4-BE49-F238E27FC236}">
                <a16:creationId xmlns:a16="http://schemas.microsoft.com/office/drawing/2014/main" id="{979B2601-C004-470F-9D72-30FE8531C7F4}"/>
              </a:ext>
            </a:extLst>
          </p:cNvPr>
          <p:cNvSpPr>
            <a:spLocks noGrp="1"/>
          </p:cNvSpPr>
          <p:nvPr>
            <p:ph idx="1"/>
          </p:nvPr>
        </p:nvSpPr>
        <p:spPr/>
        <p:txBody>
          <a:bodyPr/>
          <a:lstStyle/>
          <a:p>
            <a:r>
              <a:rPr lang="en-US"/>
              <a:t>Implicitly – 401 return (e.g. AuthorizeAttribute)</a:t>
            </a:r>
          </a:p>
          <a:p>
            <a:r>
              <a:rPr lang="en-US"/>
              <a:t>Explicitly: AuthenticationManager.SignIn method</a:t>
            </a:r>
            <a:endParaRPr lang="en-US" dirty="0"/>
          </a:p>
        </p:txBody>
      </p:sp>
      <p:sp>
        <p:nvSpPr>
          <p:cNvPr id="5" name="TextBox 4">
            <a:extLst>
              <a:ext uri="{FF2B5EF4-FFF2-40B4-BE49-F238E27FC236}">
                <a16:creationId xmlns:a16="http://schemas.microsoft.com/office/drawing/2014/main" id="{A250D0AB-547C-403D-BF11-0E6C20246A15}"/>
              </a:ext>
            </a:extLst>
          </p:cNvPr>
          <p:cNvSpPr txBox="1"/>
          <p:nvPr/>
        </p:nvSpPr>
        <p:spPr>
          <a:xfrm>
            <a:off x="562101" y="2751544"/>
            <a:ext cx="10812048" cy="677456"/>
          </a:xfrm>
          <a:prstGeom prst="rect">
            <a:avLst/>
          </a:prstGeom>
          <a:noFill/>
        </p:spPr>
        <p:txBody>
          <a:bodyPr wrap="none" lIns="179285" tIns="143428" rIns="179285" bIns="143428" rtlCol="0">
            <a:spAutoFit/>
          </a:bodyPr>
          <a:lstStyle/>
          <a:p>
            <a:pPr>
              <a:lnSpc>
                <a:spcPct val="90000"/>
              </a:lnSpc>
              <a:spcAft>
                <a:spcPts val="588"/>
              </a:spcAft>
            </a:pPr>
            <a:r>
              <a:rPr lang="en-US" sz="2800" dirty="0" err="1">
                <a:latin typeface="Consolas" panose="020B0609020204030204" pitchFamily="49" charset="0"/>
              </a:rPr>
              <a:t>Request.GetOwinContext</a:t>
            </a:r>
            <a:r>
              <a:rPr lang="en-US" sz="2800" dirty="0">
                <a:latin typeface="Consolas" panose="020B0609020204030204" pitchFamily="49" charset="0"/>
              </a:rPr>
              <a:t>().</a:t>
            </a:r>
            <a:r>
              <a:rPr lang="en-US" sz="2800" dirty="0" err="1">
                <a:latin typeface="Consolas" panose="020B0609020204030204" pitchFamily="49" charset="0"/>
              </a:rPr>
              <a:t>Authentication.SignIn</a:t>
            </a:r>
            <a:r>
              <a:rPr lang="en-US" sz="2800" dirty="0">
                <a:latin typeface="Consolas" panose="020B0609020204030204" pitchFamily="49" charset="0"/>
              </a:rPr>
              <a:t>(name);</a:t>
            </a:r>
            <a:endParaRPr lang="en-US" sz="2800" dirty="0">
              <a:gradFill>
                <a:gsLst>
                  <a:gs pos="2917">
                    <a:schemeClr val="tx1"/>
                  </a:gs>
                  <a:gs pos="30000">
                    <a:schemeClr val="tx1"/>
                  </a:gs>
                </a:gsLst>
                <a:lin ang="5400000" scaled="0"/>
              </a:gradFill>
              <a:latin typeface="Consolas" panose="020B0609020204030204" pitchFamily="49" charset="0"/>
            </a:endParaRPr>
          </a:p>
        </p:txBody>
      </p:sp>
      <p:sp>
        <p:nvSpPr>
          <p:cNvPr id="6" name="Speech Bubble: Rectangle 5">
            <a:extLst>
              <a:ext uri="{FF2B5EF4-FFF2-40B4-BE49-F238E27FC236}">
                <a16:creationId xmlns:a16="http://schemas.microsoft.com/office/drawing/2014/main" id="{75626462-450D-4C57-8168-15599BDF3904}"/>
              </a:ext>
            </a:extLst>
          </p:cNvPr>
          <p:cNvSpPr/>
          <p:nvPr/>
        </p:nvSpPr>
        <p:spPr bwMode="auto">
          <a:xfrm>
            <a:off x="6826643" y="4396490"/>
            <a:ext cx="2689274" cy="1344637"/>
          </a:xfrm>
          <a:prstGeom prst="wedgeRectCallout">
            <a:avLst>
              <a:gd name="adj1" fmla="val 77084"/>
              <a:gd name="adj2" fmla="val -1375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Name of authentication middleware</a:t>
            </a:r>
          </a:p>
        </p:txBody>
      </p:sp>
    </p:spTree>
    <p:extLst>
      <p:ext uri="{BB962C8B-B14F-4D97-AF65-F5344CB8AC3E}">
        <p14:creationId xmlns:p14="http://schemas.microsoft.com/office/powerpoint/2010/main" val="861964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75AFF8-A008-4411-909D-DFABB8EB2695}"/>
              </a:ext>
            </a:extLst>
          </p:cNvPr>
          <p:cNvSpPr>
            <a:spLocks noGrp="1"/>
          </p:cNvSpPr>
          <p:nvPr>
            <p:ph type="title"/>
          </p:nvPr>
        </p:nvSpPr>
        <p:spPr/>
        <p:txBody>
          <a:bodyPr/>
          <a:lstStyle/>
          <a:p>
            <a:r>
              <a:rPr lang="en-US" dirty="0" err="1"/>
              <a:t>AuthenticationOptions</a:t>
            </a:r>
            <a:r>
              <a:rPr lang="en-US" dirty="0"/>
              <a:t> (Base Class)</a:t>
            </a:r>
          </a:p>
        </p:txBody>
      </p:sp>
      <p:graphicFrame>
        <p:nvGraphicFramePr>
          <p:cNvPr id="6" name="Table 5">
            <a:extLst>
              <a:ext uri="{FF2B5EF4-FFF2-40B4-BE49-F238E27FC236}">
                <a16:creationId xmlns:a16="http://schemas.microsoft.com/office/drawing/2014/main" id="{0DA61D46-E67B-409F-AA09-AD4D3D64E247}"/>
              </a:ext>
            </a:extLst>
          </p:cNvPr>
          <p:cNvGraphicFramePr>
            <a:graphicFrameLocks noGrp="1"/>
          </p:cNvGraphicFramePr>
          <p:nvPr>
            <p:extLst>
              <p:ext uri="{D42A27DB-BD31-4B8C-83A1-F6EECF244321}">
                <p14:modId xmlns:p14="http://schemas.microsoft.com/office/powerpoint/2010/main" val="2236614027"/>
              </p:ext>
            </p:extLst>
          </p:nvPr>
        </p:nvGraphicFramePr>
        <p:xfrm>
          <a:off x="282526" y="2141887"/>
          <a:ext cx="11626948" cy="1914846"/>
        </p:xfrm>
        <a:graphic>
          <a:graphicData uri="http://schemas.openxmlformats.org/drawingml/2006/table">
            <a:tbl>
              <a:tblPr firstRow="1" bandRow="1">
                <a:tableStyleId>{5C22544A-7EE6-4342-B048-85BDC9FD1C3A}</a:tableStyleId>
              </a:tblPr>
              <a:tblGrid>
                <a:gridCol w="2809784">
                  <a:extLst>
                    <a:ext uri="{9D8B030D-6E8A-4147-A177-3AD203B41FA5}">
                      <a16:colId xmlns:a16="http://schemas.microsoft.com/office/drawing/2014/main" val="130563334"/>
                    </a:ext>
                  </a:extLst>
                </a:gridCol>
                <a:gridCol w="4361613">
                  <a:extLst>
                    <a:ext uri="{9D8B030D-6E8A-4147-A177-3AD203B41FA5}">
                      <a16:colId xmlns:a16="http://schemas.microsoft.com/office/drawing/2014/main" val="210209907"/>
                    </a:ext>
                  </a:extLst>
                </a:gridCol>
                <a:gridCol w="4455551">
                  <a:extLst>
                    <a:ext uri="{9D8B030D-6E8A-4147-A177-3AD203B41FA5}">
                      <a16:colId xmlns:a16="http://schemas.microsoft.com/office/drawing/2014/main" val="3912266987"/>
                    </a:ext>
                  </a:extLst>
                </a:gridCol>
              </a:tblGrid>
              <a:tr h="363550">
                <a:tc>
                  <a:txBody>
                    <a:bodyPr/>
                    <a:lstStyle/>
                    <a:p>
                      <a:r>
                        <a:rPr lang="en-US" sz="1800" dirty="0"/>
                        <a:t>Name</a:t>
                      </a:r>
                    </a:p>
                  </a:txBody>
                  <a:tcPr marL="89642" marR="89642" marT="44821" marB="44821"/>
                </a:tc>
                <a:tc>
                  <a:txBody>
                    <a:bodyPr/>
                    <a:lstStyle/>
                    <a:p>
                      <a:r>
                        <a:rPr lang="en-US" sz="1800" dirty="0"/>
                        <a:t>Purpose</a:t>
                      </a:r>
                    </a:p>
                  </a:txBody>
                  <a:tcPr marL="89642" marR="89642" marT="44821" marB="44821"/>
                </a:tc>
                <a:tc>
                  <a:txBody>
                    <a:bodyPr/>
                    <a:lstStyle/>
                    <a:p>
                      <a:r>
                        <a:rPr lang="en-US" sz="1800" dirty="0"/>
                        <a:t>Default</a:t>
                      </a:r>
                    </a:p>
                  </a:txBody>
                  <a:tcPr marL="89642" marR="89642" marT="44821" marB="44821"/>
                </a:tc>
                <a:extLst>
                  <a:ext uri="{0D108BD9-81ED-4DB2-BD59-A6C34878D82A}">
                    <a16:rowId xmlns:a16="http://schemas.microsoft.com/office/drawing/2014/main" val="3635972730"/>
                  </a:ext>
                </a:extLst>
              </a:tr>
              <a:tr h="627497">
                <a:tc>
                  <a:txBody>
                    <a:bodyPr/>
                    <a:lstStyle/>
                    <a:p>
                      <a:r>
                        <a:rPr lang="en-US" sz="1800" dirty="0" err="1"/>
                        <a:t>AuthenticationType</a:t>
                      </a:r>
                      <a:endParaRPr lang="en-US" sz="1800" dirty="0"/>
                    </a:p>
                  </a:txBody>
                  <a:tcPr marL="89642" marR="89642" marT="44821" marB="44821"/>
                </a:tc>
                <a:tc>
                  <a:txBody>
                    <a:bodyPr/>
                    <a:lstStyle/>
                    <a:p>
                      <a:r>
                        <a:rPr lang="en-US" sz="1800" dirty="0"/>
                        <a:t>Middleware name. Used to distinguish multiple instances of same type middleware.</a:t>
                      </a:r>
                    </a:p>
                  </a:txBody>
                  <a:tcPr marL="89642" marR="89642" marT="44821" marB="44821"/>
                </a:tc>
                <a:tc>
                  <a:txBody>
                    <a:bodyPr/>
                    <a:lstStyle/>
                    <a:p>
                      <a:r>
                        <a:rPr lang="en-US" sz="1800" dirty="0"/>
                        <a:t>Define be each middleware</a:t>
                      </a:r>
                    </a:p>
                  </a:txBody>
                  <a:tcPr marL="89642" marR="89642" marT="44821" marB="44821"/>
                </a:tc>
                <a:extLst>
                  <a:ext uri="{0D108BD9-81ED-4DB2-BD59-A6C34878D82A}">
                    <a16:rowId xmlns:a16="http://schemas.microsoft.com/office/drawing/2014/main" val="2221257665"/>
                  </a:ext>
                </a:extLst>
              </a:tr>
              <a:tr h="627497">
                <a:tc>
                  <a:txBody>
                    <a:bodyPr/>
                    <a:lstStyle/>
                    <a:p>
                      <a:r>
                        <a:rPr lang="en-US" sz="1800" dirty="0" err="1"/>
                        <a:t>AuthenticationMode</a:t>
                      </a:r>
                      <a:endParaRPr lang="en-US" sz="1800" dirty="0"/>
                    </a:p>
                  </a:txBody>
                  <a:tcPr marL="89642" marR="89642" marT="44821" marB="44821"/>
                </a:tc>
                <a:tc>
                  <a:txBody>
                    <a:bodyPr/>
                    <a:lstStyle/>
                    <a:p>
                      <a:r>
                        <a:rPr lang="en-US" sz="1800" dirty="0"/>
                        <a:t>Active – handle 401 as request for </a:t>
                      </a:r>
                      <a:r>
                        <a:rPr lang="en-US" sz="1800" dirty="0" err="1"/>
                        <a:t>authn</a:t>
                      </a:r>
                      <a:endParaRPr lang="en-US" sz="1800" dirty="0"/>
                    </a:p>
                    <a:p>
                      <a:r>
                        <a:rPr lang="en-US" sz="1800" dirty="0"/>
                        <a:t>Passive – wait till invoked</a:t>
                      </a:r>
                    </a:p>
                  </a:txBody>
                  <a:tcPr marL="89642" marR="89642" marT="44821" marB="44821"/>
                </a:tc>
                <a:tc>
                  <a:txBody>
                    <a:bodyPr/>
                    <a:lstStyle/>
                    <a:p>
                      <a:r>
                        <a:rPr lang="en-US" sz="1800" dirty="0"/>
                        <a:t>Depends on actual middleware, e.g. OIDC sets to Active</a:t>
                      </a:r>
                    </a:p>
                  </a:txBody>
                  <a:tcPr marL="89642" marR="89642" marT="44821" marB="44821"/>
                </a:tc>
                <a:extLst>
                  <a:ext uri="{0D108BD9-81ED-4DB2-BD59-A6C34878D82A}">
                    <a16:rowId xmlns:a16="http://schemas.microsoft.com/office/drawing/2014/main" val="1003779505"/>
                  </a:ext>
                </a:extLst>
              </a:tr>
            </a:tbl>
          </a:graphicData>
        </a:graphic>
      </p:graphicFrame>
    </p:spTree>
    <p:extLst>
      <p:ext uri="{BB962C8B-B14F-4D97-AF65-F5344CB8AC3E}">
        <p14:creationId xmlns:p14="http://schemas.microsoft.com/office/powerpoint/2010/main" val="330661703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1B3833-03E8-46A0-B4C0-812AB8135E8D}"/>
              </a:ext>
            </a:extLst>
          </p:cNvPr>
          <p:cNvSpPr>
            <a:spLocks noGrp="1"/>
          </p:cNvSpPr>
          <p:nvPr>
            <p:ph type="title"/>
          </p:nvPr>
        </p:nvSpPr>
        <p:spPr/>
        <p:txBody>
          <a:bodyPr/>
          <a:lstStyle/>
          <a:p>
            <a:r>
              <a:rPr lang="en-US" dirty="0"/>
              <a:t>OWIN</a:t>
            </a:r>
            <a:endParaRPr lang="nl-NL" dirty="0"/>
          </a:p>
        </p:txBody>
      </p:sp>
      <p:sp>
        <p:nvSpPr>
          <p:cNvPr id="4" name="Text Placeholder 3">
            <a:extLst>
              <a:ext uri="{FF2B5EF4-FFF2-40B4-BE49-F238E27FC236}">
                <a16:creationId xmlns:a16="http://schemas.microsoft.com/office/drawing/2014/main" id="{E7A001A5-FE45-4C6C-8587-4F6D0B68AB7A}"/>
              </a:ext>
            </a:extLst>
          </p:cNvPr>
          <p:cNvSpPr>
            <a:spLocks noGrp="1"/>
          </p:cNvSpPr>
          <p:nvPr>
            <p:ph type="body" sz="quarter" idx="14"/>
          </p:nvPr>
        </p:nvSpPr>
        <p:spPr/>
        <p:txBody>
          <a:bodyPr/>
          <a:lstStyle/>
          <a:p>
            <a:r>
              <a:rPr lang="en-US" dirty="0"/>
              <a:t>Cookie Authentication</a:t>
            </a:r>
            <a:endParaRPr lang="nl-NL" dirty="0"/>
          </a:p>
        </p:txBody>
      </p:sp>
    </p:spTree>
    <p:extLst>
      <p:ext uri="{BB962C8B-B14F-4D97-AF65-F5344CB8AC3E}">
        <p14:creationId xmlns:p14="http://schemas.microsoft.com/office/powerpoint/2010/main" val="3506145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930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7515755-1536-44CE-9DA3-900690F6F9C0}"/>
              </a:ext>
            </a:extLst>
          </p:cNvPr>
          <p:cNvSpPr>
            <a:spLocks noGrp="1"/>
          </p:cNvSpPr>
          <p:nvPr>
            <p:ph idx="10"/>
          </p:nvPr>
        </p:nvSpPr>
        <p:spPr/>
        <p:txBody>
          <a:bodyPr/>
          <a:lstStyle/>
          <a:p>
            <a:r>
              <a:rPr lang="en-US" dirty="0"/>
              <a:t>Describe the basic concepts of Cookie Authentication</a:t>
            </a:r>
          </a:p>
          <a:p>
            <a:r>
              <a:rPr lang="en-US" dirty="0"/>
              <a:t>Describe how to adapt Cookie Authentication</a:t>
            </a:r>
            <a:endParaRPr lang="nl-NL" dirty="0"/>
          </a:p>
        </p:txBody>
      </p:sp>
    </p:spTree>
    <p:extLst>
      <p:ext uri="{BB962C8B-B14F-4D97-AF65-F5344CB8AC3E}">
        <p14:creationId xmlns:p14="http://schemas.microsoft.com/office/powerpoint/2010/main" val="392999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CEAD42-2FCA-4722-810D-66BE904DF04B}"/>
              </a:ext>
            </a:extLst>
          </p:cNvPr>
          <p:cNvSpPr>
            <a:spLocks noGrp="1"/>
          </p:cNvSpPr>
          <p:nvPr>
            <p:ph type="title"/>
          </p:nvPr>
        </p:nvSpPr>
        <p:spPr/>
        <p:txBody>
          <a:bodyPr/>
          <a:lstStyle/>
          <a:p>
            <a:r>
              <a:rPr lang="en-US"/>
              <a:t>General</a:t>
            </a:r>
            <a:endParaRPr lang="en-US" dirty="0"/>
          </a:p>
        </p:txBody>
      </p:sp>
      <p:sp>
        <p:nvSpPr>
          <p:cNvPr id="2" name="Text Placeholder 1">
            <a:extLst>
              <a:ext uri="{FF2B5EF4-FFF2-40B4-BE49-F238E27FC236}">
                <a16:creationId xmlns:a16="http://schemas.microsoft.com/office/drawing/2014/main" id="{A2336069-4553-43CE-B2F3-B21209393EFD}"/>
              </a:ext>
            </a:extLst>
          </p:cNvPr>
          <p:cNvSpPr>
            <a:spLocks noGrp="1"/>
          </p:cNvSpPr>
          <p:nvPr>
            <p:ph idx="1"/>
          </p:nvPr>
        </p:nvSpPr>
        <p:spPr/>
        <p:txBody>
          <a:bodyPr/>
          <a:lstStyle/>
          <a:p>
            <a:r>
              <a:rPr lang="en-US"/>
              <a:t>Commonly used in Web Apps (UI), except SPA</a:t>
            </a:r>
          </a:p>
          <a:p>
            <a:pPr lvl="1"/>
            <a:r>
              <a:rPr lang="en-US"/>
              <a:t>Saves on having to authn the user on every request</a:t>
            </a:r>
          </a:p>
          <a:p>
            <a:r>
              <a:rPr lang="en-US"/>
              <a:t>Usually set as default authn method</a:t>
            </a:r>
          </a:p>
          <a:p>
            <a:r>
              <a:rPr lang="en-US"/>
              <a:t>Manages cookie holding ClaimsPrincipal</a:t>
            </a:r>
          </a:p>
          <a:p>
            <a:pPr lvl="1"/>
            <a:r>
              <a:rPr lang="en-US"/>
              <a:t>Serializes after other middleware updates the principal</a:t>
            </a:r>
          </a:p>
          <a:p>
            <a:pPr lvl="1"/>
            <a:r>
              <a:rPr lang="en-US"/>
              <a:t>De-serializes on every request</a:t>
            </a:r>
            <a:endParaRPr lang="en-US" dirty="0"/>
          </a:p>
        </p:txBody>
      </p:sp>
    </p:spTree>
    <p:extLst>
      <p:ext uri="{BB962C8B-B14F-4D97-AF65-F5344CB8AC3E}">
        <p14:creationId xmlns:p14="http://schemas.microsoft.com/office/powerpoint/2010/main" val="2206518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75AFF8-A008-4411-909D-DFABB8EB2695}"/>
              </a:ext>
            </a:extLst>
          </p:cNvPr>
          <p:cNvSpPr>
            <a:spLocks noGrp="1"/>
          </p:cNvSpPr>
          <p:nvPr>
            <p:ph type="title"/>
          </p:nvPr>
        </p:nvSpPr>
        <p:spPr/>
        <p:txBody>
          <a:bodyPr/>
          <a:lstStyle/>
          <a:p>
            <a:r>
              <a:rPr lang="en-US"/>
              <a:t>UseCookieAuthentication</a:t>
            </a:r>
            <a:endParaRPr lang="en-US" dirty="0"/>
          </a:p>
        </p:txBody>
      </p:sp>
      <p:sp>
        <p:nvSpPr>
          <p:cNvPr id="2" name="Text Placeholder 1">
            <a:extLst>
              <a:ext uri="{FF2B5EF4-FFF2-40B4-BE49-F238E27FC236}">
                <a16:creationId xmlns:a16="http://schemas.microsoft.com/office/drawing/2014/main" id="{CC0BF14E-E8F2-4CE1-8214-8E096167B89B}"/>
              </a:ext>
            </a:extLst>
          </p:cNvPr>
          <p:cNvSpPr>
            <a:spLocks noGrp="1"/>
          </p:cNvSpPr>
          <p:nvPr>
            <p:ph idx="1"/>
          </p:nvPr>
        </p:nvSpPr>
        <p:spPr/>
        <p:txBody>
          <a:bodyPr>
            <a:normAutofit fontScale="62500" lnSpcReduction="20000"/>
          </a:bodyPr>
          <a:lstStyle/>
          <a:p>
            <a:r>
              <a:rPr lang="en-US" dirty="0"/>
              <a:t>public static </a:t>
            </a:r>
            <a:r>
              <a:rPr lang="en-US" dirty="0" err="1"/>
              <a:t>IAppBuilder</a:t>
            </a:r>
            <a:r>
              <a:rPr lang="en-US" dirty="0"/>
              <a:t> </a:t>
            </a:r>
            <a:r>
              <a:rPr lang="en-US" dirty="0" err="1"/>
              <a:t>UseCookieAuthentication</a:t>
            </a:r>
            <a:r>
              <a:rPr lang="en-US" dirty="0"/>
              <a:t>(this </a:t>
            </a:r>
            <a:r>
              <a:rPr lang="en-US" dirty="0" err="1"/>
              <a:t>IAppBuilder</a:t>
            </a:r>
            <a:r>
              <a:rPr lang="en-US" dirty="0"/>
              <a:t> app, </a:t>
            </a:r>
            <a:r>
              <a:rPr lang="en-US" dirty="0" err="1">
                <a:highlight>
                  <a:srgbClr val="FFFF00"/>
                </a:highlight>
              </a:rPr>
              <a:t>CookieAuthenticationOptions</a:t>
            </a:r>
            <a:r>
              <a:rPr lang="en-US" dirty="0"/>
              <a:t> options)</a:t>
            </a:r>
          </a:p>
          <a:p>
            <a:r>
              <a:rPr lang="en-US" dirty="0"/>
              <a:t>        {</a:t>
            </a:r>
          </a:p>
          <a:p>
            <a:r>
              <a:rPr lang="en-US" dirty="0"/>
              <a:t>            return </a:t>
            </a:r>
            <a:r>
              <a:rPr lang="en-US" dirty="0" err="1"/>
              <a:t>app.UseCookieAuthentication</a:t>
            </a:r>
            <a:r>
              <a:rPr lang="en-US" dirty="0"/>
              <a:t>(options, </a:t>
            </a:r>
            <a:r>
              <a:rPr lang="en-US" dirty="0" err="1"/>
              <a:t>PipelineStage.Authenticate</a:t>
            </a:r>
            <a:r>
              <a:rPr lang="en-US" dirty="0"/>
              <a:t>);</a:t>
            </a:r>
          </a:p>
          <a:p>
            <a:r>
              <a:rPr lang="en-US" dirty="0"/>
              <a:t>        }</a:t>
            </a:r>
          </a:p>
          <a:p>
            <a:endParaRPr lang="en-US" dirty="0"/>
          </a:p>
          <a:p>
            <a:r>
              <a:rPr lang="en-US" dirty="0"/>
              <a:t>public static </a:t>
            </a:r>
            <a:r>
              <a:rPr lang="en-US" dirty="0" err="1"/>
              <a:t>IAppBuilder</a:t>
            </a:r>
            <a:r>
              <a:rPr lang="en-US" dirty="0"/>
              <a:t> </a:t>
            </a:r>
            <a:r>
              <a:rPr lang="en-US" dirty="0" err="1"/>
              <a:t>UseCookieAuthentication</a:t>
            </a:r>
            <a:r>
              <a:rPr lang="en-US" dirty="0"/>
              <a:t>(this </a:t>
            </a:r>
            <a:r>
              <a:rPr lang="en-US" dirty="0" err="1"/>
              <a:t>IAppBuilder</a:t>
            </a:r>
            <a:r>
              <a:rPr lang="en-US" dirty="0"/>
              <a:t> app, </a:t>
            </a:r>
            <a:r>
              <a:rPr lang="en-US" dirty="0" err="1"/>
              <a:t>CookieAuthenticationOptions</a:t>
            </a:r>
            <a:r>
              <a:rPr lang="en-US" dirty="0"/>
              <a:t> options, </a:t>
            </a:r>
            <a:r>
              <a:rPr lang="en-US" dirty="0" err="1"/>
              <a:t>PipelineStage</a:t>
            </a:r>
            <a:r>
              <a:rPr lang="en-US" dirty="0"/>
              <a:t> stage)</a:t>
            </a:r>
          </a:p>
          <a:p>
            <a:r>
              <a:rPr lang="en-US" dirty="0"/>
              <a:t>        {</a:t>
            </a:r>
          </a:p>
          <a:p>
            <a:r>
              <a:rPr lang="en-US" dirty="0"/>
              <a:t>            …</a:t>
            </a:r>
          </a:p>
          <a:p>
            <a:r>
              <a:rPr lang="en-US" dirty="0"/>
              <a:t>            </a:t>
            </a:r>
            <a:r>
              <a:rPr lang="en-US" dirty="0" err="1">
                <a:highlight>
                  <a:srgbClr val="FFFF00"/>
                </a:highlight>
              </a:rPr>
              <a:t>app</a:t>
            </a:r>
            <a:r>
              <a:rPr lang="en-US" dirty="0" err="1"/>
              <a:t>.Use</a:t>
            </a:r>
            <a:r>
              <a:rPr lang="en-US" dirty="0"/>
              <a:t>(</a:t>
            </a:r>
            <a:r>
              <a:rPr lang="en-US" dirty="0" err="1"/>
              <a:t>typeof</a:t>
            </a:r>
            <a:r>
              <a:rPr lang="en-US" dirty="0"/>
              <a:t>(</a:t>
            </a:r>
            <a:r>
              <a:rPr lang="en-US" dirty="0" err="1">
                <a:highlight>
                  <a:srgbClr val="FFFF00"/>
                </a:highlight>
              </a:rPr>
              <a:t>CookieAuthenticationMiddleware</a:t>
            </a:r>
            <a:r>
              <a:rPr lang="en-US" dirty="0"/>
              <a:t>), app, </a:t>
            </a:r>
            <a:r>
              <a:rPr lang="en-US" dirty="0">
                <a:highlight>
                  <a:srgbClr val="FFFF00"/>
                </a:highlight>
              </a:rPr>
              <a:t>options</a:t>
            </a:r>
            <a:r>
              <a:rPr lang="en-US" dirty="0"/>
              <a:t>);</a:t>
            </a:r>
          </a:p>
          <a:p>
            <a:r>
              <a:rPr lang="en-US" dirty="0"/>
              <a:t>            </a:t>
            </a:r>
            <a:r>
              <a:rPr lang="en-US" dirty="0" err="1"/>
              <a:t>app.UseStageMarker</a:t>
            </a:r>
            <a:r>
              <a:rPr lang="en-US" dirty="0"/>
              <a:t>(stage);</a:t>
            </a:r>
          </a:p>
          <a:p>
            <a:r>
              <a:rPr lang="en-US" dirty="0"/>
              <a:t>            return app;</a:t>
            </a:r>
          </a:p>
          <a:p>
            <a:r>
              <a:rPr lang="en-US" dirty="0"/>
              <a:t>        }</a:t>
            </a:r>
          </a:p>
        </p:txBody>
      </p:sp>
    </p:spTree>
    <p:extLst>
      <p:ext uri="{BB962C8B-B14F-4D97-AF65-F5344CB8AC3E}">
        <p14:creationId xmlns:p14="http://schemas.microsoft.com/office/powerpoint/2010/main" val="2864958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75AFF8-A008-4411-909D-DFABB8EB2695}"/>
              </a:ext>
            </a:extLst>
          </p:cNvPr>
          <p:cNvSpPr>
            <a:spLocks noGrp="1"/>
          </p:cNvSpPr>
          <p:nvPr>
            <p:ph type="title"/>
          </p:nvPr>
        </p:nvSpPr>
        <p:spPr/>
        <p:txBody>
          <a:bodyPr/>
          <a:lstStyle/>
          <a:p>
            <a:r>
              <a:rPr lang="en-US"/>
              <a:t>CookieAuthenticationOptions</a:t>
            </a:r>
            <a:endParaRPr lang="en-US" dirty="0"/>
          </a:p>
        </p:txBody>
      </p:sp>
      <p:graphicFrame>
        <p:nvGraphicFramePr>
          <p:cNvPr id="6" name="Table 5">
            <a:extLst>
              <a:ext uri="{FF2B5EF4-FFF2-40B4-BE49-F238E27FC236}">
                <a16:creationId xmlns:a16="http://schemas.microsoft.com/office/drawing/2014/main" id="{0DA61D46-E67B-409F-AA09-AD4D3D64E247}"/>
              </a:ext>
            </a:extLst>
          </p:cNvPr>
          <p:cNvGraphicFramePr>
            <a:graphicFrameLocks noGrp="1"/>
          </p:cNvGraphicFramePr>
          <p:nvPr>
            <p:extLst/>
          </p:nvPr>
        </p:nvGraphicFramePr>
        <p:xfrm>
          <a:off x="298134" y="1048305"/>
          <a:ext cx="11626947" cy="5554466"/>
        </p:xfrm>
        <a:graphic>
          <a:graphicData uri="http://schemas.openxmlformats.org/drawingml/2006/table">
            <a:tbl>
              <a:tblPr firstRow="1" bandRow="1">
                <a:tableStyleId>{5C22544A-7EE6-4342-B048-85BDC9FD1C3A}</a:tableStyleId>
              </a:tblPr>
              <a:tblGrid>
                <a:gridCol w="2137465">
                  <a:extLst>
                    <a:ext uri="{9D8B030D-6E8A-4147-A177-3AD203B41FA5}">
                      <a16:colId xmlns:a16="http://schemas.microsoft.com/office/drawing/2014/main" val="130563334"/>
                    </a:ext>
                  </a:extLst>
                </a:gridCol>
                <a:gridCol w="5613833">
                  <a:extLst>
                    <a:ext uri="{9D8B030D-6E8A-4147-A177-3AD203B41FA5}">
                      <a16:colId xmlns:a16="http://schemas.microsoft.com/office/drawing/2014/main" val="210209907"/>
                    </a:ext>
                  </a:extLst>
                </a:gridCol>
                <a:gridCol w="3875649">
                  <a:extLst>
                    <a:ext uri="{9D8B030D-6E8A-4147-A177-3AD203B41FA5}">
                      <a16:colId xmlns:a16="http://schemas.microsoft.com/office/drawing/2014/main" val="3912266987"/>
                    </a:ext>
                  </a:extLst>
                </a:gridCol>
              </a:tblGrid>
              <a:tr h="363550">
                <a:tc>
                  <a:txBody>
                    <a:bodyPr/>
                    <a:lstStyle/>
                    <a:p>
                      <a:r>
                        <a:rPr lang="en-US" sz="1800" dirty="0"/>
                        <a:t>Name</a:t>
                      </a:r>
                    </a:p>
                  </a:txBody>
                  <a:tcPr marL="89642" marR="89642" marT="44821" marB="44821"/>
                </a:tc>
                <a:tc>
                  <a:txBody>
                    <a:bodyPr/>
                    <a:lstStyle/>
                    <a:p>
                      <a:r>
                        <a:rPr lang="en-US" sz="1800" dirty="0"/>
                        <a:t>Purpose</a:t>
                      </a:r>
                    </a:p>
                  </a:txBody>
                  <a:tcPr marL="89642" marR="89642" marT="44821" marB="44821"/>
                </a:tc>
                <a:tc>
                  <a:txBody>
                    <a:bodyPr/>
                    <a:lstStyle/>
                    <a:p>
                      <a:r>
                        <a:rPr lang="en-US" sz="1800" dirty="0"/>
                        <a:t>Default</a:t>
                      </a:r>
                    </a:p>
                  </a:txBody>
                  <a:tcPr marL="89642" marR="89642" marT="44821" marB="44821"/>
                </a:tc>
                <a:extLst>
                  <a:ext uri="{0D108BD9-81ED-4DB2-BD59-A6C34878D82A}">
                    <a16:rowId xmlns:a16="http://schemas.microsoft.com/office/drawing/2014/main" val="3635972730"/>
                  </a:ext>
                </a:extLst>
              </a:tr>
              <a:tr h="363550">
                <a:tc>
                  <a:txBody>
                    <a:bodyPr/>
                    <a:lstStyle/>
                    <a:p>
                      <a:r>
                        <a:rPr lang="en-US" sz="1800" dirty="0" err="1"/>
                        <a:t>CookieName</a:t>
                      </a:r>
                      <a:endParaRPr lang="en-US" sz="1800" dirty="0"/>
                    </a:p>
                  </a:txBody>
                  <a:tcPr marL="89642" marR="89642" marT="44821" marB="44821"/>
                </a:tc>
                <a:tc>
                  <a:txBody>
                    <a:bodyPr/>
                    <a:lstStyle/>
                    <a:p>
                      <a:r>
                        <a:rPr lang="en-US" sz="1800" dirty="0"/>
                        <a:t>Cookie name</a:t>
                      </a:r>
                    </a:p>
                  </a:txBody>
                  <a:tcPr marL="89642" marR="89642" marT="44821" marB="44821"/>
                </a:tc>
                <a:tc>
                  <a:txBody>
                    <a:bodyPr/>
                    <a:lstStyle/>
                    <a:p>
                      <a:r>
                        <a:rPr lang="en-US" sz="1800" dirty="0"/>
                        <a:t>.</a:t>
                      </a:r>
                      <a:r>
                        <a:rPr lang="en-US" sz="1800" dirty="0" err="1"/>
                        <a:t>AspNet.Cookies</a:t>
                      </a:r>
                      <a:endParaRPr lang="en-US" sz="1800" dirty="0"/>
                    </a:p>
                  </a:txBody>
                  <a:tcPr marL="89642" marR="89642" marT="44821" marB="44821"/>
                </a:tc>
                <a:extLst>
                  <a:ext uri="{0D108BD9-81ED-4DB2-BD59-A6C34878D82A}">
                    <a16:rowId xmlns:a16="http://schemas.microsoft.com/office/drawing/2014/main" val="2221257665"/>
                  </a:ext>
                </a:extLst>
              </a:tr>
              <a:tr h="363550">
                <a:tc>
                  <a:txBody>
                    <a:bodyPr/>
                    <a:lstStyle/>
                    <a:p>
                      <a:r>
                        <a:rPr lang="en-US" sz="1800" dirty="0" err="1"/>
                        <a:t>CookieDomain</a:t>
                      </a:r>
                      <a:endParaRPr lang="en-US" sz="1800" dirty="0"/>
                    </a:p>
                  </a:txBody>
                  <a:tcPr marL="89642" marR="89642" marT="44821" marB="44821"/>
                </a:tc>
                <a:tc>
                  <a:txBody>
                    <a:bodyPr/>
                    <a:lstStyle/>
                    <a:p>
                      <a:r>
                        <a:rPr lang="en-US" sz="1800" dirty="0"/>
                        <a:t>Cookie domain</a:t>
                      </a:r>
                    </a:p>
                  </a:txBody>
                  <a:tcPr marL="89642" marR="89642" marT="44821" marB="44821"/>
                </a:tc>
                <a:tc>
                  <a:txBody>
                    <a:bodyPr/>
                    <a:lstStyle/>
                    <a:p>
                      <a:r>
                        <a:rPr lang="en-US" sz="1800" dirty="0"/>
                        <a:t>None</a:t>
                      </a:r>
                    </a:p>
                  </a:txBody>
                  <a:tcPr marL="89642" marR="89642" marT="44821" marB="44821"/>
                </a:tc>
                <a:extLst>
                  <a:ext uri="{0D108BD9-81ED-4DB2-BD59-A6C34878D82A}">
                    <a16:rowId xmlns:a16="http://schemas.microsoft.com/office/drawing/2014/main" val="1003779505"/>
                  </a:ext>
                </a:extLst>
              </a:tr>
              <a:tr h="363550">
                <a:tc>
                  <a:txBody>
                    <a:bodyPr/>
                    <a:lstStyle/>
                    <a:p>
                      <a:r>
                        <a:rPr lang="en-US" sz="1800" dirty="0" err="1"/>
                        <a:t>CookiePath</a:t>
                      </a:r>
                      <a:endParaRPr lang="en-US" sz="1800" dirty="0"/>
                    </a:p>
                  </a:txBody>
                  <a:tcPr marL="89642" marR="89642" marT="44821" marB="44821"/>
                </a:tc>
                <a:tc>
                  <a:txBody>
                    <a:bodyPr/>
                    <a:lstStyle/>
                    <a:p>
                      <a:r>
                        <a:rPr lang="en-US" sz="1800" dirty="0"/>
                        <a:t>Access path in browser</a:t>
                      </a:r>
                    </a:p>
                  </a:txBody>
                  <a:tcPr marL="89642" marR="89642" marT="44821" marB="44821"/>
                </a:tc>
                <a:tc>
                  <a:txBody>
                    <a:bodyPr/>
                    <a:lstStyle/>
                    <a:p>
                      <a:r>
                        <a:rPr lang="en-US" sz="1800" dirty="0"/>
                        <a:t>/</a:t>
                      </a:r>
                    </a:p>
                  </a:txBody>
                  <a:tcPr marL="89642" marR="89642" marT="44821" marB="44821"/>
                </a:tc>
                <a:extLst>
                  <a:ext uri="{0D108BD9-81ED-4DB2-BD59-A6C34878D82A}">
                    <a16:rowId xmlns:a16="http://schemas.microsoft.com/office/drawing/2014/main" val="3727305777"/>
                  </a:ext>
                </a:extLst>
              </a:tr>
              <a:tr h="363550">
                <a:tc>
                  <a:txBody>
                    <a:bodyPr/>
                    <a:lstStyle/>
                    <a:p>
                      <a:r>
                        <a:rPr lang="en-US" sz="1800" dirty="0" err="1"/>
                        <a:t>CookieHttpOnly</a:t>
                      </a:r>
                      <a:endParaRPr lang="en-US" sz="1800" dirty="0"/>
                    </a:p>
                  </a:txBody>
                  <a:tcPr marL="89642" marR="89642" marT="44821" marB="44821"/>
                </a:tc>
                <a:tc>
                  <a:txBody>
                    <a:bodyPr/>
                    <a:lstStyle/>
                    <a:p>
                      <a:r>
                        <a:rPr lang="en-US" sz="1800" dirty="0"/>
                        <a:t>Prevent browser JS from reading the cookie</a:t>
                      </a:r>
                    </a:p>
                  </a:txBody>
                  <a:tcPr marL="89642" marR="89642" marT="44821" marB="44821"/>
                </a:tc>
                <a:tc>
                  <a:txBody>
                    <a:bodyPr/>
                    <a:lstStyle/>
                    <a:p>
                      <a:r>
                        <a:rPr lang="en-US" sz="1800" dirty="0"/>
                        <a:t>Yes</a:t>
                      </a:r>
                    </a:p>
                  </a:txBody>
                  <a:tcPr marL="89642" marR="89642" marT="44821" marB="44821"/>
                </a:tc>
                <a:extLst>
                  <a:ext uri="{0D108BD9-81ED-4DB2-BD59-A6C34878D82A}">
                    <a16:rowId xmlns:a16="http://schemas.microsoft.com/office/drawing/2014/main" val="2086639945"/>
                  </a:ext>
                </a:extLst>
              </a:tr>
              <a:tr h="363550">
                <a:tc>
                  <a:txBody>
                    <a:bodyPr/>
                    <a:lstStyle/>
                    <a:p>
                      <a:r>
                        <a:rPr lang="en-US" sz="1800" dirty="0" err="1"/>
                        <a:t>CookieSecure</a:t>
                      </a:r>
                      <a:endParaRPr lang="en-US" sz="1800" dirty="0"/>
                    </a:p>
                  </a:txBody>
                  <a:tcPr marL="89642" marR="89642" marT="44821" marB="44821"/>
                </a:tc>
                <a:tc>
                  <a:txBody>
                    <a:bodyPr/>
                    <a:lstStyle/>
                    <a:p>
                      <a:r>
                        <a:rPr lang="en-US" sz="1800" dirty="0"/>
                        <a:t>Whether http is allowed. Yes, no or same as request.</a:t>
                      </a:r>
                    </a:p>
                  </a:txBody>
                  <a:tcPr marL="89642" marR="89642" marT="44821" marB="44821"/>
                </a:tc>
                <a:tc>
                  <a:txBody>
                    <a:bodyPr/>
                    <a:lstStyle/>
                    <a:p>
                      <a:r>
                        <a:rPr lang="en-US" sz="1800" dirty="0"/>
                        <a:t>Same as request</a:t>
                      </a:r>
                    </a:p>
                  </a:txBody>
                  <a:tcPr marL="89642" marR="89642" marT="44821" marB="44821"/>
                </a:tc>
                <a:extLst>
                  <a:ext uri="{0D108BD9-81ED-4DB2-BD59-A6C34878D82A}">
                    <a16:rowId xmlns:a16="http://schemas.microsoft.com/office/drawing/2014/main" val="544662484"/>
                  </a:ext>
                </a:extLst>
              </a:tr>
              <a:tr h="363550">
                <a:tc>
                  <a:txBody>
                    <a:bodyPr/>
                    <a:lstStyle/>
                    <a:p>
                      <a:r>
                        <a:rPr lang="en-US" sz="1800" dirty="0" err="1"/>
                        <a:t>ExpireTimeSpan</a:t>
                      </a:r>
                      <a:endParaRPr lang="en-US" sz="1800" dirty="0"/>
                    </a:p>
                  </a:txBody>
                  <a:tcPr marL="89642" marR="89642" marT="44821" marB="44821"/>
                </a:tc>
                <a:tc>
                  <a:txBody>
                    <a:bodyPr/>
                    <a:lstStyle/>
                    <a:p>
                      <a:r>
                        <a:rPr lang="en-US" sz="1800" dirty="0"/>
                        <a:t>Time validity of the cookie</a:t>
                      </a:r>
                    </a:p>
                  </a:txBody>
                  <a:tcPr marL="89642" marR="89642" marT="44821" marB="44821"/>
                </a:tc>
                <a:tc>
                  <a:txBody>
                    <a:bodyPr/>
                    <a:lstStyle/>
                    <a:p>
                      <a:r>
                        <a:rPr lang="en-US" sz="1800" dirty="0"/>
                        <a:t>14 days</a:t>
                      </a:r>
                    </a:p>
                  </a:txBody>
                  <a:tcPr marL="89642" marR="89642" marT="44821" marB="44821"/>
                </a:tc>
                <a:extLst>
                  <a:ext uri="{0D108BD9-81ED-4DB2-BD59-A6C34878D82A}">
                    <a16:rowId xmlns:a16="http://schemas.microsoft.com/office/drawing/2014/main" val="3262438770"/>
                  </a:ext>
                </a:extLst>
              </a:tr>
              <a:tr h="627497">
                <a:tc>
                  <a:txBody>
                    <a:bodyPr/>
                    <a:lstStyle/>
                    <a:p>
                      <a:r>
                        <a:rPr lang="en-US" sz="1800" dirty="0" err="1"/>
                        <a:t>SlidingExpiration</a:t>
                      </a:r>
                      <a:endParaRPr lang="en-US" sz="1800" dirty="0"/>
                    </a:p>
                  </a:txBody>
                  <a:tcPr marL="89642" marR="89642" marT="44821" marB="44821"/>
                </a:tc>
                <a:tc>
                  <a:txBody>
                    <a:bodyPr/>
                    <a:lstStyle/>
                    <a:p>
                      <a:r>
                        <a:rPr lang="en-US" sz="1800" dirty="0"/>
                        <a:t>Extend expiration time if cookie more than </a:t>
                      </a:r>
                      <a:r>
                        <a:rPr lang="en-US" sz="1800" dirty="0" err="1"/>
                        <a:t>hafway</a:t>
                      </a:r>
                      <a:r>
                        <a:rPr lang="en-US" sz="1800" dirty="0"/>
                        <a:t> through current lifetime.</a:t>
                      </a:r>
                    </a:p>
                  </a:txBody>
                  <a:tcPr marL="89642" marR="89642" marT="44821" marB="44821"/>
                </a:tc>
                <a:tc>
                  <a:txBody>
                    <a:bodyPr/>
                    <a:lstStyle/>
                    <a:p>
                      <a:r>
                        <a:rPr lang="en-US" sz="1800" dirty="0"/>
                        <a:t>Yes</a:t>
                      </a:r>
                    </a:p>
                  </a:txBody>
                  <a:tcPr marL="89642" marR="89642" marT="44821" marB="44821"/>
                </a:tc>
                <a:extLst>
                  <a:ext uri="{0D108BD9-81ED-4DB2-BD59-A6C34878D82A}">
                    <a16:rowId xmlns:a16="http://schemas.microsoft.com/office/drawing/2014/main" val="1177252285"/>
                  </a:ext>
                </a:extLst>
              </a:tr>
              <a:tr h="627497">
                <a:tc>
                  <a:txBody>
                    <a:bodyPr/>
                    <a:lstStyle/>
                    <a:p>
                      <a:r>
                        <a:rPr lang="en-US" sz="1800" dirty="0"/>
                        <a:t>Provider</a:t>
                      </a:r>
                    </a:p>
                  </a:txBody>
                  <a:tcPr marL="89642" marR="89642" marT="44821" marB="44821"/>
                </a:tc>
                <a:tc>
                  <a:txBody>
                    <a:bodyPr/>
                    <a:lstStyle/>
                    <a:p>
                      <a:r>
                        <a:rPr lang="en-US" sz="1800" dirty="0"/>
                        <a:t>Allows application code to add event handling during processing of the cookie</a:t>
                      </a:r>
                    </a:p>
                  </a:txBody>
                  <a:tcPr marL="89642" marR="89642" marT="44821" marB="44821"/>
                </a:tc>
                <a:tc>
                  <a:txBody>
                    <a:bodyPr/>
                    <a:lstStyle/>
                    <a:p>
                      <a:r>
                        <a:rPr lang="en-US" sz="1800" dirty="0"/>
                        <a:t>NOP</a:t>
                      </a:r>
                    </a:p>
                  </a:txBody>
                  <a:tcPr marL="89642" marR="89642" marT="44821" marB="44821"/>
                </a:tc>
                <a:extLst>
                  <a:ext uri="{0D108BD9-81ED-4DB2-BD59-A6C34878D82A}">
                    <a16:rowId xmlns:a16="http://schemas.microsoft.com/office/drawing/2014/main" val="628732559"/>
                  </a:ext>
                </a:extLst>
              </a:tr>
              <a:tr h="627497">
                <a:tc>
                  <a:txBody>
                    <a:bodyPr/>
                    <a:lstStyle/>
                    <a:p>
                      <a:r>
                        <a:rPr lang="en-US" sz="1800" dirty="0" err="1"/>
                        <a:t>TicketDataFormat</a:t>
                      </a:r>
                      <a:endParaRPr lang="en-US" sz="1800" dirty="0"/>
                    </a:p>
                  </a:txBody>
                  <a:tcPr marL="89642" marR="89642" marT="44821" marB="44821"/>
                </a:tc>
                <a:tc>
                  <a:txBody>
                    <a:bodyPr/>
                    <a:lstStyle/>
                    <a:p>
                      <a:r>
                        <a:rPr lang="en-US" sz="1800" dirty="0"/>
                        <a:t>Data protection logic for the cookie</a:t>
                      </a:r>
                    </a:p>
                  </a:txBody>
                  <a:tcPr marL="89642" marR="89642" marT="44821" marB="44821"/>
                </a:tc>
                <a:tc>
                  <a:txBody>
                    <a:bodyPr/>
                    <a:lstStyle/>
                    <a:p>
                      <a:r>
                        <a:rPr lang="en-US" sz="1800" dirty="0"/>
                        <a:t>Based on machine key if running in ASP.NET, DPAPI otherwise</a:t>
                      </a:r>
                    </a:p>
                  </a:txBody>
                  <a:tcPr marL="89642" marR="89642" marT="44821" marB="44821"/>
                </a:tc>
                <a:extLst>
                  <a:ext uri="{0D108BD9-81ED-4DB2-BD59-A6C34878D82A}">
                    <a16:rowId xmlns:a16="http://schemas.microsoft.com/office/drawing/2014/main" val="2027038460"/>
                  </a:ext>
                </a:extLst>
              </a:tr>
              <a:tr h="363550">
                <a:tc>
                  <a:txBody>
                    <a:bodyPr/>
                    <a:lstStyle/>
                    <a:p>
                      <a:r>
                        <a:rPr lang="en-US" sz="1800" dirty="0" err="1"/>
                        <a:t>SystemClock</a:t>
                      </a:r>
                      <a:endParaRPr lang="en-US" sz="1800" dirty="0"/>
                    </a:p>
                  </a:txBody>
                  <a:tcPr marL="89642" marR="89642" marT="44821" marB="44821"/>
                </a:tc>
                <a:tc>
                  <a:txBody>
                    <a:bodyPr/>
                    <a:lstStyle/>
                    <a:p>
                      <a:r>
                        <a:rPr lang="en-US" sz="1800" dirty="0"/>
                        <a:t>Provides date/time. Replace for time-based testing.</a:t>
                      </a:r>
                    </a:p>
                  </a:txBody>
                  <a:tcPr marL="89642" marR="89642" marT="44821" marB="44821"/>
                </a:tc>
                <a:tc>
                  <a:txBody>
                    <a:bodyPr/>
                    <a:lstStyle/>
                    <a:p>
                      <a:r>
                        <a:rPr lang="en-US" sz="1800" dirty="0"/>
                        <a:t>Built-in</a:t>
                      </a:r>
                    </a:p>
                  </a:txBody>
                  <a:tcPr marL="89642" marR="89642" marT="44821" marB="44821"/>
                </a:tc>
                <a:extLst>
                  <a:ext uri="{0D108BD9-81ED-4DB2-BD59-A6C34878D82A}">
                    <a16:rowId xmlns:a16="http://schemas.microsoft.com/office/drawing/2014/main" val="3730647479"/>
                  </a:ext>
                </a:extLst>
              </a:tr>
              <a:tr h="363550">
                <a:tc>
                  <a:txBody>
                    <a:bodyPr/>
                    <a:lstStyle/>
                    <a:p>
                      <a:r>
                        <a:rPr lang="en-US" sz="1800" dirty="0" err="1"/>
                        <a:t>CookieManager</a:t>
                      </a:r>
                      <a:endParaRPr lang="en-US" sz="1800" dirty="0"/>
                    </a:p>
                  </a:txBody>
                  <a:tcPr marL="89642" marR="89642" marT="44821" marB="44821"/>
                </a:tc>
                <a:tc>
                  <a:txBody>
                    <a:bodyPr/>
                    <a:lstStyle/>
                    <a:p>
                      <a:r>
                        <a:rPr lang="en-US" sz="1800" dirty="0"/>
                        <a:t>How to get cookie from request or set on response</a:t>
                      </a:r>
                    </a:p>
                  </a:txBody>
                  <a:tcPr marL="89642" marR="89642" marT="44821" marB="44821"/>
                </a:tc>
                <a:tc>
                  <a:txBody>
                    <a:bodyPr/>
                    <a:lstStyle/>
                    <a:p>
                      <a:r>
                        <a:rPr lang="en-US" sz="1800" dirty="0" err="1"/>
                        <a:t>ChunkingCookieManager</a:t>
                      </a:r>
                      <a:endParaRPr lang="en-US" sz="1800" dirty="0"/>
                    </a:p>
                  </a:txBody>
                  <a:tcPr marL="89642" marR="89642" marT="44821" marB="44821"/>
                </a:tc>
                <a:extLst>
                  <a:ext uri="{0D108BD9-81ED-4DB2-BD59-A6C34878D82A}">
                    <a16:rowId xmlns:a16="http://schemas.microsoft.com/office/drawing/2014/main" val="2073843166"/>
                  </a:ext>
                </a:extLst>
              </a:tr>
              <a:tr h="363550">
                <a:tc>
                  <a:txBody>
                    <a:bodyPr/>
                    <a:lstStyle/>
                    <a:p>
                      <a:r>
                        <a:rPr lang="en-US" sz="1800" dirty="0" err="1"/>
                        <a:t>SessionStore</a:t>
                      </a:r>
                      <a:endParaRPr lang="en-US" sz="1800" dirty="0"/>
                    </a:p>
                  </a:txBody>
                  <a:tcPr marL="89642" marR="89642" marT="44821" marB="44821"/>
                </a:tc>
                <a:tc>
                  <a:txBody>
                    <a:bodyPr/>
                    <a:lstStyle/>
                    <a:p>
                      <a:r>
                        <a:rPr lang="en-US" sz="1800" dirty="0"/>
                        <a:t>If using session manager. Useful if identity large.</a:t>
                      </a:r>
                    </a:p>
                  </a:txBody>
                  <a:tcPr marL="89642" marR="89642" marT="44821" marB="44821"/>
                </a:tc>
                <a:tc>
                  <a:txBody>
                    <a:bodyPr/>
                    <a:lstStyle/>
                    <a:p>
                      <a:r>
                        <a:rPr lang="en-US" sz="1800" dirty="0"/>
                        <a:t>Null</a:t>
                      </a:r>
                    </a:p>
                  </a:txBody>
                  <a:tcPr marL="89642" marR="89642" marT="44821" marB="44821"/>
                </a:tc>
                <a:extLst>
                  <a:ext uri="{0D108BD9-81ED-4DB2-BD59-A6C34878D82A}">
                    <a16:rowId xmlns:a16="http://schemas.microsoft.com/office/drawing/2014/main" val="1566103015"/>
                  </a:ext>
                </a:extLst>
              </a:tr>
            </a:tbl>
          </a:graphicData>
        </a:graphic>
      </p:graphicFrame>
    </p:spTree>
    <p:extLst>
      <p:ext uri="{BB962C8B-B14F-4D97-AF65-F5344CB8AC3E}">
        <p14:creationId xmlns:p14="http://schemas.microsoft.com/office/powerpoint/2010/main" val="3164765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75AFF8-A008-4411-909D-DFABB8EB2695}"/>
              </a:ext>
            </a:extLst>
          </p:cNvPr>
          <p:cNvSpPr>
            <a:spLocks noGrp="1"/>
          </p:cNvSpPr>
          <p:nvPr>
            <p:ph type="title"/>
          </p:nvPr>
        </p:nvSpPr>
        <p:spPr/>
        <p:txBody>
          <a:bodyPr/>
          <a:lstStyle/>
          <a:p>
            <a:r>
              <a:rPr lang="en-US"/>
              <a:t>CookieAuthenticationMiddleware</a:t>
            </a:r>
            <a:endParaRPr lang="en-US" dirty="0"/>
          </a:p>
        </p:txBody>
      </p:sp>
      <p:sp>
        <p:nvSpPr>
          <p:cNvPr id="5" name="Text Placeholder 4">
            <a:extLst>
              <a:ext uri="{FF2B5EF4-FFF2-40B4-BE49-F238E27FC236}">
                <a16:creationId xmlns:a16="http://schemas.microsoft.com/office/drawing/2014/main" id="{05421CD6-0956-42BE-9E7B-941BB269EF70}"/>
              </a:ext>
            </a:extLst>
          </p:cNvPr>
          <p:cNvSpPr>
            <a:spLocks noGrp="1"/>
          </p:cNvSpPr>
          <p:nvPr>
            <p:ph idx="1"/>
          </p:nvPr>
        </p:nvSpPr>
        <p:spPr/>
        <p:txBody>
          <a:bodyPr>
            <a:normAutofit lnSpcReduction="10000"/>
          </a:bodyPr>
          <a:lstStyle/>
          <a:p>
            <a:r>
              <a:rPr lang="en-US"/>
              <a:t>Authentication middleware creates an instance of AuthenticationHandler (CookieAuthenticationHandler)</a:t>
            </a:r>
          </a:p>
          <a:p>
            <a:r>
              <a:rPr lang="en-US"/>
              <a:t>AuthenticateCoreAsync:</a:t>
            </a:r>
          </a:p>
          <a:p>
            <a:pPr lvl="1"/>
            <a:r>
              <a:rPr lang="en-US"/>
              <a:t>Deserialize cookie</a:t>
            </a:r>
          </a:p>
          <a:p>
            <a:pPr lvl="1"/>
            <a:r>
              <a:rPr lang="en-US"/>
              <a:t>Create ClaimsPrincipal</a:t>
            </a:r>
          </a:p>
          <a:p>
            <a:r>
              <a:rPr lang="en-US"/>
              <a:t>ApplyResponseGrantAsync</a:t>
            </a:r>
          </a:p>
          <a:p>
            <a:pPr lvl="1"/>
            <a:r>
              <a:rPr lang="en-US"/>
              <a:t>If cookie expiring, serialize ClaimPrincipal</a:t>
            </a:r>
          </a:p>
          <a:p>
            <a:pPr lvl="1"/>
            <a:r>
              <a:rPr lang="en-US"/>
              <a:t>Create cookies</a:t>
            </a:r>
          </a:p>
          <a:p>
            <a:r>
              <a:rPr lang="en-US"/>
              <a:t>ApplyResponseChallengeAsync</a:t>
            </a:r>
          </a:p>
          <a:p>
            <a:pPr lvl="1"/>
            <a:r>
              <a:rPr lang="en-US"/>
              <a:t>If configured, convert 401 to 302 with appropriate url</a:t>
            </a:r>
          </a:p>
          <a:p>
            <a:endParaRPr lang="en-US"/>
          </a:p>
          <a:p>
            <a:pPr lvl="1"/>
            <a:endParaRPr lang="en-US" dirty="0"/>
          </a:p>
        </p:txBody>
      </p:sp>
    </p:spTree>
    <p:extLst>
      <p:ext uri="{BB962C8B-B14F-4D97-AF65-F5344CB8AC3E}">
        <p14:creationId xmlns:p14="http://schemas.microsoft.com/office/powerpoint/2010/main" val="1037072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0E9E6E-DAA4-40C1-B409-81CDFF7C8EA6}"/>
              </a:ext>
            </a:extLst>
          </p:cNvPr>
          <p:cNvSpPr>
            <a:spLocks noGrp="1"/>
          </p:cNvSpPr>
          <p:nvPr>
            <p:ph type="title"/>
          </p:nvPr>
        </p:nvSpPr>
        <p:spPr/>
        <p:txBody>
          <a:bodyPr/>
          <a:lstStyle/>
          <a:p>
            <a:r>
              <a:rPr lang="en-US" dirty="0"/>
              <a:t>OWIN</a:t>
            </a:r>
            <a:endParaRPr lang="nl-NL" dirty="0"/>
          </a:p>
        </p:txBody>
      </p:sp>
      <p:sp>
        <p:nvSpPr>
          <p:cNvPr id="4" name="Text Placeholder 3">
            <a:extLst>
              <a:ext uri="{FF2B5EF4-FFF2-40B4-BE49-F238E27FC236}">
                <a16:creationId xmlns:a16="http://schemas.microsoft.com/office/drawing/2014/main" id="{74085C8C-D1D5-4A93-85BF-33DE9D8A4689}"/>
              </a:ext>
            </a:extLst>
          </p:cNvPr>
          <p:cNvSpPr>
            <a:spLocks noGrp="1"/>
          </p:cNvSpPr>
          <p:nvPr>
            <p:ph type="body" sz="quarter" idx="14"/>
          </p:nvPr>
        </p:nvSpPr>
        <p:spPr/>
        <p:txBody>
          <a:bodyPr/>
          <a:lstStyle/>
          <a:p>
            <a:r>
              <a:rPr lang="en-US" dirty="0"/>
              <a:t>OpenID Connect</a:t>
            </a:r>
            <a:endParaRPr lang="nl-NL" dirty="0"/>
          </a:p>
        </p:txBody>
      </p:sp>
    </p:spTree>
    <p:extLst>
      <p:ext uri="{BB962C8B-B14F-4D97-AF65-F5344CB8AC3E}">
        <p14:creationId xmlns:p14="http://schemas.microsoft.com/office/powerpoint/2010/main" val="4021246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F33C392-73A5-4D56-870A-7A60DCC8E25B}"/>
              </a:ext>
            </a:extLst>
          </p:cNvPr>
          <p:cNvSpPr>
            <a:spLocks noGrp="1"/>
          </p:cNvSpPr>
          <p:nvPr>
            <p:ph idx="10"/>
          </p:nvPr>
        </p:nvSpPr>
        <p:spPr/>
        <p:txBody>
          <a:bodyPr/>
          <a:lstStyle/>
          <a:p>
            <a:r>
              <a:rPr lang="en-US" dirty="0"/>
              <a:t>Describe the more complex workings of OWIN middleware</a:t>
            </a:r>
          </a:p>
          <a:p>
            <a:r>
              <a:rPr lang="en-US" dirty="0"/>
              <a:t>Know how to adapt OWIN in OpenID Connect scenarios</a:t>
            </a:r>
            <a:endParaRPr lang="nl-NL" dirty="0"/>
          </a:p>
        </p:txBody>
      </p:sp>
    </p:spTree>
    <p:extLst>
      <p:ext uri="{BB962C8B-B14F-4D97-AF65-F5344CB8AC3E}">
        <p14:creationId xmlns:p14="http://schemas.microsoft.com/office/powerpoint/2010/main" val="31758249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459E538-D799-4BD7-B836-691B982DDA27}"/>
              </a:ext>
            </a:extLst>
          </p:cNvPr>
          <p:cNvSpPr>
            <a:spLocks noGrp="1"/>
          </p:cNvSpPr>
          <p:nvPr>
            <p:ph type="body" sz="quarter" idx="11"/>
          </p:nvPr>
        </p:nvSpPr>
        <p:spPr/>
        <p:txBody>
          <a:bodyPr/>
          <a:lstStyle/>
          <a:p>
            <a:endParaRPr lang="nl-NL"/>
          </a:p>
        </p:txBody>
      </p:sp>
      <p:sp>
        <p:nvSpPr>
          <p:cNvPr id="5" name="Text Placeholder 4">
            <a:extLst>
              <a:ext uri="{FF2B5EF4-FFF2-40B4-BE49-F238E27FC236}">
                <a16:creationId xmlns:a16="http://schemas.microsoft.com/office/drawing/2014/main" id="{8707B962-1430-4C2B-B22E-8A57D2273CD2}"/>
              </a:ext>
            </a:extLst>
          </p:cNvPr>
          <p:cNvSpPr>
            <a:spLocks noGrp="1"/>
          </p:cNvSpPr>
          <p:nvPr>
            <p:ph type="body" sz="quarter" idx="12"/>
          </p:nvPr>
        </p:nvSpPr>
        <p:spPr/>
        <p:txBody>
          <a:bodyPr/>
          <a:lstStyle/>
          <a:p>
            <a:r>
              <a:rPr lang="en-US" dirty="0"/>
              <a:t>Create a Web Site with</a:t>
            </a:r>
            <a:br>
              <a:rPr lang="en-US" dirty="0"/>
            </a:br>
            <a:r>
              <a:rPr lang="en-US" dirty="0"/>
              <a:t>Visual Studio</a:t>
            </a:r>
            <a:endParaRPr lang="nl-NL" dirty="0"/>
          </a:p>
        </p:txBody>
      </p:sp>
    </p:spTree>
    <p:extLst>
      <p:ext uri="{BB962C8B-B14F-4D97-AF65-F5344CB8AC3E}">
        <p14:creationId xmlns:p14="http://schemas.microsoft.com/office/powerpoint/2010/main" val="887547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75AFF8-A008-4411-909D-DFABB8EB2695}"/>
              </a:ext>
            </a:extLst>
          </p:cNvPr>
          <p:cNvSpPr>
            <a:spLocks noGrp="1"/>
          </p:cNvSpPr>
          <p:nvPr>
            <p:ph type="title"/>
          </p:nvPr>
        </p:nvSpPr>
        <p:spPr/>
        <p:txBody>
          <a:bodyPr/>
          <a:lstStyle/>
          <a:p>
            <a:r>
              <a:rPr lang="en-US" dirty="0" err="1"/>
              <a:t>OpenIDConnectAuthenticationOptions</a:t>
            </a:r>
            <a:endParaRPr lang="en-US" dirty="0"/>
          </a:p>
        </p:txBody>
      </p:sp>
      <p:graphicFrame>
        <p:nvGraphicFramePr>
          <p:cNvPr id="6" name="Table 5">
            <a:extLst>
              <a:ext uri="{FF2B5EF4-FFF2-40B4-BE49-F238E27FC236}">
                <a16:creationId xmlns:a16="http://schemas.microsoft.com/office/drawing/2014/main" id="{0DA61D46-E67B-409F-AA09-AD4D3D64E247}"/>
              </a:ext>
            </a:extLst>
          </p:cNvPr>
          <p:cNvGraphicFramePr>
            <a:graphicFrameLocks noGrp="1"/>
          </p:cNvGraphicFramePr>
          <p:nvPr>
            <p:extLst/>
          </p:nvPr>
        </p:nvGraphicFramePr>
        <p:xfrm>
          <a:off x="269240" y="1322712"/>
          <a:ext cx="11176415" cy="5005826"/>
        </p:xfrm>
        <a:graphic>
          <a:graphicData uri="http://schemas.openxmlformats.org/drawingml/2006/table">
            <a:tbl>
              <a:tblPr firstRow="1" bandRow="1">
                <a:tableStyleId>{5C22544A-7EE6-4342-B048-85BDC9FD1C3A}</a:tableStyleId>
              </a:tblPr>
              <a:tblGrid>
                <a:gridCol w="3257996">
                  <a:extLst>
                    <a:ext uri="{9D8B030D-6E8A-4147-A177-3AD203B41FA5}">
                      <a16:colId xmlns:a16="http://schemas.microsoft.com/office/drawing/2014/main" val="130563334"/>
                    </a:ext>
                  </a:extLst>
                </a:gridCol>
                <a:gridCol w="7918419">
                  <a:extLst>
                    <a:ext uri="{9D8B030D-6E8A-4147-A177-3AD203B41FA5}">
                      <a16:colId xmlns:a16="http://schemas.microsoft.com/office/drawing/2014/main" val="210209907"/>
                    </a:ext>
                  </a:extLst>
                </a:gridCol>
              </a:tblGrid>
              <a:tr h="363550">
                <a:tc>
                  <a:txBody>
                    <a:bodyPr/>
                    <a:lstStyle/>
                    <a:p>
                      <a:r>
                        <a:rPr lang="en-US" sz="1800" dirty="0"/>
                        <a:t>Name</a:t>
                      </a:r>
                    </a:p>
                  </a:txBody>
                  <a:tcPr marL="89642" marR="89642" marT="44821" marB="44821"/>
                </a:tc>
                <a:tc>
                  <a:txBody>
                    <a:bodyPr/>
                    <a:lstStyle/>
                    <a:p>
                      <a:r>
                        <a:rPr lang="en-US" sz="1800" dirty="0"/>
                        <a:t>Purpose</a:t>
                      </a:r>
                    </a:p>
                  </a:txBody>
                  <a:tcPr marL="89642" marR="89642" marT="44821" marB="44821"/>
                </a:tc>
                <a:extLst>
                  <a:ext uri="{0D108BD9-81ED-4DB2-BD59-A6C34878D82A}">
                    <a16:rowId xmlns:a16="http://schemas.microsoft.com/office/drawing/2014/main" val="3635972730"/>
                  </a:ext>
                </a:extLst>
              </a:tr>
              <a:tr h="363550">
                <a:tc>
                  <a:txBody>
                    <a:bodyPr/>
                    <a:lstStyle/>
                    <a:p>
                      <a:r>
                        <a:rPr lang="en-US" sz="1800" dirty="0"/>
                        <a:t>Authority</a:t>
                      </a:r>
                    </a:p>
                  </a:txBody>
                  <a:tcPr marL="89642" marR="89642" marT="44821" marB="44821"/>
                </a:tc>
                <a:tc>
                  <a:txBody>
                    <a:bodyPr/>
                    <a:lstStyle/>
                    <a:p>
                      <a:r>
                        <a:rPr lang="en-US" sz="1800" dirty="0" err="1"/>
                        <a:t>Authz</a:t>
                      </a:r>
                      <a:r>
                        <a:rPr lang="en-US" sz="1800" dirty="0"/>
                        <a:t> server </a:t>
                      </a:r>
                      <a:r>
                        <a:rPr lang="en-US" sz="1800" dirty="0" err="1"/>
                        <a:t>url</a:t>
                      </a:r>
                      <a:endParaRPr lang="en-US" sz="1800" dirty="0"/>
                    </a:p>
                  </a:txBody>
                  <a:tcPr marL="89642" marR="89642" marT="44821" marB="44821"/>
                </a:tc>
                <a:extLst>
                  <a:ext uri="{0D108BD9-81ED-4DB2-BD59-A6C34878D82A}">
                    <a16:rowId xmlns:a16="http://schemas.microsoft.com/office/drawing/2014/main" val="1003779505"/>
                  </a:ext>
                </a:extLst>
              </a:tr>
              <a:tr h="363550">
                <a:tc>
                  <a:txBody>
                    <a:bodyPr/>
                    <a:lstStyle/>
                    <a:p>
                      <a:r>
                        <a:rPr lang="en-US" sz="1800" dirty="0" err="1"/>
                        <a:t>BackchannelHttpHandler</a:t>
                      </a:r>
                      <a:endParaRPr lang="en-US" sz="1800" dirty="0"/>
                    </a:p>
                  </a:txBody>
                  <a:tcPr marL="89642" marR="89642" marT="44821" marB="44821"/>
                </a:tc>
                <a:tc>
                  <a:txBody>
                    <a:bodyPr/>
                    <a:lstStyle/>
                    <a:p>
                      <a:r>
                        <a:rPr lang="en-US" sz="1800" dirty="0"/>
                        <a:t>Message handler for custom metadata retrieval (optional)</a:t>
                      </a:r>
                    </a:p>
                  </a:txBody>
                  <a:tcPr marL="89642" marR="89642" marT="44821" marB="44821"/>
                </a:tc>
                <a:extLst>
                  <a:ext uri="{0D108BD9-81ED-4DB2-BD59-A6C34878D82A}">
                    <a16:rowId xmlns:a16="http://schemas.microsoft.com/office/drawing/2014/main" val="3727305777"/>
                  </a:ext>
                </a:extLst>
              </a:tr>
              <a:tr h="363550">
                <a:tc>
                  <a:txBody>
                    <a:bodyPr/>
                    <a:lstStyle/>
                    <a:p>
                      <a:r>
                        <a:rPr lang="en-US" sz="1800" dirty="0"/>
                        <a:t>Caption</a:t>
                      </a:r>
                    </a:p>
                  </a:txBody>
                  <a:tcPr marL="89642" marR="89642" marT="44821" marB="44821"/>
                </a:tc>
                <a:tc>
                  <a:txBody>
                    <a:bodyPr/>
                    <a:lstStyle/>
                    <a:p>
                      <a:r>
                        <a:rPr lang="en-US" sz="1800" dirty="0"/>
                        <a:t>Caption for user sign in (optional)</a:t>
                      </a:r>
                    </a:p>
                  </a:txBody>
                  <a:tcPr marL="89642" marR="89642" marT="44821" marB="44821"/>
                </a:tc>
                <a:extLst>
                  <a:ext uri="{0D108BD9-81ED-4DB2-BD59-A6C34878D82A}">
                    <a16:rowId xmlns:a16="http://schemas.microsoft.com/office/drawing/2014/main" val="2086639945"/>
                  </a:ext>
                </a:extLst>
              </a:tr>
              <a:tr h="363550">
                <a:tc>
                  <a:txBody>
                    <a:bodyPr/>
                    <a:lstStyle/>
                    <a:p>
                      <a:r>
                        <a:rPr lang="en-US" sz="1800" dirty="0" err="1"/>
                        <a:t>SecurityTokenHandlers</a:t>
                      </a:r>
                      <a:endParaRPr lang="en-US" sz="1800" dirty="0"/>
                    </a:p>
                  </a:txBody>
                  <a:tcPr marL="89642" marR="89642" marT="44821" marB="44821"/>
                </a:tc>
                <a:tc>
                  <a:txBody>
                    <a:bodyPr/>
                    <a:lstStyle/>
                    <a:p>
                      <a:r>
                        <a:rPr lang="en-US" sz="1800" dirty="0"/>
                        <a:t>Collection of custom security token handlers (optional)</a:t>
                      </a:r>
                    </a:p>
                  </a:txBody>
                  <a:tcPr marL="89642" marR="89642" marT="44821" marB="44821"/>
                </a:tc>
                <a:extLst>
                  <a:ext uri="{0D108BD9-81ED-4DB2-BD59-A6C34878D82A}">
                    <a16:rowId xmlns:a16="http://schemas.microsoft.com/office/drawing/2014/main" val="544662484"/>
                  </a:ext>
                </a:extLst>
              </a:tr>
              <a:tr h="363550">
                <a:tc>
                  <a:txBody>
                    <a:bodyPr/>
                    <a:lstStyle/>
                    <a:p>
                      <a:r>
                        <a:rPr lang="en-US" sz="1800" dirty="0" err="1"/>
                        <a:t>ClientId</a:t>
                      </a:r>
                      <a:r>
                        <a:rPr lang="en-US" sz="1800" dirty="0"/>
                        <a:t>/Secret</a:t>
                      </a:r>
                    </a:p>
                  </a:txBody>
                  <a:tcPr marL="89642" marR="89642" marT="44821" marB="44821"/>
                </a:tc>
                <a:tc>
                  <a:txBody>
                    <a:bodyPr/>
                    <a:lstStyle/>
                    <a:p>
                      <a:r>
                        <a:rPr lang="en-US" sz="1800" dirty="0"/>
                        <a:t>Client credential</a:t>
                      </a:r>
                    </a:p>
                  </a:txBody>
                  <a:tcPr marL="89642" marR="89642" marT="44821" marB="44821"/>
                </a:tc>
                <a:extLst>
                  <a:ext uri="{0D108BD9-81ED-4DB2-BD59-A6C34878D82A}">
                    <a16:rowId xmlns:a16="http://schemas.microsoft.com/office/drawing/2014/main" val="3262438770"/>
                  </a:ext>
                </a:extLst>
              </a:tr>
              <a:tr h="363550">
                <a:tc>
                  <a:txBody>
                    <a:bodyPr/>
                    <a:lstStyle/>
                    <a:p>
                      <a:r>
                        <a:rPr lang="en-US" sz="1800" dirty="0"/>
                        <a:t>Configuration</a:t>
                      </a:r>
                    </a:p>
                  </a:txBody>
                  <a:tcPr marL="89642" marR="89642" marT="44821" marB="44821"/>
                </a:tc>
                <a:tc>
                  <a:txBody>
                    <a:bodyPr/>
                    <a:lstStyle/>
                    <a:p>
                      <a:r>
                        <a:rPr lang="en-US" sz="1800" dirty="0"/>
                        <a:t>Custom metadata (optional)</a:t>
                      </a:r>
                    </a:p>
                  </a:txBody>
                  <a:tcPr marL="89642" marR="89642" marT="44821" marB="44821"/>
                </a:tc>
                <a:extLst>
                  <a:ext uri="{0D108BD9-81ED-4DB2-BD59-A6C34878D82A}">
                    <a16:rowId xmlns:a16="http://schemas.microsoft.com/office/drawing/2014/main" val="1177252285"/>
                  </a:ext>
                </a:extLst>
              </a:tr>
              <a:tr h="363550">
                <a:tc>
                  <a:txBody>
                    <a:bodyPr/>
                    <a:lstStyle/>
                    <a:p>
                      <a:r>
                        <a:rPr lang="en-US" sz="1800" dirty="0" err="1"/>
                        <a:t>MetadataAddress</a:t>
                      </a:r>
                      <a:endParaRPr lang="en-US" sz="1800" dirty="0"/>
                    </a:p>
                  </a:txBody>
                  <a:tcPr marL="89642" marR="89642" marT="44821" marB="44821"/>
                </a:tc>
                <a:tc>
                  <a:txBody>
                    <a:bodyPr/>
                    <a:lstStyle/>
                    <a:p>
                      <a:r>
                        <a:rPr lang="en-US" sz="1800" dirty="0"/>
                        <a:t>Source of metadata (optional for AAD)</a:t>
                      </a:r>
                    </a:p>
                  </a:txBody>
                  <a:tcPr marL="89642" marR="89642" marT="44821" marB="44821"/>
                </a:tc>
                <a:extLst>
                  <a:ext uri="{0D108BD9-81ED-4DB2-BD59-A6C34878D82A}">
                    <a16:rowId xmlns:a16="http://schemas.microsoft.com/office/drawing/2014/main" val="628732559"/>
                  </a:ext>
                </a:extLst>
              </a:tr>
              <a:tr h="363550">
                <a:tc>
                  <a:txBody>
                    <a:bodyPr/>
                    <a:lstStyle/>
                    <a:p>
                      <a:r>
                        <a:rPr lang="en-US" sz="1800" dirty="0" err="1"/>
                        <a:t>RefreshOnIssuerKeyNotFound</a:t>
                      </a:r>
                      <a:endParaRPr lang="en-US" sz="1800" dirty="0"/>
                    </a:p>
                  </a:txBody>
                  <a:tcPr marL="89642" marR="89642" marT="44821" marB="44821"/>
                </a:tc>
                <a:tc>
                  <a:txBody>
                    <a:bodyPr/>
                    <a:lstStyle/>
                    <a:p>
                      <a:r>
                        <a:rPr lang="en-US" sz="1800" dirty="0"/>
                        <a:t>Refresh metadata if signing verification fails (on by default)</a:t>
                      </a:r>
                    </a:p>
                  </a:txBody>
                  <a:tcPr marL="89642" marR="89642" marT="44821" marB="44821"/>
                </a:tc>
                <a:extLst>
                  <a:ext uri="{0D108BD9-81ED-4DB2-BD59-A6C34878D82A}">
                    <a16:rowId xmlns:a16="http://schemas.microsoft.com/office/drawing/2014/main" val="2027038460"/>
                  </a:ext>
                </a:extLst>
              </a:tr>
              <a:tr h="363550">
                <a:tc>
                  <a:txBody>
                    <a:bodyPr/>
                    <a:lstStyle/>
                    <a:p>
                      <a:r>
                        <a:rPr lang="en-US" sz="1800" dirty="0"/>
                        <a:t>Notification</a:t>
                      </a:r>
                    </a:p>
                  </a:txBody>
                  <a:tcPr marL="89642" marR="89642" marT="44821" marB="44821"/>
                </a:tc>
                <a:tc>
                  <a:txBody>
                    <a:bodyPr/>
                    <a:lstStyle/>
                    <a:p>
                      <a:r>
                        <a:rPr lang="en-US" sz="1800" dirty="0"/>
                        <a:t>Collection of custom delegates (e.g. </a:t>
                      </a:r>
                      <a:r>
                        <a:rPr lang="en-US" sz="1800" dirty="0" err="1"/>
                        <a:t>OnAuthenticationFailed</a:t>
                      </a:r>
                      <a:r>
                        <a:rPr lang="en-US" sz="1800" dirty="0"/>
                        <a:t>, </a:t>
                      </a:r>
                      <a:r>
                        <a:rPr lang="en-US" sz="1800" dirty="0" err="1"/>
                        <a:t>TokenValidated</a:t>
                      </a:r>
                      <a:r>
                        <a:rPr lang="en-US" sz="1800" dirty="0"/>
                        <a:t>)</a:t>
                      </a:r>
                    </a:p>
                  </a:txBody>
                  <a:tcPr marL="89642" marR="89642" marT="44821" marB="44821"/>
                </a:tc>
                <a:extLst>
                  <a:ext uri="{0D108BD9-81ED-4DB2-BD59-A6C34878D82A}">
                    <a16:rowId xmlns:a16="http://schemas.microsoft.com/office/drawing/2014/main" val="3730647479"/>
                  </a:ext>
                </a:extLst>
              </a:tr>
              <a:tr h="363550">
                <a:tc>
                  <a:txBody>
                    <a:bodyPr/>
                    <a:lstStyle/>
                    <a:p>
                      <a:r>
                        <a:rPr lang="en-US" sz="1800" dirty="0" err="1"/>
                        <a:t>ResponseType</a:t>
                      </a:r>
                      <a:endParaRPr lang="en-US" sz="1800" dirty="0"/>
                    </a:p>
                  </a:txBody>
                  <a:tcPr marL="89642" marR="89642" marT="44821" marB="44821"/>
                </a:tc>
                <a:tc>
                  <a:txBody>
                    <a:bodyPr/>
                    <a:lstStyle/>
                    <a:p>
                      <a:r>
                        <a:rPr lang="en-US" sz="1800" dirty="0" err="1"/>
                        <a:t>Url</a:t>
                      </a:r>
                      <a:r>
                        <a:rPr lang="en-US" sz="1800" dirty="0"/>
                        <a:t> or form-post (optional)</a:t>
                      </a:r>
                    </a:p>
                  </a:txBody>
                  <a:tcPr marL="89642" marR="89642" marT="44821" marB="44821"/>
                </a:tc>
                <a:extLst>
                  <a:ext uri="{0D108BD9-81ED-4DB2-BD59-A6C34878D82A}">
                    <a16:rowId xmlns:a16="http://schemas.microsoft.com/office/drawing/2014/main" val="2073843166"/>
                  </a:ext>
                </a:extLst>
              </a:tr>
              <a:tr h="363550">
                <a:tc>
                  <a:txBody>
                    <a:bodyPr/>
                    <a:lstStyle/>
                    <a:p>
                      <a:r>
                        <a:rPr lang="en-US" sz="1800" dirty="0"/>
                        <a:t>Scope</a:t>
                      </a:r>
                    </a:p>
                  </a:txBody>
                  <a:tcPr marL="89642" marR="89642" marT="44821" marB="44821"/>
                </a:tc>
                <a:tc>
                  <a:txBody>
                    <a:bodyPr/>
                    <a:lstStyle/>
                    <a:p>
                      <a:r>
                        <a:rPr lang="en-US" sz="1800" dirty="0"/>
                        <a:t>Requested scopes (optional)</a:t>
                      </a:r>
                    </a:p>
                  </a:txBody>
                  <a:tcPr marL="89642" marR="89642" marT="44821" marB="44821"/>
                </a:tc>
                <a:extLst>
                  <a:ext uri="{0D108BD9-81ED-4DB2-BD59-A6C34878D82A}">
                    <a16:rowId xmlns:a16="http://schemas.microsoft.com/office/drawing/2014/main" val="1566103015"/>
                  </a:ext>
                </a:extLst>
              </a:tr>
              <a:tr h="627497">
                <a:tc>
                  <a:txBody>
                    <a:bodyPr/>
                    <a:lstStyle/>
                    <a:p>
                      <a:r>
                        <a:rPr lang="en-US" sz="1800" dirty="0" err="1"/>
                        <a:t>TokenValidationParameters</a:t>
                      </a:r>
                      <a:endParaRPr lang="en-US" sz="1800" dirty="0"/>
                    </a:p>
                  </a:txBody>
                  <a:tcPr marL="89642" marR="89642" marT="44821" marB="44821"/>
                </a:tc>
                <a:tc>
                  <a:txBody>
                    <a:bodyPr/>
                    <a:lstStyle/>
                    <a:p>
                      <a:r>
                        <a:rPr lang="en-US" sz="1800" dirty="0"/>
                        <a:t>Various parameters related to token validation (valid issuers, signing keys, valid audiences, whether to validate these, name and role claim type, …) (optional)</a:t>
                      </a:r>
                    </a:p>
                  </a:txBody>
                  <a:tcPr marL="89642" marR="89642" marT="44821" marB="44821"/>
                </a:tc>
                <a:extLst>
                  <a:ext uri="{0D108BD9-81ED-4DB2-BD59-A6C34878D82A}">
                    <a16:rowId xmlns:a16="http://schemas.microsoft.com/office/drawing/2014/main" val="3930005989"/>
                  </a:ext>
                </a:extLst>
              </a:tr>
            </a:tbl>
          </a:graphicData>
        </a:graphic>
      </p:graphicFrame>
    </p:spTree>
    <p:extLst>
      <p:ext uri="{BB962C8B-B14F-4D97-AF65-F5344CB8AC3E}">
        <p14:creationId xmlns:p14="http://schemas.microsoft.com/office/powerpoint/2010/main" val="532811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14B62C-EB52-40CF-9B27-6B7C1EEC1F6C}"/>
              </a:ext>
            </a:extLst>
          </p:cNvPr>
          <p:cNvSpPr>
            <a:spLocks noGrp="1"/>
          </p:cNvSpPr>
          <p:nvPr>
            <p:ph type="title"/>
          </p:nvPr>
        </p:nvSpPr>
        <p:spPr/>
        <p:txBody>
          <a:bodyPr/>
          <a:lstStyle/>
          <a:p>
            <a:r>
              <a:rPr lang="en-US"/>
              <a:t>Common customizations</a:t>
            </a:r>
            <a:endParaRPr lang="en-US" dirty="0"/>
          </a:p>
        </p:txBody>
      </p:sp>
      <p:sp>
        <p:nvSpPr>
          <p:cNvPr id="5" name="Text Placeholder 4">
            <a:extLst>
              <a:ext uri="{FF2B5EF4-FFF2-40B4-BE49-F238E27FC236}">
                <a16:creationId xmlns:a16="http://schemas.microsoft.com/office/drawing/2014/main" id="{28586D18-36A5-4921-8828-FE3DC4F144D7}"/>
              </a:ext>
            </a:extLst>
          </p:cNvPr>
          <p:cNvSpPr>
            <a:spLocks noGrp="1"/>
          </p:cNvSpPr>
          <p:nvPr>
            <p:ph idx="1"/>
          </p:nvPr>
        </p:nvSpPr>
        <p:spPr/>
        <p:txBody>
          <a:bodyPr/>
          <a:lstStyle/>
          <a:p>
            <a:r>
              <a:rPr lang="en-US"/>
              <a:t>Claims augmentation: use Notification.TokenValidated</a:t>
            </a:r>
          </a:p>
          <a:p>
            <a:r>
              <a:rPr lang="en-US"/>
              <a:t>Multi-tenant apps: provide custom issuer validator</a:t>
            </a:r>
            <a:endParaRPr lang="en-US" dirty="0"/>
          </a:p>
        </p:txBody>
      </p:sp>
    </p:spTree>
    <p:extLst>
      <p:ext uri="{BB962C8B-B14F-4D97-AF65-F5344CB8AC3E}">
        <p14:creationId xmlns:p14="http://schemas.microsoft.com/office/powerpoint/2010/main" val="2335835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endParaRPr lang="en-US" dirty="0"/>
          </a:p>
        </p:txBody>
      </p:sp>
      <p:sp>
        <p:nvSpPr>
          <p:cNvPr id="3" name="Text Placeholder 2"/>
          <p:cNvSpPr>
            <a:spLocks noGrp="1"/>
          </p:cNvSpPr>
          <p:nvPr>
            <p:ph idx="1"/>
          </p:nvPr>
        </p:nvSpPr>
        <p:spPr/>
        <p:txBody>
          <a:bodyPr/>
          <a:lstStyle/>
          <a:p>
            <a:r>
              <a:rPr lang="en-US" dirty="0"/>
              <a:t>Purpose</a:t>
            </a:r>
          </a:p>
          <a:p>
            <a:r>
              <a:rPr lang="en-US" dirty="0"/>
              <a:t>Architecture</a:t>
            </a:r>
          </a:p>
          <a:p>
            <a:r>
              <a:rPr lang="en-US" dirty="0"/>
              <a:t>Cookie authentication</a:t>
            </a:r>
          </a:p>
          <a:p>
            <a:r>
              <a:rPr lang="en-US" dirty="0"/>
              <a:t>Using </a:t>
            </a:r>
            <a:r>
              <a:rPr lang="en-US" dirty="0" err="1"/>
              <a:t>OpenIDConnect</a:t>
            </a:r>
            <a:r>
              <a:rPr lang="en-US" dirty="0"/>
              <a:t> (MVC)</a:t>
            </a:r>
          </a:p>
          <a:p>
            <a:r>
              <a:rPr lang="en-US" dirty="0"/>
              <a:t>Validating JWT token (Web API)</a:t>
            </a:r>
          </a:p>
          <a:p>
            <a:r>
              <a:rPr lang="en-US"/>
              <a:t>Using multiple token providers</a:t>
            </a:r>
          </a:p>
          <a:p>
            <a:endParaRPr lang="en-US" dirty="0"/>
          </a:p>
        </p:txBody>
      </p:sp>
    </p:spTree>
    <p:extLst>
      <p:ext uri="{BB962C8B-B14F-4D97-AF65-F5344CB8AC3E}">
        <p14:creationId xmlns:p14="http://schemas.microsoft.com/office/powerpoint/2010/main" val="358193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846A99-073A-4528-88EF-BD897BCD5B3C}"/>
              </a:ext>
            </a:extLst>
          </p:cNvPr>
          <p:cNvSpPr>
            <a:spLocks noGrp="1"/>
          </p:cNvSpPr>
          <p:nvPr>
            <p:ph type="title"/>
          </p:nvPr>
        </p:nvSpPr>
        <p:spPr/>
        <p:txBody>
          <a:bodyPr/>
          <a:lstStyle/>
          <a:p>
            <a:r>
              <a:rPr lang="en-US" dirty="0"/>
              <a:t>OWIN</a:t>
            </a:r>
            <a:endParaRPr lang="nl-NL" dirty="0"/>
          </a:p>
        </p:txBody>
      </p:sp>
      <p:sp>
        <p:nvSpPr>
          <p:cNvPr id="4" name="Text Placeholder 3">
            <a:extLst>
              <a:ext uri="{FF2B5EF4-FFF2-40B4-BE49-F238E27FC236}">
                <a16:creationId xmlns:a16="http://schemas.microsoft.com/office/drawing/2014/main" id="{16418058-9838-4E8D-9719-A873CFA2E7EB}"/>
              </a:ext>
            </a:extLst>
          </p:cNvPr>
          <p:cNvSpPr>
            <a:spLocks noGrp="1"/>
          </p:cNvSpPr>
          <p:nvPr>
            <p:ph type="body" sz="quarter" idx="14"/>
          </p:nvPr>
        </p:nvSpPr>
        <p:spPr/>
        <p:txBody>
          <a:bodyPr/>
          <a:lstStyle/>
          <a:p>
            <a:r>
              <a:rPr lang="en-US" dirty="0"/>
              <a:t>Validating Tokens</a:t>
            </a:r>
            <a:endParaRPr lang="nl-NL" dirty="0"/>
          </a:p>
        </p:txBody>
      </p:sp>
    </p:spTree>
    <p:extLst>
      <p:ext uri="{BB962C8B-B14F-4D97-AF65-F5344CB8AC3E}">
        <p14:creationId xmlns:p14="http://schemas.microsoft.com/office/powerpoint/2010/main" val="4173435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79960DD-24CC-4296-9C19-1AF98BF50E62}"/>
              </a:ext>
            </a:extLst>
          </p:cNvPr>
          <p:cNvSpPr>
            <a:spLocks noGrp="1"/>
          </p:cNvSpPr>
          <p:nvPr>
            <p:ph idx="10"/>
          </p:nvPr>
        </p:nvSpPr>
        <p:spPr/>
        <p:txBody>
          <a:bodyPr/>
          <a:lstStyle/>
          <a:p>
            <a:r>
              <a:rPr lang="en-US" dirty="0"/>
              <a:t>Describe how to use REST for JWT validation</a:t>
            </a:r>
            <a:endParaRPr lang="nl-NL" dirty="0"/>
          </a:p>
        </p:txBody>
      </p:sp>
    </p:spTree>
    <p:extLst>
      <p:ext uri="{BB962C8B-B14F-4D97-AF65-F5344CB8AC3E}">
        <p14:creationId xmlns:p14="http://schemas.microsoft.com/office/powerpoint/2010/main" val="4041649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3CE8ABF-32BC-4A60-99D3-A8AB897A4DF0}"/>
              </a:ext>
            </a:extLst>
          </p:cNvPr>
          <p:cNvSpPr>
            <a:spLocks noGrp="1"/>
          </p:cNvSpPr>
          <p:nvPr>
            <p:ph type="body" sz="quarter" idx="11"/>
          </p:nvPr>
        </p:nvSpPr>
        <p:spPr/>
        <p:txBody>
          <a:bodyPr/>
          <a:lstStyle/>
          <a:p>
            <a:endParaRPr lang="nl-NL"/>
          </a:p>
        </p:txBody>
      </p:sp>
      <p:sp>
        <p:nvSpPr>
          <p:cNvPr id="5" name="Text Placeholder 4">
            <a:extLst>
              <a:ext uri="{FF2B5EF4-FFF2-40B4-BE49-F238E27FC236}">
                <a16:creationId xmlns:a16="http://schemas.microsoft.com/office/drawing/2014/main" id="{83952924-067C-4624-9D29-47D99BAF14E1}"/>
              </a:ext>
            </a:extLst>
          </p:cNvPr>
          <p:cNvSpPr>
            <a:spLocks noGrp="1"/>
          </p:cNvSpPr>
          <p:nvPr>
            <p:ph type="body" sz="quarter" idx="12"/>
          </p:nvPr>
        </p:nvSpPr>
        <p:spPr/>
        <p:txBody>
          <a:bodyPr/>
          <a:lstStyle/>
          <a:p>
            <a:r>
              <a:rPr lang="en-US" dirty="0"/>
              <a:t>Create a Web API with</a:t>
            </a:r>
            <a:br>
              <a:rPr lang="en-US" dirty="0"/>
            </a:br>
            <a:r>
              <a:rPr lang="en-US" dirty="0"/>
              <a:t>Visual Studio</a:t>
            </a:r>
            <a:endParaRPr lang="nl-NL" dirty="0"/>
          </a:p>
          <a:p>
            <a:endParaRPr lang="nl-NL" dirty="0"/>
          </a:p>
        </p:txBody>
      </p:sp>
    </p:spTree>
    <p:extLst>
      <p:ext uri="{BB962C8B-B14F-4D97-AF65-F5344CB8AC3E}">
        <p14:creationId xmlns:p14="http://schemas.microsoft.com/office/powerpoint/2010/main" val="42685566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1EC2E4-6311-4DDD-8208-729D9C6863E1}"/>
              </a:ext>
            </a:extLst>
          </p:cNvPr>
          <p:cNvSpPr>
            <a:spLocks noGrp="1"/>
          </p:cNvSpPr>
          <p:nvPr>
            <p:ph type="title"/>
          </p:nvPr>
        </p:nvSpPr>
        <p:spPr/>
        <p:txBody>
          <a:bodyPr/>
          <a:lstStyle/>
          <a:p>
            <a:r>
              <a:rPr lang="en-US"/>
              <a:t>Tracing</a:t>
            </a:r>
            <a:endParaRPr lang="en-US" dirty="0"/>
          </a:p>
        </p:txBody>
      </p:sp>
      <p:sp>
        <p:nvSpPr>
          <p:cNvPr id="6" name="Text Placeholder 5">
            <a:extLst>
              <a:ext uri="{FF2B5EF4-FFF2-40B4-BE49-F238E27FC236}">
                <a16:creationId xmlns:a16="http://schemas.microsoft.com/office/drawing/2014/main" id="{A392FAB9-B76A-4232-9290-2DA5843660B9}"/>
              </a:ext>
            </a:extLst>
          </p:cNvPr>
          <p:cNvSpPr>
            <a:spLocks noGrp="1"/>
          </p:cNvSpPr>
          <p:nvPr>
            <p:ph idx="1"/>
          </p:nvPr>
        </p:nvSpPr>
        <p:spPr/>
        <p:txBody>
          <a:bodyPr/>
          <a:lstStyle/>
          <a:p>
            <a:r>
              <a:rPr lang="en-US" dirty="0" err="1"/>
              <a:t>var</a:t>
            </a:r>
            <a:r>
              <a:rPr lang="en-US" dirty="0"/>
              <a:t> listener = new </a:t>
            </a:r>
            <a:r>
              <a:rPr lang="en-US" dirty="0" err="1"/>
              <a:t>TextWriterEventListener</a:t>
            </a:r>
            <a:r>
              <a:rPr lang="en-US" dirty="0"/>
              <a:t>("C:\\log.txt");</a:t>
            </a:r>
          </a:p>
          <a:p>
            <a:r>
              <a:rPr lang="en-US" dirty="0" err="1"/>
              <a:t>IdentityModelEventSource.Logger.LogLevel</a:t>
            </a:r>
            <a:r>
              <a:rPr lang="en-US" dirty="0"/>
              <a:t> = </a:t>
            </a:r>
            <a:r>
              <a:rPr lang="en-US" dirty="0" err="1"/>
              <a:t>EventLevel.Verbose</a:t>
            </a:r>
            <a:r>
              <a:rPr lang="en-US" dirty="0"/>
              <a:t>;</a:t>
            </a:r>
          </a:p>
          <a:p>
            <a:r>
              <a:rPr lang="en-US" dirty="0" err="1"/>
              <a:t>listener.EnableEvents</a:t>
            </a:r>
            <a:r>
              <a:rPr lang="en-US" dirty="0"/>
              <a:t>(</a:t>
            </a:r>
            <a:r>
              <a:rPr lang="en-US" dirty="0" err="1"/>
              <a:t>IdentityModelEventSource.Logger</a:t>
            </a:r>
            <a:r>
              <a:rPr lang="en-US" dirty="0"/>
              <a:t>,</a:t>
            </a:r>
          </a:p>
          <a:p>
            <a:r>
              <a:rPr lang="en-US" dirty="0"/>
              <a:t>   </a:t>
            </a:r>
            <a:r>
              <a:rPr lang="en-US" dirty="0" err="1"/>
              <a:t>EventLevel.Verbose</a:t>
            </a:r>
            <a:r>
              <a:rPr lang="en-US" dirty="0"/>
              <a:t>);</a:t>
            </a:r>
          </a:p>
        </p:txBody>
      </p:sp>
    </p:spTree>
    <p:extLst>
      <p:ext uri="{BB962C8B-B14F-4D97-AF65-F5344CB8AC3E}">
        <p14:creationId xmlns:p14="http://schemas.microsoft.com/office/powerpoint/2010/main" val="7970896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258D8-6587-4B74-BA48-0EF8B4AED665}"/>
              </a:ext>
            </a:extLst>
          </p:cNvPr>
          <p:cNvSpPr>
            <a:spLocks noGrp="1"/>
          </p:cNvSpPr>
          <p:nvPr>
            <p:ph type="title"/>
          </p:nvPr>
        </p:nvSpPr>
        <p:spPr/>
        <p:txBody>
          <a:bodyPr/>
          <a:lstStyle/>
          <a:p>
            <a:r>
              <a:rPr lang="en-US"/>
              <a:t>Tracing - config</a:t>
            </a:r>
            <a:endParaRPr lang="en-US" dirty="0"/>
          </a:p>
        </p:txBody>
      </p:sp>
      <p:sp>
        <p:nvSpPr>
          <p:cNvPr id="3" name="Text Placeholder 2">
            <a:extLst>
              <a:ext uri="{FF2B5EF4-FFF2-40B4-BE49-F238E27FC236}">
                <a16:creationId xmlns:a16="http://schemas.microsoft.com/office/drawing/2014/main" id="{029E0E42-2C33-462A-AEB0-A1DE6F765AD9}"/>
              </a:ext>
            </a:extLst>
          </p:cNvPr>
          <p:cNvSpPr>
            <a:spLocks noGrp="1"/>
          </p:cNvSpPr>
          <p:nvPr>
            <p:ph idx="1"/>
          </p:nvPr>
        </p:nvSpPr>
        <p:spPr/>
        <p:txBody>
          <a:bodyPr>
            <a:normAutofit fontScale="55000" lnSpcReduction="20000"/>
          </a:bodyPr>
          <a:lstStyle/>
          <a:p>
            <a:pPr>
              <a:lnSpc>
                <a:spcPct val="120000"/>
              </a:lnSpc>
            </a:pPr>
            <a:r>
              <a:rPr lang="en-US" dirty="0"/>
              <a:t> &lt;</a:t>
            </a:r>
            <a:r>
              <a:rPr lang="en-US" dirty="0" err="1"/>
              <a:t>system.diagnostics</a:t>
            </a:r>
            <a:r>
              <a:rPr lang="en-US" dirty="0"/>
              <a:t>&gt;</a:t>
            </a:r>
          </a:p>
          <a:p>
            <a:pPr>
              <a:lnSpc>
                <a:spcPct val="120000"/>
              </a:lnSpc>
            </a:pPr>
            <a:r>
              <a:rPr lang="en-US" dirty="0"/>
              <a:t>    &lt;switches&gt;</a:t>
            </a:r>
          </a:p>
          <a:p>
            <a:pPr>
              <a:lnSpc>
                <a:spcPct val="120000"/>
              </a:lnSpc>
            </a:pPr>
            <a:r>
              <a:rPr lang="en-US" dirty="0"/>
              <a:t>      &lt;add name="</a:t>
            </a:r>
            <a:r>
              <a:rPr lang="en-US" dirty="0" err="1"/>
              <a:t>Microsoft.Owin</a:t>
            </a:r>
            <a:r>
              <a:rPr lang="en-US" dirty="0"/>
              <a:t>" value="Verbose" /&gt;</a:t>
            </a:r>
          </a:p>
          <a:p>
            <a:pPr>
              <a:lnSpc>
                <a:spcPct val="120000"/>
              </a:lnSpc>
            </a:pPr>
            <a:r>
              <a:rPr lang="en-US" dirty="0"/>
              <a:t>    &lt;/switches&gt;</a:t>
            </a:r>
          </a:p>
          <a:p>
            <a:pPr>
              <a:lnSpc>
                <a:spcPct val="120000"/>
              </a:lnSpc>
            </a:pPr>
            <a:r>
              <a:rPr lang="en-US" dirty="0"/>
              <a:t>    &lt;</a:t>
            </a:r>
            <a:r>
              <a:rPr lang="en-US" dirty="0" err="1"/>
              <a:t>sharedListeners</a:t>
            </a:r>
            <a:r>
              <a:rPr lang="en-US" dirty="0"/>
              <a:t>&gt;</a:t>
            </a:r>
          </a:p>
          <a:p>
            <a:pPr>
              <a:lnSpc>
                <a:spcPct val="120000"/>
              </a:lnSpc>
            </a:pPr>
            <a:r>
              <a:rPr lang="en-US" dirty="0"/>
              <a:t>      &lt;add name="console" type="</a:t>
            </a:r>
            <a:r>
              <a:rPr lang="en-US" dirty="0" err="1"/>
              <a:t>System.Diagnostics.ConsoleTraceListener</a:t>
            </a:r>
            <a:r>
              <a:rPr lang="en-US" dirty="0"/>
              <a:t>" /&gt;</a:t>
            </a:r>
          </a:p>
          <a:p>
            <a:pPr>
              <a:lnSpc>
                <a:spcPct val="120000"/>
              </a:lnSpc>
            </a:pPr>
            <a:r>
              <a:rPr lang="en-US" dirty="0"/>
              <a:t>    &lt;/</a:t>
            </a:r>
            <a:r>
              <a:rPr lang="en-US" dirty="0" err="1"/>
              <a:t>sharedListeners</a:t>
            </a:r>
            <a:r>
              <a:rPr lang="en-US" dirty="0"/>
              <a:t>&gt;</a:t>
            </a:r>
          </a:p>
          <a:p>
            <a:pPr>
              <a:lnSpc>
                <a:spcPct val="120000"/>
              </a:lnSpc>
            </a:pPr>
            <a:r>
              <a:rPr lang="en-US" dirty="0"/>
              <a:t>    &lt;trace </a:t>
            </a:r>
            <a:r>
              <a:rPr lang="en-US" dirty="0" err="1"/>
              <a:t>autoflush</a:t>
            </a:r>
            <a:r>
              <a:rPr lang="en-US" dirty="0"/>
              <a:t>="true" /&gt;</a:t>
            </a:r>
          </a:p>
          <a:p>
            <a:pPr>
              <a:lnSpc>
                <a:spcPct val="120000"/>
              </a:lnSpc>
            </a:pPr>
            <a:r>
              <a:rPr lang="en-US" dirty="0"/>
              <a:t>    &lt;sources&gt;</a:t>
            </a:r>
          </a:p>
          <a:p>
            <a:pPr>
              <a:lnSpc>
                <a:spcPct val="120000"/>
              </a:lnSpc>
            </a:pPr>
            <a:r>
              <a:rPr lang="en-US" dirty="0"/>
              <a:t>      &lt;source name="</a:t>
            </a:r>
            <a:r>
              <a:rPr lang="en-US" dirty="0" err="1"/>
              <a:t>Microsoft.Owin</a:t>
            </a:r>
            <a:r>
              <a:rPr lang="en-US" dirty="0"/>
              <a:t>"&gt;</a:t>
            </a:r>
          </a:p>
          <a:p>
            <a:pPr>
              <a:lnSpc>
                <a:spcPct val="120000"/>
              </a:lnSpc>
            </a:pPr>
            <a:r>
              <a:rPr lang="en-US" dirty="0"/>
              <a:t>        &lt;listeners&gt;</a:t>
            </a:r>
          </a:p>
          <a:p>
            <a:pPr>
              <a:lnSpc>
                <a:spcPct val="120000"/>
              </a:lnSpc>
            </a:pPr>
            <a:r>
              <a:rPr lang="en-US" dirty="0"/>
              <a:t>          &lt;add name="console" /&gt;</a:t>
            </a:r>
          </a:p>
          <a:p>
            <a:pPr>
              <a:lnSpc>
                <a:spcPct val="120000"/>
              </a:lnSpc>
            </a:pPr>
            <a:r>
              <a:rPr lang="en-US" dirty="0"/>
              <a:t>        &lt;/listeners&gt;</a:t>
            </a:r>
          </a:p>
          <a:p>
            <a:pPr>
              <a:lnSpc>
                <a:spcPct val="120000"/>
              </a:lnSpc>
            </a:pPr>
            <a:r>
              <a:rPr lang="en-US" dirty="0"/>
              <a:t>      &lt;/source&gt;</a:t>
            </a:r>
          </a:p>
          <a:p>
            <a:pPr>
              <a:lnSpc>
                <a:spcPct val="120000"/>
              </a:lnSpc>
            </a:pPr>
            <a:r>
              <a:rPr lang="en-US" dirty="0"/>
              <a:t>    &lt;/sources&gt;</a:t>
            </a:r>
          </a:p>
          <a:p>
            <a:pPr>
              <a:lnSpc>
                <a:spcPct val="120000"/>
              </a:lnSpc>
            </a:pPr>
            <a:r>
              <a:rPr lang="en-US" dirty="0"/>
              <a:t>  &lt;/</a:t>
            </a:r>
            <a:r>
              <a:rPr lang="en-US" dirty="0" err="1"/>
              <a:t>system.diagnostics</a:t>
            </a:r>
            <a:r>
              <a:rPr lang="en-US" dirty="0"/>
              <a:t>&gt; </a:t>
            </a:r>
          </a:p>
        </p:txBody>
      </p:sp>
    </p:spTree>
    <p:extLst>
      <p:ext uri="{BB962C8B-B14F-4D97-AF65-F5344CB8AC3E}">
        <p14:creationId xmlns:p14="http://schemas.microsoft.com/office/powerpoint/2010/main" val="9254683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0E9E6E-DAA4-40C1-B409-81CDFF7C8EA6}"/>
              </a:ext>
            </a:extLst>
          </p:cNvPr>
          <p:cNvSpPr>
            <a:spLocks noGrp="1"/>
          </p:cNvSpPr>
          <p:nvPr>
            <p:ph type="title"/>
          </p:nvPr>
        </p:nvSpPr>
        <p:spPr/>
        <p:txBody>
          <a:bodyPr/>
          <a:lstStyle/>
          <a:p>
            <a:r>
              <a:rPr lang="en-US" dirty="0"/>
              <a:t>OWIN</a:t>
            </a:r>
            <a:endParaRPr lang="nl-NL" dirty="0"/>
          </a:p>
        </p:txBody>
      </p:sp>
      <p:sp>
        <p:nvSpPr>
          <p:cNvPr id="4" name="Text Placeholder 3">
            <a:extLst>
              <a:ext uri="{FF2B5EF4-FFF2-40B4-BE49-F238E27FC236}">
                <a16:creationId xmlns:a16="http://schemas.microsoft.com/office/drawing/2014/main" id="{74085C8C-D1D5-4A93-85BF-33DE9D8A4689}"/>
              </a:ext>
            </a:extLst>
          </p:cNvPr>
          <p:cNvSpPr>
            <a:spLocks noGrp="1"/>
          </p:cNvSpPr>
          <p:nvPr>
            <p:ph type="body" sz="quarter" idx="14"/>
          </p:nvPr>
        </p:nvSpPr>
        <p:spPr/>
        <p:txBody>
          <a:bodyPr/>
          <a:lstStyle/>
          <a:p>
            <a:r>
              <a:rPr lang="en-US" dirty="0"/>
              <a:t>Multiple </a:t>
            </a:r>
            <a:r>
              <a:rPr lang="en-US" dirty="0" err="1"/>
              <a:t>IdPs</a:t>
            </a:r>
            <a:endParaRPr lang="nl-NL" dirty="0"/>
          </a:p>
        </p:txBody>
      </p:sp>
    </p:spTree>
    <p:extLst>
      <p:ext uri="{BB962C8B-B14F-4D97-AF65-F5344CB8AC3E}">
        <p14:creationId xmlns:p14="http://schemas.microsoft.com/office/powerpoint/2010/main" val="3324270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F33C392-73A5-4D56-870A-7A60DCC8E25B}"/>
              </a:ext>
            </a:extLst>
          </p:cNvPr>
          <p:cNvSpPr>
            <a:spLocks noGrp="1"/>
          </p:cNvSpPr>
          <p:nvPr>
            <p:ph idx="10"/>
          </p:nvPr>
        </p:nvSpPr>
        <p:spPr/>
        <p:txBody>
          <a:bodyPr/>
          <a:lstStyle/>
          <a:p>
            <a:r>
              <a:rPr lang="en-US" dirty="0"/>
              <a:t>Identify scenarios for using multiple </a:t>
            </a:r>
            <a:r>
              <a:rPr lang="en-US" dirty="0" err="1"/>
              <a:t>IdPs</a:t>
            </a:r>
            <a:endParaRPr lang="en-US" dirty="0"/>
          </a:p>
          <a:p>
            <a:r>
              <a:rPr lang="en-US" dirty="0"/>
              <a:t>Understand how to implement support for multiple </a:t>
            </a:r>
            <a:r>
              <a:rPr lang="en-US" dirty="0" err="1"/>
              <a:t>IdPs</a:t>
            </a:r>
            <a:r>
              <a:rPr lang="en-US" dirty="0"/>
              <a:t> using OWIN</a:t>
            </a:r>
            <a:endParaRPr lang="nl-NL" dirty="0"/>
          </a:p>
        </p:txBody>
      </p:sp>
    </p:spTree>
    <p:extLst>
      <p:ext uri="{BB962C8B-B14F-4D97-AF65-F5344CB8AC3E}">
        <p14:creationId xmlns:p14="http://schemas.microsoft.com/office/powerpoint/2010/main" val="35072864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AE506E-436E-4A14-8076-4757689A5333}"/>
              </a:ext>
            </a:extLst>
          </p:cNvPr>
          <p:cNvSpPr>
            <a:spLocks noGrp="1"/>
          </p:cNvSpPr>
          <p:nvPr>
            <p:ph type="title"/>
          </p:nvPr>
        </p:nvSpPr>
        <p:spPr/>
        <p:txBody>
          <a:bodyPr/>
          <a:lstStyle/>
          <a:p>
            <a:r>
              <a:rPr lang="en-US" dirty="0"/>
              <a:t>Scenario – simple solution</a:t>
            </a:r>
          </a:p>
        </p:txBody>
      </p:sp>
      <p:sp>
        <p:nvSpPr>
          <p:cNvPr id="9" name="Rounded Rectangle 9">
            <a:extLst>
              <a:ext uri="{FF2B5EF4-FFF2-40B4-BE49-F238E27FC236}">
                <a16:creationId xmlns:a16="http://schemas.microsoft.com/office/drawing/2014/main" id="{3138230F-78D6-4FFA-A2CD-7CD525ACF1C5}"/>
              </a:ext>
            </a:extLst>
          </p:cNvPr>
          <p:cNvSpPr/>
          <p:nvPr/>
        </p:nvSpPr>
        <p:spPr>
          <a:xfrm>
            <a:off x="8183301" y="2847373"/>
            <a:ext cx="2475841" cy="119241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Application</a:t>
            </a:r>
          </a:p>
        </p:txBody>
      </p:sp>
      <p:sp>
        <p:nvSpPr>
          <p:cNvPr id="12" name="Arrow: Right 11">
            <a:extLst>
              <a:ext uri="{FF2B5EF4-FFF2-40B4-BE49-F238E27FC236}">
                <a16:creationId xmlns:a16="http://schemas.microsoft.com/office/drawing/2014/main" id="{6E1ACF41-0382-4517-8E94-EF51D290CA45}"/>
              </a:ext>
            </a:extLst>
          </p:cNvPr>
          <p:cNvSpPr/>
          <p:nvPr/>
        </p:nvSpPr>
        <p:spPr bwMode="auto">
          <a:xfrm rot="944942">
            <a:off x="2570968" y="2530419"/>
            <a:ext cx="2169706" cy="616519"/>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Isosceles Triangle 12">
            <a:extLst>
              <a:ext uri="{FF2B5EF4-FFF2-40B4-BE49-F238E27FC236}">
                <a16:creationId xmlns:a16="http://schemas.microsoft.com/office/drawing/2014/main" id="{C05968CD-EEAE-4803-A79D-E5EF5A30FDBC}"/>
              </a:ext>
            </a:extLst>
          </p:cNvPr>
          <p:cNvSpPr/>
          <p:nvPr/>
        </p:nvSpPr>
        <p:spPr>
          <a:xfrm>
            <a:off x="765235" y="1229492"/>
            <a:ext cx="1828800" cy="137735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IdP1</a:t>
            </a:r>
          </a:p>
        </p:txBody>
      </p:sp>
      <p:sp>
        <p:nvSpPr>
          <p:cNvPr id="14" name="Isosceles Triangle 13">
            <a:extLst>
              <a:ext uri="{FF2B5EF4-FFF2-40B4-BE49-F238E27FC236}">
                <a16:creationId xmlns:a16="http://schemas.microsoft.com/office/drawing/2014/main" id="{B173EFE3-60DF-4E0C-85B5-02449F1B3D96}"/>
              </a:ext>
            </a:extLst>
          </p:cNvPr>
          <p:cNvSpPr/>
          <p:nvPr/>
        </p:nvSpPr>
        <p:spPr>
          <a:xfrm>
            <a:off x="4283837" y="2847373"/>
            <a:ext cx="1828800" cy="137735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FP</a:t>
            </a:r>
          </a:p>
        </p:txBody>
      </p:sp>
      <p:sp>
        <p:nvSpPr>
          <p:cNvPr id="15" name="Arrow: Right 14">
            <a:extLst>
              <a:ext uri="{FF2B5EF4-FFF2-40B4-BE49-F238E27FC236}">
                <a16:creationId xmlns:a16="http://schemas.microsoft.com/office/drawing/2014/main" id="{FC0A2E47-E713-4321-9121-CC9B14640E58}"/>
              </a:ext>
            </a:extLst>
          </p:cNvPr>
          <p:cNvSpPr/>
          <p:nvPr/>
        </p:nvSpPr>
        <p:spPr bwMode="auto">
          <a:xfrm>
            <a:off x="5731037" y="3065979"/>
            <a:ext cx="2452264" cy="616519"/>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Isosceles Triangle 15">
            <a:extLst>
              <a:ext uri="{FF2B5EF4-FFF2-40B4-BE49-F238E27FC236}">
                <a16:creationId xmlns:a16="http://schemas.microsoft.com/office/drawing/2014/main" id="{72226C62-E59F-4D4C-AD62-221D761AA6E7}"/>
              </a:ext>
            </a:extLst>
          </p:cNvPr>
          <p:cNvSpPr/>
          <p:nvPr/>
        </p:nvSpPr>
        <p:spPr>
          <a:xfrm>
            <a:off x="765235" y="3548193"/>
            <a:ext cx="1828800" cy="137735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IdP2</a:t>
            </a:r>
          </a:p>
        </p:txBody>
      </p:sp>
      <p:sp>
        <p:nvSpPr>
          <p:cNvPr id="17" name="Arrow: Right 16">
            <a:extLst>
              <a:ext uri="{FF2B5EF4-FFF2-40B4-BE49-F238E27FC236}">
                <a16:creationId xmlns:a16="http://schemas.microsoft.com/office/drawing/2014/main" id="{70B92AF0-F280-431D-95B8-73C494433E77}"/>
              </a:ext>
            </a:extLst>
          </p:cNvPr>
          <p:cNvSpPr/>
          <p:nvPr/>
        </p:nvSpPr>
        <p:spPr bwMode="auto">
          <a:xfrm rot="20470148">
            <a:off x="2289946" y="3646093"/>
            <a:ext cx="2452264" cy="616519"/>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46814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BC4BFD-C6D9-4484-9B18-0FB70FDA84E8}"/>
              </a:ext>
            </a:extLst>
          </p:cNvPr>
          <p:cNvSpPr>
            <a:spLocks noGrp="1"/>
          </p:cNvSpPr>
          <p:nvPr>
            <p:ph type="title"/>
          </p:nvPr>
        </p:nvSpPr>
        <p:spPr/>
        <p:txBody>
          <a:bodyPr/>
          <a:lstStyle/>
          <a:p>
            <a:r>
              <a:rPr lang="en-US" dirty="0"/>
              <a:t>Why federation may not be appropriate?</a:t>
            </a:r>
          </a:p>
        </p:txBody>
      </p:sp>
      <p:sp>
        <p:nvSpPr>
          <p:cNvPr id="4" name="Content Placeholder 3">
            <a:extLst>
              <a:ext uri="{FF2B5EF4-FFF2-40B4-BE49-F238E27FC236}">
                <a16:creationId xmlns:a16="http://schemas.microsoft.com/office/drawing/2014/main" id="{AC16D0A7-AB11-4476-AC8D-B4BE7D9E2C79}"/>
              </a:ext>
            </a:extLst>
          </p:cNvPr>
          <p:cNvSpPr>
            <a:spLocks noGrp="1"/>
          </p:cNvSpPr>
          <p:nvPr>
            <p:ph idx="1"/>
          </p:nvPr>
        </p:nvSpPr>
        <p:spPr/>
        <p:txBody>
          <a:bodyPr/>
          <a:lstStyle/>
          <a:p>
            <a:pPr marL="457200" indent="-457200">
              <a:buFont typeface="Arial" panose="020B0604020202020204" pitchFamily="34" charset="0"/>
              <a:buChar char="•"/>
            </a:pPr>
            <a:r>
              <a:rPr lang="en-US" dirty="0"/>
              <a:t>Application needs special functionality each </a:t>
            </a:r>
            <a:r>
              <a:rPr lang="en-US" dirty="0" err="1"/>
              <a:t>IdP</a:t>
            </a:r>
            <a:r>
              <a:rPr lang="en-US" dirty="0"/>
              <a:t> presents</a:t>
            </a:r>
          </a:p>
          <a:p>
            <a:pPr marL="914400" lvl="1" indent="-457200">
              <a:buFont typeface="Arial" panose="020B0604020202020204" pitchFamily="34" charset="0"/>
              <a:buChar char="•"/>
            </a:pPr>
            <a:r>
              <a:rPr lang="en-US" dirty="0"/>
              <a:t>E.g. multi-tenant application that uses both AAD, AAD B2C or non-AAD </a:t>
            </a:r>
            <a:r>
              <a:rPr lang="en-US" dirty="0" err="1"/>
              <a:t>IdPs</a:t>
            </a:r>
            <a:endParaRPr lang="en-US" dirty="0"/>
          </a:p>
          <a:p>
            <a:pPr marL="457200" indent="-457200">
              <a:buFont typeface="Arial" panose="020B0604020202020204" pitchFamily="34" charset="0"/>
              <a:buChar char="•"/>
            </a:pPr>
            <a:r>
              <a:rPr lang="en-US" dirty="0" err="1"/>
              <a:t>IdP</a:t>
            </a:r>
            <a:r>
              <a:rPr lang="en-US" dirty="0"/>
              <a:t> protocol not supported by the available FP </a:t>
            </a:r>
          </a:p>
          <a:p>
            <a:pPr marL="457200" indent="-457200">
              <a:buFont typeface="Arial" panose="020B0604020202020204" pitchFamily="34" charset="0"/>
              <a:buChar char="•"/>
            </a:pPr>
            <a:r>
              <a:rPr lang="en-US" dirty="0"/>
              <a:t>Application uses multiple endpoints in single </a:t>
            </a:r>
            <a:r>
              <a:rPr lang="en-US" dirty="0" err="1"/>
              <a:t>IdP</a:t>
            </a:r>
            <a:endParaRPr lang="en-US" dirty="0"/>
          </a:p>
          <a:p>
            <a:pPr marL="457200" indent="-457200">
              <a:buFont typeface="Arial" panose="020B0604020202020204" pitchFamily="34" charset="0"/>
              <a:buChar char="•"/>
            </a:pPr>
            <a:r>
              <a:rPr lang="en-US" dirty="0"/>
              <a:t>Application logic knows how to do HRD *)</a:t>
            </a:r>
          </a:p>
          <a:p>
            <a:pPr marL="457200" indent="-457200">
              <a:buFont typeface="Arial" panose="020B0604020202020204" pitchFamily="34" charset="0"/>
              <a:buChar char="•"/>
            </a:pPr>
            <a:endParaRPr lang="en-US" dirty="0"/>
          </a:p>
          <a:p>
            <a:r>
              <a:rPr lang="en-US" dirty="0"/>
              <a:t>*) domain hint (or similar) could be used to FP as an alternative</a:t>
            </a:r>
          </a:p>
        </p:txBody>
      </p:sp>
    </p:spTree>
    <p:extLst>
      <p:ext uri="{BB962C8B-B14F-4D97-AF65-F5344CB8AC3E}">
        <p14:creationId xmlns:p14="http://schemas.microsoft.com/office/powerpoint/2010/main" val="12599707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55CE7-7B26-408A-A003-E5D406D0327B}"/>
              </a:ext>
            </a:extLst>
          </p:cNvPr>
          <p:cNvSpPr>
            <a:spLocks noGrp="1"/>
          </p:cNvSpPr>
          <p:nvPr>
            <p:ph type="title"/>
          </p:nvPr>
        </p:nvSpPr>
        <p:spPr/>
        <p:txBody>
          <a:bodyPr/>
          <a:lstStyle/>
          <a:p>
            <a:r>
              <a:rPr lang="en-US" dirty="0"/>
              <a:t>OWIN and multiple </a:t>
            </a:r>
            <a:r>
              <a:rPr lang="en-US" dirty="0" err="1"/>
              <a:t>IdPs</a:t>
            </a:r>
            <a:endParaRPr lang="en-US" dirty="0"/>
          </a:p>
        </p:txBody>
      </p:sp>
      <p:sp>
        <p:nvSpPr>
          <p:cNvPr id="3" name="Content Placeholder 2">
            <a:extLst>
              <a:ext uri="{FF2B5EF4-FFF2-40B4-BE49-F238E27FC236}">
                <a16:creationId xmlns:a16="http://schemas.microsoft.com/office/drawing/2014/main" id="{CD2DD07B-E6DE-4522-B608-9F4AB69B0DD8}"/>
              </a:ext>
            </a:extLst>
          </p:cNvPr>
          <p:cNvSpPr>
            <a:spLocks noGrp="1"/>
          </p:cNvSpPr>
          <p:nvPr>
            <p:ph idx="1"/>
          </p:nvPr>
        </p:nvSpPr>
        <p:spPr>
          <a:xfrm>
            <a:off x="179998" y="1098000"/>
            <a:ext cx="11880000" cy="5455287"/>
          </a:xfrm>
        </p:spPr>
        <p:txBody>
          <a:bodyPr/>
          <a:lstStyle/>
          <a:p>
            <a:pPr marL="457200" indent="-457200">
              <a:buFont typeface="Arial" panose="020B0604020202020204" pitchFamily="34" charset="0"/>
              <a:buChar char="•"/>
            </a:pPr>
            <a:r>
              <a:rPr lang="en-US" dirty="0"/>
              <a:t>Each .</a:t>
            </a:r>
            <a:r>
              <a:rPr lang="en-US" dirty="0" err="1"/>
              <a:t>useXYZ</a:t>
            </a:r>
            <a:r>
              <a:rPr lang="en-US" dirty="0"/>
              <a:t> has </a:t>
            </a:r>
            <a:r>
              <a:rPr lang="en-US" dirty="0" err="1"/>
              <a:t>AuthenticationType</a:t>
            </a:r>
            <a:r>
              <a:rPr lang="en-US" dirty="0"/>
              <a:t> (string)</a:t>
            </a:r>
          </a:p>
          <a:p>
            <a:pPr marL="457200" indent="-457200">
              <a:buFont typeface="Arial" panose="020B0604020202020204" pitchFamily="34" charset="0"/>
              <a:buChar char="•"/>
            </a:pPr>
            <a:r>
              <a:rPr lang="en-US" dirty="0"/>
              <a:t>Default value defined by </a:t>
            </a:r>
            <a:r>
              <a:rPr lang="en-US" dirty="0" err="1"/>
              <a:t>XYZAuthenticationOptions</a:t>
            </a:r>
            <a:endParaRPr lang="en-US" dirty="0"/>
          </a:p>
          <a:p>
            <a:pPr marL="457200" indent="-457200">
              <a:buFont typeface="Arial" panose="020B0604020202020204" pitchFamily="34" charset="0"/>
              <a:buChar char="•"/>
            </a:pPr>
            <a:r>
              <a:rPr lang="en-US" dirty="0"/>
              <a:t>Can be overridden by code</a:t>
            </a:r>
          </a:p>
          <a:p>
            <a:pPr marL="457200" indent="-457200">
              <a:buFont typeface="Arial" panose="020B0604020202020204" pitchFamily="34" charset="0"/>
              <a:buChar char="•"/>
            </a:pPr>
            <a:r>
              <a:rPr lang="en-US" dirty="0" err="1"/>
              <a:t>IAuthenticationManager.Challenge</a:t>
            </a:r>
            <a:r>
              <a:rPr lang="en-US" dirty="0"/>
              <a:t> takes </a:t>
            </a:r>
            <a:r>
              <a:rPr lang="en-US" dirty="0" err="1"/>
              <a:t>AuthenticationType</a:t>
            </a:r>
            <a:r>
              <a:rPr lang="en-US" dirty="0"/>
              <a:t> as parameter</a:t>
            </a:r>
          </a:p>
          <a:p>
            <a:pPr marL="457200" indent="-45720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A1C5EBEE-412E-416E-A242-6091F43F39FF}"/>
              </a:ext>
            </a:extLst>
          </p:cNvPr>
          <p:cNvSpPr txBox="1"/>
          <p:nvPr/>
        </p:nvSpPr>
        <p:spPr>
          <a:xfrm>
            <a:off x="740628" y="3995678"/>
            <a:ext cx="9145452" cy="2862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a:latin typeface="Courier New" panose="02070309020205020404" pitchFamily="49" charset="0"/>
                <a:cs typeface="Courier New" panose="02070309020205020404" pitchFamily="49" charset="0"/>
              </a:rPr>
              <a:t> public void </a:t>
            </a:r>
            <a:r>
              <a:rPr lang="en-US" dirty="0" err="1">
                <a:latin typeface="Courier New" panose="02070309020205020404" pitchFamily="49" charset="0"/>
                <a:cs typeface="Courier New" panose="02070309020205020404" pitchFamily="49" charset="0"/>
              </a:rPr>
              <a:t>SignIn</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Send an OpenID Connect sign-in request.</a:t>
            </a:r>
          </a:p>
          <a:p>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Request.IsAuthenticated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HttpContext.GetOwinContext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Authentication.Challenge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new </a:t>
            </a:r>
            <a:r>
              <a:rPr lang="en-US" dirty="0" err="1">
                <a:latin typeface="Courier New" panose="02070309020205020404" pitchFamily="49" charset="0"/>
                <a:cs typeface="Courier New" panose="02070309020205020404" pitchFamily="49" charset="0"/>
              </a:rPr>
              <a:t>AuthenticationProperties</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RedirectUri</a:t>
            </a:r>
            <a:r>
              <a:rPr lang="en-US" dirty="0">
                <a:latin typeface="Courier New" panose="02070309020205020404" pitchFamily="49" charset="0"/>
                <a:cs typeface="Courier New" panose="02070309020205020404" pitchFamily="49" charset="0"/>
              </a:rPr>
              <a:t> = "/" },</a:t>
            </a:r>
          </a:p>
          <a:p>
            <a:r>
              <a:rPr lang="en-US" dirty="0">
                <a:latin typeface="Courier New" panose="02070309020205020404" pitchFamily="49" charset="0"/>
                <a:cs typeface="Courier New" panose="02070309020205020404" pitchFamily="49" charset="0"/>
              </a:rPr>
              <a:t>             </a:t>
            </a:r>
            <a:r>
              <a:rPr lang="en-US" b="1" dirty="0">
                <a:solidFill>
                  <a:schemeClr val="tx1"/>
                </a:solidFill>
                <a:highlight>
                  <a:srgbClr val="FFFF00"/>
                </a:highlight>
                <a:latin typeface="Courier New" panose="02070309020205020404" pitchFamily="49" charset="0"/>
                <a:cs typeface="Courier New" panose="02070309020205020404" pitchFamily="49" charset="0"/>
              </a:rPr>
              <a:t>“AAD1”</a:t>
            </a:r>
            <a:r>
              <a:rPr lang="en-US" b="1" dirty="0">
                <a:solidFill>
                  <a:schemeClr val="tx1"/>
                </a:solidFill>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40363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A89E55-20E8-4FAF-8F1B-6CCBCE447BDC}"/>
              </a:ext>
            </a:extLst>
          </p:cNvPr>
          <p:cNvSpPr>
            <a:spLocks noGrp="1"/>
          </p:cNvSpPr>
          <p:nvPr>
            <p:ph type="title"/>
          </p:nvPr>
        </p:nvSpPr>
        <p:spPr/>
        <p:txBody>
          <a:bodyPr/>
          <a:lstStyle/>
          <a:p>
            <a:r>
              <a:rPr lang="en-US" dirty="0"/>
              <a:t>OWIN</a:t>
            </a:r>
            <a:endParaRPr lang="nl-NL" dirty="0"/>
          </a:p>
        </p:txBody>
      </p:sp>
      <p:sp>
        <p:nvSpPr>
          <p:cNvPr id="5" name="Text Placeholder 4">
            <a:extLst>
              <a:ext uri="{FF2B5EF4-FFF2-40B4-BE49-F238E27FC236}">
                <a16:creationId xmlns:a16="http://schemas.microsoft.com/office/drawing/2014/main" id="{94B4A248-C2C4-47BD-8629-5343D8C54B2A}"/>
              </a:ext>
            </a:extLst>
          </p:cNvPr>
          <p:cNvSpPr>
            <a:spLocks noGrp="1"/>
          </p:cNvSpPr>
          <p:nvPr>
            <p:ph type="body" sz="quarter" idx="14"/>
          </p:nvPr>
        </p:nvSpPr>
        <p:spPr/>
        <p:txBody>
          <a:bodyPr/>
          <a:lstStyle/>
          <a:p>
            <a:r>
              <a:rPr lang="en-US" dirty="0"/>
              <a:t>Purpose of Open Web Interface for .NET (OWIN)</a:t>
            </a:r>
            <a:endParaRPr lang="nl-NL" dirty="0"/>
          </a:p>
        </p:txBody>
      </p:sp>
    </p:spTree>
    <p:extLst>
      <p:ext uri="{BB962C8B-B14F-4D97-AF65-F5344CB8AC3E}">
        <p14:creationId xmlns:p14="http://schemas.microsoft.com/office/powerpoint/2010/main" val="2149288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D848BCE-94DE-4E16-BC09-EC44B9A1C2F2}"/>
              </a:ext>
            </a:extLst>
          </p:cNvPr>
          <p:cNvSpPr>
            <a:spLocks noGrp="1"/>
          </p:cNvSpPr>
          <p:nvPr>
            <p:ph idx="10"/>
          </p:nvPr>
        </p:nvSpPr>
        <p:spPr>
          <a:xfrm>
            <a:off x="179998" y="2003526"/>
            <a:ext cx="11880000" cy="4705091"/>
          </a:xfrm>
        </p:spPr>
        <p:txBody>
          <a:bodyPr>
            <a:normAutofit fontScale="55000" lnSpcReduction="20000"/>
          </a:bodyPr>
          <a:lstStyle/>
          <a:p>
            <a:r>
              <a:rPr lang="en-US" dirty="0"/>
              <a:t>Explained the use of OWIN</a:t>
            </a:r>
            <a:endParaRPr lang="nl-NL" dirty="0"/>
          </a:p>
          <a:p>
            <a:r>
              <a:rPr lang="en-US" dirty="0"/>
              <a:t>Identified the most important classes in the OWIN namespace</a:t>
            </a:r>
          </a:p>
          <a:p>
            <a:r>
              <a:rPr lang="en-US" dirty="0"/>
              <a:t>Explained the working and processing of the request/response pipeline </a:t>
            </a:r>
            <a:endParaRPr lang="nl-NL" dirty="0"/>
          </a:p>
          <a:p>
            <a:r>
              <a:rPr lang="en-US" dirty="0"/>
              <a:t>Explained Cookie Authentication</a:t>
            </a:r>
          </a:p>
          <a:p>
            <a:r>
              <a:rPr lang="en-US" dirty="0"/>
              <a:t>Identified the most important classes used in Cookie Authentication</a:t>
            </a:r>
          </a:p>
          <a:p>
            <a:r>
              <a:rPr lang="en-US" dirty="0"/>
              <a:t>Learned how to adapt Cookie Authentication</a:t>
            </a:r>
            <a:endParaRPr lang="nl-NL" dirty="0"/>
          </a:p>
          <a:p>
            <a:r>
              <a:rPr lang="en-US" dirty="0"/>
              <a:t>Looked at OWIN for OpenID Connect</a:t>
            </a:r>
          </a:p>
          <a:p>
            <a:r>
              <a:rPr lang="en-US" dirty="0"/>
              <a:t>Identified the most important classes for OpenID Connect in OWIN</a:t>
            </a:r>
          </a:p>
          <a:p>
            <a:r>
              <a:rPr lang="en-US" dirty="0"/>
              <a:t>Learned how to adapt OWIN for OpenID Connect</a:t>
            </a:r>
            <a:endParaRPr lang="nl-NL" dirty="0"/>
          </a:p>
          <a:p>
            <a:r>
              <a:rPr lang="en-US" dirty="0"/>
              <a:t>Learned to configure tracing in you application and how to validate JWTs</a:t>
            </a:r>
            <a:endParaRPr lang="nl-NL" dirty="0"/>
          </a:p>
        </p:txBody>
      </p:sp>
    </p:spTree>
    <p:extLst>
      <p:ext uri="{BB962C8B-B14F-4D97-AF65-F5344CB8AC3E}">
        <p14:creationId xmlns:p14="http://schemas.microsoft.com/office/powerpoint/2010/main" val="28309078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0447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6EBFBF-B2EF-4568-8C72-DAC370302F09}"/>
              </a:ext>
            </a:extLst>
          </p:cNvPr>
          <p:cNvSpPr>
            <a:spLocks noGrp="1"/>
          </p:cNvSpPr>
          <p:nvPr>
            <p:ph idx="10"/>
          </p:nvPr>
        </p:nvSpPr>
        <p:spPr/>
        <p:txBody>
          <a:bodyPr/>
          <a:lstStyle/>
          <a:p>
            <a:r>
              <a:rPr lang="en-US" dirty="0"/>
              <a:t>Understand the general purpose and functionality of  OWIN.</a:t>
            </a:r>
            <a:endParaRPr lang="nl-NL" dirty="0"/>
          </a:p>
        </p:txBody>
      </p:sp>
    </p:spTree>
    <p:extLst>
      <p:ext uri="{BB962C8B-B14F-4D97-AF65-F5344CB8AC3E}">
        <p14:creationId xmlns:p14="http://schemas.microsoft.com/office/powerpoint/2010/main" val="1783886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88726C-5E34-4144-8D58-69BB85E1AA3B}"/>
              </a:ext>
            </a:extLst>
          </p:cNvPr>
          <p:cNvSpPr>
            <a:spLocks noGrp="1"/>
          </p:cNvSpPr>
          <p:nvPr>
            <p:ph type="title"/>
          </p:nvPr>
        </p:nvSpPr>
        <p:spPr/>
        <p:txBody>
          <a:bodyPr/>
          <a:lstStyle/>
          <a:p>
            <a:r>
              <a:rPr lang="en-US"/>
              <a:t>Purpose</a:t>
            </a:r>
            <a:endParaRPr lang="en-US" dirty="0"/>
          </a:p>
        </p:txBody>
      </p:sp>
      <p:sp>
        <p:nvSpPr>
          <p:cNvPr id="4" name="Text Placeholder 1">
            <a:extLst>
              <a:ext uri="{FF2B5EF4-FFF2-40B4-BE49-F238E27FC236}">
                <a16:creationId xmlns:a16="http://schemas.microsoft.com/office/drawing/2014/main" id="{B95FF171-ABD4-457A-9857-A5C00AECBFA0}"/>
              </a:ext>
            </a:extLst>
          </p:cNvPr>
          <p:cNvSpPr>
            <a:spLocks noGrp="1"/>
          </p:cNvSpPr>
          <p:nvPr>
            <p:ph idx="1"/>
          </p:nvPr>
        </p:nvSpPr>
        <p:spPr/>
        <p:txBody>
          <a:bodyPr/>
          <a:lstStyle/>
          <a:p>
            <a:r>
              <a:rPr lang="en-US"/>
              <a:t>OWIN – Open Web Interface for Windows</a:t>
            </a:r>
          </a:p>
          <a:p>
            <a:r>
              <a:rPr lang="en-US"/>
              <a:t>Separate application logic from hosting system</a:t>
            </a:r>
          </a:p>
          <a:p>
            <a:r>
              <a:rPr lang="en-US"/>
              <a:t>Start small and add what’s needed</a:t>
            </a:r>
          </a:p>
          <a:p>
            <a:r>
              <a:rPr lang="en-US"/>
              <a:t>Add custom processing to the request/response pipeline</a:t>
            </a:r>
          </a:p>
          <a:p>
            <a:r>
              <a:rPr lang="en-US"/>
              <a:t>Security toolkits use OWIN to add support for specific protocols</a:t>
            </a:r>
            <a:endParaRPr lang="en-US" dirty="0"/>
          </a:p>
        </p:txBody>
      </p:sp>
    </p:spTree>
    <p:extLst>
      <p:ext uri="{BB962C8B-B14F-4D97-AF65-F5344CB8AC3E}">
        <p14:creationId xmlns:p14="http://schemas.microsoft.com/office/powerpoint/2010/main" val="522076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3883-3836-465D-BEFA-60CAC14C1117}"/>
              </a:ext>
            </a:extLst>
          </p:cNvPr>
          <p:cNvSpPr>
            <a:spLocks noGrp="1"/>
          </p:cNvSpPr>
          <p:nvPr>
            <p:ph type="title"/>
          </p:nvPr>
        </p:nvSpPr>
        <p:spPr/>
        <p:txBody>
          <a:bodyPr/>
          <a:lstStyle/>
          <a:p>
            <a:r>
              <a:rPr lang="en-US" dirty="0"/>
              <a:t>Examples of OWIN-Based Security Toolkits</a:t>
            </a:r>
          </a:p>
        </p:txBody>
      </p:sp>
      <p:sp>
        <p:nvSpPr>
          <p:cNvPr id="2" name="Text Placeholder 1">
            <a:extLst>
              <a:ext uri="{FF2B5EF4-FFF2-40B4-BE49-F238E27FC236}">
                <a16:creationId xmlns:a16="http://schemas.microsoft.com/office/drawing/2014/main" id="{AF518C36-E30B-4690-A996-86A556E5F92D}"/>
              </a:ext>
            </a:extLst>
          </p:cNvPr>
          <p:cNvSpPr>
            <a:spLocks noGrp="1"/>
          </p:cNvSpPr>
          <p:nvPr>
            <p:ph idx="1"/>
          </p:nvPr>
        </p:nvSpPr>
        <p:spPr/>
        <p:txBody>
          <a:bodyPr/>
          <a:lstStyle/>
          <a:p>
            <a:r>
              <a:rPr lang="en-US" dirty="0"/>
              <a:t>Serialize/de-serialize user </a:t>
            </a:r>
            <a:r>
              <a:rPr lang="en-US" dirty="0" err="1"/>
              <a:t>authn</a:t>
            </a:r>
            <a:r>
              <a:rPr lang="en-US" dirty="0"/>
              <a:t> data to cookie (Web App)</a:t>
            </a:r>
          </a:p>
          <a:p>
            <a:r>
              <a:rPr lang="en-US" dirty="0"/>
              <a:t>Manage OpenID Connect (OIDC) protocol to STS (Web App)</a:t>
            </a:r>
          </a:p>
          <a:p>
            <a:r>
              <a:rPr lang="en-US" dirty="0"/>
              <a:t>Validate incoming OAuth2 tokens (Web API)</a:t>
            </a:r>
          </a:p>
          <a:p>
            <a:r>
              <a:rPr lang="en-US" dirty="0"/>
              <a:t>All exist as </a:t>
            </a:r>
            <a:r>
              <a:rPr lang="en-US" dirty="0" err="1"/>
              <a:t>Nuget</a:t>
            </a:r>
            <a:r>
              <a:rPr lang="en-US" dirty="0"/>
              <a:t> packages, e.g. </a:t>
            </a:r>
            <a:r>
              <a:rPr lang="en-US" dirty="0" err="1"/>
              <a:t>Microsoft.OWIN.Security.Cookies</a:t>
            </a:r>
            <a:endParaRPr lang="en-US" dirty="0"/>
          </a:p>
          <a:p>
            <a:pPr lvl="1"/>
            <a:endParaRPr lang="en-US" dirty="0"/>
          </a:p>
        </p:txBody>
      </p:sp>
    </p:spTree>
    <p:extLst>
      <p:ext uri="{BB962C8B-B14F-4D97-AF65-F5344CB8AC3E}">
        <p14:creationId xmlns:p14="http://schemas.microsoft.com/office/powerpoint/2010/main" val="3174947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924D0A-6290-4B7E-8F81-16DC0563322B}"/>
              </a:ext>
            </a:extLst>
          </p:cNvPr>
          <p:cNvSpPr>
            <a:spLocks noGrp="1"/>
          </p:cNvSpPr>
          <p:nvPr>
            <p:ph type="title"/>
          </p:nvPr>
        </p:nvSpPr>
        <p:spPr/>
        <p:txBody>
          <a:bodyPr/>
          <a:lstStyle/>
          <a:p>
            <a:r>
              <a:rPr lang="en-US" dirty="0"/>
              <a:t>OWIN</a:t>
            </a:r>
            <a:endParaRPr lang="nl-NL" dirty="0"/>
          </a:p>
        </p:txBody>
      </p:sp>
      <p:sp>
        <p:nvSpPr>
          <p:cNvPr id="4" name="Text Placeholder 3">
            <a:extLst>
              <a:ext uri="{FF2B5EF4-FFF2-40B4-BE49-F238E27FC236}">
                <a16:creationId xmlns:a16="http://schemas.microsoft.com/office/drawing/2014/main" id="{CB680C4E-016E-4193-B267-84D75A42E8E6}"/>
              </a:ext>
            </a:extLst>
          </p:cNvPr>
          <p:cNvSpPr>
            <a:spLocks noGrp="1"/>
          </p:cNvSpPr>
          <p:nvPr>
            <p:ph type="body" sz="quarter" idx="14"/>
          </p:nvPr>
        </p:nvSpPr>
        <p:spPr/>
        <p:txBody>
          <a:bodyPr/>
          <a:lstStyle/>
          <a:p>
            <a:r>
              <a:rPr lang="en-US" dirty="0"/>
              <a:t>Architecture of OWIN</a:t>
            </a:r>
            <a:endParaRPr lang="nl-NL" dirty="0"/>
          </a:p>
        </p:txBody>
      </p:sp>
    </p:spTree>
    <p:extLst>
      <p:ext uri="{BB962C8B-B14F-4D97-AF65-F5344CB8AC3E}">
        <p14:creationId xmlns:p14="http://schemas.microsoft.com/office/powerpoint/2010/main" val="3116259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C86B844-B1F2-482E-BD27-A022DACD9829}"/>
              </a:ext>
            </a:extLst>
          </p:cNvPr>
          <p:cNvSpPr>
            <a:spLocks noGrp="1"/>
          </p:cNvSpPr>
          <p:nvPr>
            <p:ph idx="10"/>
          </p:nvPr>
        </p:nvSpPr>
        <p:spPr/>
        <p:txBody>
          <a:bodyPr/>
          <a:lstStyle/>
          <a:p>
            <a:r>
              <a:rPr lang="en-US" dirty="0"/>
              <a:t>Describe the basic architecture of OWIN</a:t>
            </a:r>
          </a:p>
          <a:p>
            <a:r>
              <a:rPr lang="en-US" dirty="0"/>
              <a:t>Describe customize processing of the request/response pipeline</a:t>
            </a:r>
            <a:endParaRPr lang="nl-NL" dirty="0"/>
          </a:p>
        </p:txBody>
      </p:sp>
    </p:spTree>
    <p:extLst>
      <p:ext uri="{BB962C8B-B14F-4D97-AF65-F5344CB8AC3E}">
        <p14:creationId xmlns:p14="http://schemas.microsoft.com/office/powerpoint/2010/main" val="161918611"/>
      </p:ext>
    </p:extLst>
  </p:cSld>
  <p:clrMapOvr>
    <a:masterClrMapping/>
  </p:clrMapOvr>
</p:sld>
</file>

<file path=ppt/theme/theme1.xml><?xml version="1.0" encoding="utf-8"?>
<a:theme xmlns:a="http://schemas.openxmlformats.org/drawingml/2006/main" name="AS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SD">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D" id="{BC39DEF8-CD66-488F-A5EC-21650630C223}" vid="{E9F489DC-7ADE-444A-8059-7D459453092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82B2B93B1EE75848BD89785587EBD494" ma:contentTypeVersion="7" ma:contentTypeDescription="Create a new document." ma:contentTypeScope="" ma:versionID="70604ee67f2f07675d0ef5d63928c10f">
  <xsd:schema xmlns:xsd="http://www.w3.org/2001/XMLSchema" xmlns:xs="http://www.w3.org/2001/XMLSchema" xmlns:p="http://schemas.microsoft.com/office/2006/metadata/properties" xmlns:ns2="230e9df3-be65-4c73-a93b-d1236ebd677e" xmlns:ns3="8101b29b-8a0e-44e4-b1a0-1d2d73225b85" xmlns:ns4="7ed30aa2-a9a3-48dd-93de-4f2bc034e61b" targetNamespace="http://schemas.microsoft.com/office/2006/metadata/properties" ma:root="true" ma:fieldsID="40e5a5be01d3529b9d786d1c61ffb803" ns2:_="" ns3:_="" ns4:_="">
    <xsd:import namespace="230e9df3-be65-4c73-a93b-d1236ebd677e"/>
    <xsd:import namespace="8101b29b-8a0e-44e4-b1a0-1d2d73225b85"/>
    <xsd:import namespace="7ed30aa2-a9a3-48dd-93de-4f2bc034e61b"/>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4:SharedWithUsers" minOccurs="0"/>
                <xsd:element ref="ns4:SharedWithDetails" minOccurs="0"/>
                <xsd:element ref="ns4:LastSharedByUser" minOccurs="0"/>
                <xsd:element ref="ns4: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8101b29b-8a0e-44e4-b1a0-1d2d73225b85"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d30aa2-a9a3-48dd-93de-4f2bc034e61b"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LastSharedByUser" ma:index="16" nillable="true" ma:displayName="Last Shared By User" ma:internalName="LastSharedByUser" ma:readOnly="true">
      <xsd:simpleType>
        <xsd:restriction base="dms:Note">
          <xsd:maxLength value="255"/>
        </xsd:restriction>
      </xsd:simpleType>
    </xsd:element>
    <xsd:element name="LastSharedByTime" ma:index="17" nillable="true" ma:displayName="Last Shared By Tim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230e9df3-be65-4c73-a93b-d1236ebd677e">CPS089-865814621-1980</_dlc_DocId>
    <_dlc_DocIdUrl xmlns="230e9df3-be65-4c73-a93b-d1236ebd677e">
      <Url>https://microsoft.sharepoint.com/teams/CampusProjectSites089/hahzsakosd/ipdev/_layouts/15/DocIdRedir.aspx?ID=CPS089-865814621-1980</Url>
      <Description>CPS089-865814621-1980</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FEE2682-39A1-407A-800A-AE819A85DBD6}">
  <ds:schemaRefs>
    <ds:schemaRef ds:uri="http://schemas.microsoft.com/sharepoint/events"/>
  </ds:schemaRefs>
</ds:datastoreItem>
</file>

<file path=customXml/itemProps2.xml><?xml version="1.0" encoding="utf-8"?>
<ds:datastoreItem xmlns:ds="http://schemas.openxmlformats.org/officeDocument/2006/customXml" ds:itemID="{1E9EA1CA-74A9-43F9-A68D-D99045B121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8101b29b-8a0e-44e4-b1a0-1d2d73225b85"/>
    <ds:schemaRef ds:uri="7ed30aa2-a9a3-48dd-93de-4f2bc034e6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D56126-3D40-45E5-84A6-7A3AFE5A4C17}">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230e9df3-be65-4c73-a93b-d1236ebd677e"/>
    <ds:schemaRef ds:uri="http://purl.org/dc/terms/"/>
    <ds:schemaRef ds:uri="http://schemas.openxmlformats.org/package/2006/metadata/core-properties"/>
    <ds:schemaRef ds:uri="8101b29b-8a0e-44e4-b1a0-1d2d73225b85"/>
    <ds:schemaRef ds:uri="http://www.w3.org/XML/1998/namespace"/>
    <ds:schemaRef ds:uri="http://purl.org/dc/dcmitype/"/>
  </ds:schemaRefs>
</ds:datastoreItem>
</file>

<file path=customXml/itemProps4.xml><?xml version="1.0" encoding="utf-8"?>
<ds:datastoreItem xmlns:ds="http://schemas.openxmlformats.org/officeDocument/2006/customXml" ds:itemID="{0364EAA1-D46F-44DF-9958-E35F16F3658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ASD</Template>
  <TotalTime>81</TotalTime>
  <Words>2446</Words>
  <Application>Microsoft Office PowerPoint</Application>
  <PresentationFormat>Widescreen</PresentationFormat>
  <Paragraphs>402</Paragraphs>
  <Slides>41</Slides>
  <Notes>41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Calibri Light</vt:lpstr>
      <vt:lpstr>Consolas</vt:lpstr>
      <vt:lpstr>Courier New</vt:lpstr>
      <vt:lpstr>Segoe UI</vt:lpstr>
      <vt:lpstr>Segoe UI Light</vt:lpstr>
      <vt:lpstr>ASD</vt:lpstr>
      <vt:lpstr>OWIN</vt:lpstr>
      <vt:lpstr>PowerPoint Presentation</vt:lpstr>
      <vt:lpstr>Module Overview</vt:lpstr>
      <vt:lpstr>OWIN</vt:lpstr>
      <vt:lpstr>PowerPoint Presentation</vt:lpstr>
      <vt:lpstr>Purpose</vt:lpstr>
      <vt:lpstr>Examples of OWIN-Based Security Toolkits</vt:lpstr>
      <vt:lpstr>OWIN</vt:lpstr>
      <vt:lpstr>PowerPoint Presentation</vt:lpstr>
      <vt:lpstr>Basic Architecture</vt:lpstr>
      <vt:lpstr>Initialization</vt:lpstr>
      <vt:lpstr>Initialization</vt:lpstr>
      <vt:lpstr>OwinMiddleware</vt:lpstr>
      <vt:lpstr>AuthenticationMiddleware (Abstract)</vt:lpstr>
      <vt:lpstr>PowerPoint Presentation</vt:lpstr>
      <vt:lpstr>Applications and auth middleware</vt:lpstr>
      <vt:lpstr>Triggering passive authentication</vt:lpstr>
      <vt:lpstr>AuthenticationOptions (Base Class)</vt:lpstr>
      <vt:lpstr>OWIN</vt:lpstr>
      <vt:lpstr>PowerPoint Presentation</vt:lpstr>
      <vt:lpstr>General</vt:lpstr>
      <vt:lpstr>UseCookieAuthentication</vt:lpstr>
      <vt:lpstr>CookieAuthenticationOptions</vt:lpstr>
      <vt:lpstr>CookieAuthenticationMiddleware</vt:lpstr>
      <vt:lpstr>OWIN</vt:lpstr>
      <vt:lpstr>PowerPoint Presentation</vt:lpstr>
      <vt:lpstr>PowerPoint Presentation</vt:lpstr>
      <vt:lpstr>OpenIDConnectAuthenticationOptions</vt:lpstr>
      <vt:lpstr>Common customizations</vt:lpstr>
      <vt:lpstr>OWIN</vt:lpstr>
      <vt:lpstr>PowerPoint Presentation</vt:lpstr>
      <vt:lpstr>PowerPoint Presentation</vt:lpstr>
      <vt:lpstr>Tracing</vt:lpstr>
      <vt:lpstr>Tracing - config</vt:lpstr>
      <vt:lpstr>OWIN</vt:lpstr>
      <vt:lpstr>PowerPoint Presentation</vt:lpstr>
      <vt:lpstr>Scenario – simple solution</vt:lpstr>
      <vt:lpstr>Why federation may not be appropriate?</vt:lpstr>
      <vt:lpstr>OWIN and multiple IdPs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OWIN</dc:title>
  <dc:creator>Tino Donderwinkel</dc:creator>
  <cp:lastModifiedBy>Marius Rochon</cp:lastModifiedBy>
  <cp:revision>5</cp:revision>
  <dcterms:created xsi:type="dcterms:W3CDTF">2017-11-07T20:21:35Z</dcterms:created>
  <dcterms:modified xsi:type="dcterms:W3CDTF">2018-06-07T18:11:14Z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tinodo@microsoft.com</vt:lpwstr>
  </property>
  <property fmtid="{D5CDD505-2E9C-101B-9397-08002B2CF9AE}" pid="5" name="MSIP_Label_f42aa342-8706-4288-bd11-ebb85995028c_SetDate">
    <vt:lpwstr>2017-11-06T09:38:17.0317155Z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0x01010082B2B93B1EE75848BD89785587EBD494</vt:lpwstr>
  </property>
  <property fmtid="{D5CDD505-2E9C-101B-9397-08002B2CF9AE}" pid="11" name="_dlc_DocIdItemGuid">
    <vt:lpwstr>065b1f68-79e2-4154-b6ac-59850ba4a83c</vt:lpwstr>
  </property>
</Properties>
</file>