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710" r:id="rId6"/>
  </p:sldMasterIdLst>
  <p:notesMasterIdLst>
    <p:notesMasterId r:id="rId48"/>
  </p:notesMasterIdLst>
  <p:handoutMasterIdLst>
    <p:handoutMasterId r:id="rId49"/>
  </p:handoutMasterIdLst>
  <p:sldIdLst>
    <p:sldId id="256" r:id="rId7"/>
    <p:sldId id="289" r:id="rId8"/>
    <p:sldId id="258" r:id="rId9"/>
    <p:sldId id="342" r:id="rId10"/>
    <p:sldId id="343" r:id="rId11"/>
    <p:sldId id="324" r:id="rId12"/>
    <p:sldId id="352" r:id="rId13"/>
    <p:sldId id="306" r:id="rId14"/>
    <p:sldId id="305" r:id="rId15"/>
    <p:sldId id="310" r:id="rId16"/>
    <p:sldId id="344" r:id="rId17"/>
    <p:sldId id="345" r:id="rId18"/>
    <p:sldId id="325" r:id="rId19"/>
    <p:sldId id="322" r:id="rId20"/>
    <p:sldId id="341" r:id="rId21"/>
    <p:sldId id="323" r:id="rId22"/>
    <p:sldId id="346" r:id="rId23"/>
    <p:sldId id="347" r:id="rId24"/>
    <p:sldId id="329" r:id="rId25"/>
    <p:sldId id="333" r:id="rId26"/>
    <p:sldId id="332" r:id="rId27"/>
    <p:sldId id="330" r:id="rId28"/>
    <p:sldId id="331" r:id="rId29"/>
    <p:sldId id="334" r:id="rId30"/>
    <p:sldId id="348" r:id="rId31"/>
    <p:sldId id="349" r:id="rId32"/>
    <p:sldId id="311" r:id="rId33"/>
    <p:sldId id="335" r:id="rId34"/>
    <p:sldId id="336" r:id="rId35"/>
    <p:sldId id="308" r:id="rId36"/>
    <p:sldId id="338" r:id="rId37"/>
    <p:sldId id="339" r:id="rId38"/>
    <p:sldId id="340" r:id="rId39"/>
    <p:sldId id="350" r:id="rId40"/>
    <p:sldId id="351" r:id="rId41"/>
    <p:sldId id="316" r:id="rId42"/>
    <p:sldId id="317" r:id="rId43"/>
    <p:sldId id="320" r:id="rId44"/>
    <p:sldId id="321" r:id="rId45"/>
    <p:sldId id="319"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A1374C69-28F6-4267-8520-9FCE506965C7}">
          <p14:sldIdLst>
            <p14:sldId id="256"/>
            <p14:sldId id="289"/>
            <p14:sldId id="258"/>
          </p14:sldIdLst>
        </p14:section>
        <p14:section name="Intro to APIM" id="{F44F5095-AA07-41E7-9A4C-5F04FAD6A631}">
          <p14:sldIdLst>
            <p14:sldId id="342"/>
            <p14:sldId id="343"/>
            <p14:sldId id="324"/>
            <p14:sldId id="352"/>
            <p14:sldId id="306"/>
            <p14:sldId id="305"/>
            <p14:sldId id="310"/>
          </p14:sldIdLst>
        </p14:section>
        <p14:section name="Developer portal ccess control" id="{822A72CF-816A-43FF-8F3C-303D5CE22E6C}">
          <p14:sldIdLst>
            <p14:sldId id="344"/>
            <p14:sldId id="345"/>
            <p14:sldId id="325"/>
            <p14:sldId id="322"/>
            <p14:sldId id="341"/>
            <p14:sldId id="323"/>
          </p14:sldIdLst>
        </p14:section>
        <p14:section name="Policies" id="{0C8FABB1-DEDE-4531-A06D-D747E3CA0DBF}">
          <p14:sldIdLst>
            <p14:sldId id="346"/>
            <p14:sldId id="347"/>
            <p14:sldId id="329"/>
            <p14:sldId id="333"/>
            <p14:sldId id="332"/>
            <p14:sldId id="330"/>
            <p14:sldId id="331"/>
            <p14:sldId id="334"/>
          </p14:sldIdLst>
        </p14:section>
        <p14:section name="Security applications" id="{DEF2CB1A-C939-4363-9AF6-E8ABC8CB3D97}">
          <p14:sldIdLst>
            <p14:sldId id="348"/>
            <p14:sldId id="349"/>
            <p14:sldId id="311"/>
            <p14:sldId id="335"/>
            <p14:sldId id="336"/>
            <p14:sldId id="308"/>
            <p14:sldId id="338"/>
            <p14:sldId id="339"/>
            <p14:sldId id="340"/>
          </p14:sldIdLst>
        </p14:section>
        <p14:section name="Protecting the back-end" id="{1388753A-5A72-456C-8210-D4F6028884DC}">
          <p14:sldIdLst>
            <p14:sldId id="350"/>
            <p14:sldId id="351"/>
            <p14:sldId id="316"/>
            <p14:sldId id="317"/>
            <p14:sldId id="320"/>
            <p14:sldId id="321"/>
          </p14:sldIdLst>
        </p14:section>
        <p14:section name="End" id="{8E5DC77F-FCE1-4314-B492-10E5025A742F}">
          <p14:sldIdLst>
            <p14:sldId id="319"/>
            <p14:sldId id="30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 Restrepo" initials="TR" lastIdx="2" clrIdx="0">
    <p:extLst>
      <p:ext uri="{19B8F6BF-5375-455C-9EA6-DF929625EA0E}">
        <p15:presenceInfo xmlns:p15="http://schemas.microsoft.com/office/powerpoint/2012/main" userId="S-1-5-21-1461305-818771401-1491421105-144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59" autoAdjust="0"/>
  </p:normalViewPr>
  <p:slideViewPr>
    <p:cSldViewPr snapToGrid="0">
      <p:cViewPr varScale="1">
        <p:scale>
          <a:sx n="140" d="100"/>
          <a:sy n="140" d="100"/>
        </p:scale>
        <p:origin x="324" y="12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commentAuthors" Target="commen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443ED0-A366-4FA1-B726-6C9F7554115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CO"/>
        </a:p>
      </dgm:t>
    </dgm:pt>
    <dgm:pt modelId="{7F8D0DA0-74E2-4C28-9486-74D60BF42A24}">
      <dgm:prSet phldrT="[Text]"/>
      <dgm:spPr/>
      <dgm:t>
        <a:bodyPr/>
        <a:lstStyle/>
        <a:p>
          <a:r>
            <a:rPr lang="en-US" dirty="0"/>
            <a:t>Frontend (client to APIM)</a:t>
          </a:r>
          <a:endParaRPr lang="es-CO" dirty="0"/>
        </a:p>
      </dgm:t>
    </dgm:pt>
    <dgm:pt modelId="{74045119-DF89-42C5-9948-717D54F18DFF}" type="parTrans" cxnId="{08AAD868-DC48-4EC8-93C1-2F3CF2C81942}">
      <dgm:prSet/>
      <dgm:spPr/>
      <dgm:t>
        <a:bodyPr/>
        <a:lstStyle/>
        <a:p>
          <a:endParaRPr lang="es-CO"/>
        </a:p>
      </dgm:t>
    </dgm:pt>
    <dgm:pt modelId="{3F38F273-C81D-4475-8CC1-684C5F15154C}" type="sibTrans" cxnId="{08AAD868-DC48-4EC8-93C1-2F3CF2C81942}">
      <dgm:prSet/>
      <dgm:spPr/>
      <dgm:t>
        <a:bodyPr/>
        <a:lstStyle/>
        <a:p>
          <a:endParaRPr lang="es-CO"/>
        </a:p>
      </dgm:t>
    </dgm:pt>
    <dgm:pt modelId="{AF2FD82B-2FAF-4010-9683-FFEF57C332E3}">
      <dgm:prSet phldrT="[Text]"/>
      <dgm:spPr/>
      <dgm:t>
        <a:bodyPr/>
        <a:lstStyle/>
        <a:p>
          <a:r>
            <a:rPr lang="en-US" dirty="0"/>
            <a:t>Token validation</a:t>
          </a:r>
          <a:endParaRPr lang="es-CO" dirty="0"/>
        </a:p>
      </dgm:t>
    </dgm:pt>
    <dgm:pt modelId="{3A97230F-063F-485D-A48D-8BC25ADCA38A}" type="parTrans" cxnId="{FD7BEA45-FC3E-4677-89EF-8AB6398EAE8F}">
      <dgm:prSet/>
      <dgm:spPr/>
      <dgm:t>
        <a:bodyPr/>
        <a:lstStyle/>
        <a:p>
          <a:endParaRPr lang="es-CO"/>
        </a:p>
      </dgm:t>
    </dgm:pt>
    <dgm:pt modelId="{254BA54E-9831-4DDD-838A-07F3C3A2ACB4}" type="sibTrans" cxnId="{FD7BEA45-FC3E-4677-89EF-8AB6398EAE8F}">
      <dgm:prSet/>
      <dgm:spPr/>
      <dgm:t>
        <a:bodyPr/>
        <a:lstStyle/>
        <a:p>
          <a:endParaRPr lang="es-CO"/>
        </a:p>
      </dgm:t>
    </dgm:pt>
    <dgm:pt modelId="{0B8199A3-E85B-4088-8797-F0D78A6F6821}">
      <dgm:prSet phldrT="[Text]"/>
      <dgm:spPr/>
      <dgm:t>
        <a:bodyPr/>
        <a:lstStyle/>
        <a:p>
          <a:r>
            <a:rPr lang="en-US" dirty="0"/>
            <a:t>Backend (APIM to back-end)</a:t>
          </a:r>
          <a:endParaRPr lang="es-CO" dirty="0"/>
        </a:p>
      </dgm:t>
    </dgm:pt>
    <dgm:pt modelId="{E9B2AD13-741F-4B35-BDCD-FD4A680E78EB}" type="parTrans" cxnId="{83D38975-B85B-4571-B774-7605021DB710}">
      <dgm:prSet/>
      <dgm:spPr/>
      <dgm:t>
        <a:bodyPr/>
        <a:lstStyle/>
        <a:p>
          <a:endParaRPr lang="es-CO"/>
        </a:p>
      </dgm:t>
    </dgm:pt>
    <dgm:pt modelId="{00D77CF9-6F4C-4C8D-9E21-3B9133F1772B}" type="sibTrans" cxnId="{83D38975-B85B-4571-B774-7605021DB710}">
      <dgm:prSet/>
      <dgm:spPr/>
      <dgm:t>
        <a:bodyPr/>
        <a:lstStyle/>
        <a:p>
          <a:endParaRPr lang="es-CO"/>
        </a:p>
      </dgm:t>
    </dgm:pt>
    <dgm:pt modelId="{3036D454-FF00-42F3-80C0-9DA2399A7FC9}">
      <dgm:prSet phldrT="[Text]"/>
      <dgm:spPr/>
      <dgm:t>
        <a:bodyPr/>
        <a:lstStyle/>
        <a:p>
          <a:r>
            <a:rPr lang="en-US" dirty="0"/>
            <a:t>Back-end certificate authentication</a:t>
          </a:r>
          <a:endParaRPr lang="es-CO" dirty="0"/>
        </a:p>
      </dgm:t>
    </dgm:pt>
    <dgm:pt modelId="{E1BF558C-2EE9-4F72-8626-3B810FDC6727}" type="parTrans" cxnId="{ED3AD675-AA5D-4C85-99A8-8809592AD820}">
      <dgm:prSet/>
      <dgm:spPr/>
      <dgm:t>
        <a:bodyPr/>
        <a:lstStyle/>
        <a:p>
          <a:endParaRPr lang="es-CO"/>
        </a:p>
      </dgm:t>
    </dgm:pt>
    <dgm:pt modelId="{B71D505B-48A9-44F4-8A7F-CADE98821477}" type="sibTrans" cxnId="{ED3AD675-AA5D-4C85-99A8-8809592AD820}">
      <dgm:prSet/>
      <dgm:spPr/>
      <dgm:t>
        <a:bodyPr/>
        <a:lstStyle/>
        <a:p>
          <a:endParaRPr lang="es-CO"/>
        </a:p>
      </dgm:t>
    </dgm:pt>
    <dgm:pt modelId="{1EF6E44D-DBE8-4A40-B745-3918821EA5E1}">
      <dgm:prSet/>
      <dgm:spPr/>
      <dgm:t>
        <a:bodyPr/>
        <a:lstStyle/>
        <a:p>
          <a:r>
            <a:rPr lang="en-US"/>
            <a:t>Request rate throttling</a:t>
          </a:r>
          <a:endParaRPr lang="en-US" dirty="0"/>
        </a:p>
      </dgm:t>
    </dgm:pt>
    <dgm:pt modelId="{22EA3E03-C8D8-4FDC-BE13-BC1AE4EFDA11}" type="parTrans" cxnId="{758BC056-0EE9-47B0-BD03-D7A5999D782F}">
      <dgm:prSet/>
      <dgm:spPr/>
      <dgm:t>
        <a:bodyPr/>
        <a:lstStyle/>
        <a:p>
          <a:endParaRPr lang="es-CO"/>
        </a:p>
      </dgm:t>
    </dgm:pt>
    <dgm:pt modelId="{5C86162D-47C1-472B-97FA-D0A5C2A0DB10}" type="sibTrans" cxnId="{758BC056-0EE9-47B0-BD03-D7A5999D782F}">
      <dgm:prSet/>
      <dgm:spPr/>
      <dgm:t>
        <a:bodyPr/>
        <a:lstStyle/>
        <a:p>
          <a:endParaRPr lang="es-CO"/>
        </a:p>
      </dgm:t>
    </dgm:pt>
    <dgm:pt modelId="{C56DF997-1A07-4C29-8A72-063F975F3631}">
      <dgm:prSet/>
      <dgm:spPr/>
      <dgm:t>
        <a:bodyPr/>
        <a:lstStyle/>
        <a:p>
          <a:r>
            <a:rPr lang="en-US"/>
            <a:t>Source IP restrictions</a:t>
          </a:r>
          <a:endParaRPr lang="en-US" dirty="0"/>
        </a:p>
      </dgm:t>
    </dgm:pt>
    <dgm:pt modelId="{B0FB0A21-DE31-4484-89FB-530ED31A7BF5}" type="parTrans" cxnId="{D990B43F-BDFA-459D-A2CA-43B3DB46F046}">
      <dgm:prSet/>
      <dgm:spPr/>
      <dgm:t>
        <a:bodyPr/>
        <a:lstStyle/>
        <a:p>
          <a:endParaRPr lang="es-CO"/>
        </a:p>
      </dgm:t>
    </dgm:pt>
    <dgm:pt modelId="{96BF0A87-E143-4A05-99FE-C457C79F4C4D}" type="sibTrans" cxnId="{D990B43F-BDFA-459D-A2CA-43B3DB46F046}">
      <dgm:prSet/>
      <dgm:spPr/>
      <dgm:t>
        <a:bodyPr/>
        <a:lstStyle/>
        <a:p>
          <a:endParaRPr lang="es-CO"/>
        </a:p>
      </dgm:t>
    </dgm:pt>
    <dgm:pt modelId="{56782F0D-468E-48F6-BC0D-13F946B10EDF}">
      <dgm:prSet/>
      <dgm:spPr/>
      <dgm:t>
        <a:bodyPr/>
        <a:lstStyle/>
        <a:p>
          <a:r>
            <a:rPr lang="en-US"/>
            <a:t>Authentication scheme conversion/augmentation</a:t>
          </a:r>
          <a:endParaRPr lang="en-US" dirty="0"/>
        </a:p>
      </dgm:t>
    </dgm:pt>
    <dgm:pt modelId="{E447913A-08C1-470C-AF13-6265B5F3A662}" type="parTrans" cxnId="{2BCD689C-8C14-4B83-B33D-8DF742C1F091}">
      <dgm:prSet/>
      <dgm:spPr/>
      <dgm:t>
        <a:bodyPr/>
        <a:lstStyle/>
        <a:p>
          <a:endParaRPr lang="es-CO"/>
        </a:p>
      </dgm:t>
    </dgm:pt>
    <dgm:pt modelId="{8D1FB469-AAC2-4C30-99DE-6934EBA54B77}" type="sibTrans" cxnId="{2BCD689C-8C14-4B83-B33D-8DF742C1F091}">
      <dgm:prSet/>
      <dgm:spPr/>
      <dgm:t>
        <a:bodyPr/>
        <a:lstStyle/>
        <a:p>
          <a:endParaRPr lang="es-CO"/>
        </a:p>
      </dgm:t>
    </dgm:pt>
    <dgm:pt modelId="{42E82ABD-8963-45E2-970B-49EC216EA9A7}">
      <dgm:prSet/>
      <dgm:spPr/>
      <dgm:t>
        <a:bodyPr/>
        <a:lstStyle/>
        <a:p>
          <a:r>
            <a:rPr lang="en-US" dirty="0"/>
            <a:t>Stripping response headers</a:t>
          </a:r>
        </a:p>
      </dgm:t>
    </dgm:pt>
    <dgm:pt modelId="{E3FDE223-662D-4CBF-AFE6-A6657F42986A}" type="parTrans" cxnId="{238F463A-3BFC-4C31-83D7-05A4E1FFB876}">
      <dgm:prSet/>
      <dgm:spPr/>
      <dgm:t>
        <a:bodyPr/>
        <a:lstStyle/>
        <a:p>
          <a:endParaRPr lang="es-CO"/>
        </a:p>
      </dgm:t>
    </dgm:pt>
    <dgm:pt modelId="{9A7365BA-EA39-4AA6-B2A2-E1CE333E4B9A}" type="sibTrans" cxnId="{238F463A-3BFC-4C31-83D7-05A4E1FFB876}">
      <dgm:prSet/>
      <dgm:spPr/>
      <dgm:t>
        <a:bodyPr/>
        <a:lstStyle/>
        <a:p>
          <a:endParaRPr lang="es-CO"/>
        </a:p>
      </dgm:t>
    </dgm:pt>
    <dgm:pt modelId="{32CA95EC-2CC5-4FC4-A2FC-31312C1D233C}">
      <dgm:prSet/>
      <dgm:spPr/>
      <dgm:t>
        <a:bodyPr/>
        <a:lstStyle/>
        <a:p>
          <a:r>
            <a:rPr lang="en-US" dirty="0"/>
            <a:t>Client certificate authentication</a:t>
          </a:r>
        </a:p>
      </dgm:t>
    </dgm:pt>
    <dgm:pt modelId="{0F92CFE2-8D8F-4993-A8E2-CCCF87649BC8}" type="parTrans" cxnId="{9F1CA9D8-0DC3-40D6-BFAC-3EED1826336F}">
      <dgm:prSet/>
      <dgm:spPr/>
      <dgm:t>
        <a:bodyPr/>
        <a:lstStyle/>
        <a:p>
          <a:endParaRPr lang="es-CO"/>
        </a:p>
      </dgm:t>
    </dgm:pt>
    <dgm:pt modelId="{3FEC0C89-464C-4DAF-8FCA-304681A9FDCB}" type="sibTrans" cxnId="{9F1CA9D8-0DC3-40D6-BFAC-3EED1826336F}">
      <dgm:prSet/>
      <dgm:spPr/>
      <dgm:t>
        <a:bodyPr/>
        <a:lstStyle/>
        <a:p>
          <a:endParaRPr lang="es-CO"/>
        </a:p>
      </dgm:t>
    </dgm:pt>
    <dgm:pt modelId="{3D0CFB97-02BB-4C6E-A7E9-DB6E3632432F}">
      <dgm:prSet/>
      <dgm:spPr/>
      <dgm:t>
        <a:bodyPr/>
        <a:lstStyle/>
        <a:p>
          <a:r>
            <a:rPr lang="en-US" dirty="0"/>
            <a:t>Connect to back-end via protected network</a:t>
          </a:r>
        </a:p>
      </dgm:t>
    </dgm:pt>
    <dgm:pt modelId="{75E2C76F-3932-4A0C-B8B9-AC2962D099D8}" type="parTrans" cxnId="{A06C7904-476D-46D1-8498-A15E849885FB}">
      <dgm:prSet/>
      <dgm:spPr/>
      <dgm:t>
        <a:bodyPr/>
        <a:lstStyle/>
        <a:p>
          <a:endParaRPr lang="es-CO"/>
        </a:p>
      </dgm:t>
    </dgm:pt>
    <dgm:pt modelId="{1AE76876-7AE4-4DB6-A2D2-23CE31C3BDD3}" type="sibTrans" cxnId="{A06C7904-476D-46D1-8498-A15E849885FB}">
      <dgm:prSet/>
      <dgm:spPr/>
      <dgm:t>
        <a:bodyPr/>
        <a:lstStyle/>
        <a:p>
          <a:endParaRPr lang="es-CO"/>
        </a:p>
      </dgm:t>
    </dgm:pt>
    <dgm:pt modelId="{FF3DD860-D7F3-426F-BEE2-03AD480FFA59}">
      <dgm:prSet/>
      <dgm:spPr/>
      <dgm:t>
        <a:bodyPr/>
        <a:lstStyle/>
        <a:p>
          <a:r>
            <a:rPr lang="en-US" dirty="0"/>
            <a:t>Transaction tracing</a:t>
          </a:r>
        </a:p>
      </dgm:t>
    </dgm:pt>
    <dgm:pt modelId="{674EB5DB-36BB-4740-A6FE-A1185FBA7B21}" type="parTrans" cxnId="{94DE02FC-DB9F-42BA-A6CF-D3270FDD92D4}">
      <dgm:prSet/>
      <dgm:spPr/>
      <dgm:t>
        <a:bodyPr/>
        <a:lstStyle/>
        <a:p>
          <a:endParaRPr lang="es-CO"/>
        </a:p>
      </dgm:t>
    </dgm:pt>
    <dgm:pt modelId="{75633C38-DB4E-4D5A-8E53-F07B38830BB0}" type="sibTrans" cxnId="{94DE02FC-DB9F-42BA-A6CF-D3270FDD92D4}">
      <dgm:prSet/>
      <dgm:spPr/>
      <dgm:t>
        <a:bodyPr/>
        <a:lstStyle/>
        <a:p>
          <a:endParaRPr lang="es-CO"/>
        </a:p>
      </dgm:t>
    </dgm:pt>
    <dgm:pt modelId="{9F17FA9A-19D8-4B9A-8F68-193125B30510}">
      <dgm:prSet phldrT="[Text]"/>
      <dgm:spPr/>
      <dgm:t>
        <a:bodyPr/>
        <a:lstStyle/>
        <a:p>
          <a:r>
            <a:rPr lang="en-US" dirty="0"/>
            <a:t>Back-end Basic Authentication</a:t>
          </a:r>
          <a:endParaRPr lang="es-CO" dirty="0"/>
        </a:p>
      </dgm:t>
    </dgm:pt>
    <dgm:pt modelId="{0D02CD5D-7A37-4056-B22F-75D9F4CC4D40}" type="parTrans" cxnId="{B6124D8E-7820-44AE-8338-685926ADC472}">
      <dgm:prSet/>
      <dgm:spPr/>
      <dgm:t>
        <a:bodyPr/>
        <a:lstStyle/>
        <a:p>
          <a:endParaRPr lang="es-CO"/>
        </a:p>
      </dgm:t>
    </dgm:pt>
    <dgm:pt modelId="{D57F8760-BEE3-4D78-AAF4-4357E92799C8}" type="sibTrans" cxnId="{B6124D8E-7820-44AE-8338-685926ADC472}">
      <dgm:prSet/>
      <dgm:spPr/>
      <dgm:t>
        <a:bodyPr/>
        <a:lstStyle/>
        <a:p>
          <a:endParaRPr lang="es-CO"/>
        </a:p>
      </dgm:t>
    </dgm:pt>
    <dgm:pt modelId="{1C81D08B-66C0-4E10-84EB-D88E4F57587B}" type="pres">
      <dgm:prSet presAssocID="{7C443ED0-A366-4FA1-B726-6C9F75541159}" presName="Name0" presStyleCnt="0">
        <dgm:presLayoutVars>
          <dgm:dir/>
          <dgm:animLvl val="lvl"/>
          <dgm:resizeHandles val="exact"/>
        </dgm:presLayoutVars>
      </dgm:prSet>
      <dgm:spPr/>
    </dgm:pt>
    <dgm:pt modelId="{16D29662-AD9D-42B1-9469-D48DB63E7A82}" type="pres">
      <dgm:prSet presAssocID="{7F8D0DA0-74E2-4C28-9486-74D60BF42A24}" presName="composite" presStyleCnt="0"/>
      <dgm:spPr/>
    </dgm:pt>
    <dgm:pt modelId="{D8A8D92A-EE72-402C-9AB4-5BF903651E1B}" type="pres">
      <dgm:prSet presAssocID="{7F8D0DA0-74E2-4C28-9486-74D60BF42A24}" presName="parTx" presStyleLbl="alignNode1" presStyleIdx="0" presStyleCnt="2">
        <dgm:presLayoutVars>
          <dgm:chMax val="0"/>
          <dgm:chPref val="0"/>
          <dgm:bulletEnabled val="1"/>
        </dgm:presLayoutVars>
      </dgm:prSet>
      <dgm:spPr/>
    </dgm:pt>
    <dgm:pt modelId="{200C4DEE-47B3-4061-B54E-3DE23401D803}" type="pres">
      <dgm:prSet presAssocID="{7F8D0DA0-74E2-4C28-9486-74D60BF42A24}" presName="desTx" presStyleLbl="alignAccFollowNode1" presStyleIdx="0" presStyleCnt="2">
        <dgm:presLayoutVars>
          <dgm:bulletEnabled val="1"/>
        </dgm:presLayoutVars>
      </dgm:prSet>
      <dgm:spPr/>
    </dgm:pt>
    <dgm:pt modelId="{1CF6DD3F-F89A-4357-BAFF-A7E1AE3C3F7C}" type="pres">
      <dgm:prSet presAssocID="{3F38F273-C81D-4475-8CC1-684C5F15154C}" presName="space" presStyleCnt="0"/>
      <dgm:spPr/>
    </dgm:pt>
    <dgm:pt modelId="{26D73D8E-A2D2-4AFE-AF61-5B77028CEC12}" type="pres">
      <dgm:prSet presAssocID="{0B8199A3-E85B-4088-8797-F0D78A6F6821}" presName="composite" presStyleCnt="0"/>
      <dgm:spPr/>
    </dgm:pt>
    <dgm:pt modelId="{CF264238-96B7-4E26-97D7-966250482E77}" type="pres">
      <dgm:prSet presAssocID="{0B8199A3-E85B-4088-8797-F0D78A6F6821}" presName="parTx" presStyleLbl="alignNode1" presStyleIdx="1" presStyleCnt="2">
        <dgm:presLayoutVars>
          <dgm:chMax val="0"/>
          <dgm:chPref val="0"/>
          <dgm:bulletEnabled val="1"/>
        </dgm:presLayoutVars>
      </dgm:prSet>
      <dgm:spPr/>
    </dgm:pt>
    <dgm:pt modelId="{874E0EB4-651F-489A-9F8A-CC725F17F93D}" type="pres">
      <dgm:prSet presAssocID="{0B8199A3-E85B-4088-8797-F0D78A6F6821}" presName="desTx" presStyleLbl="alignAccFollowNode1" presStyleIdx="1" presStyleCnt="2">
        <dgm:presLayoutVars>
          <dgm:bulletEnabled val="1"/>
        </dgm:presLayoutVars>
      </dgm:prSet>
      <dgm:spPr/>
    </dgm:pt>
  </dgm:ptLst>
  <dgm:cxnLst>
    <dgm:cxn modelId="{A06C7904-476D-46D1-8498-A15E849885FB}" srcId="{0B8199A3-E85B-4088-8797-F0D78A6F6821}" destId="{3D0CFB97-02BB-4C6E-A7E9-DB6E3632432F}" srcOrd="3" destOrd="0" parTransId="{75E2C76F-3932-4A0C-B8B9-AC2962D099D8}" sibTransId="{1AE76876-7AE4-4DB6-A2D2-23CE31C3BDD3}"/>
    <dgm:cxn modelId="{1DFF4123-EC67-4D79-A11F-188D46238ECF}" type="presOf" srcId="{7C443ED0-A366-4FA1-B726-6C9F75541159}" destId="{1C81D08B-66C0-4E10-84EB-D88E4F57587B}" srcOrd="0" destOrd="0" presId="urn:microsoft.com/office/officeart/2005/8/layout/hList1"/>
    <dgm:cxn modelId="{6B102E2F-3350-499B-BD63-011B3BBBE107}" type="presOf" srcId="{1EF6E44D-DBE8-4A40-B745-3918821EA5E1}" destId="{200C4DEE-47B3-4061-B54E-3DE23401D803}" srcOrd="0" destOrd="1" presId="urn:microsoft.com/office/officeart/2005/8/layout/hList1"/>
    <dgm:cxn modelId="{C04B2938-178A-4911-BE46-BBB8A5A714AE}" type="presOf" srcId="{0B8199A3-E85B-4088-8797-F0D78A6F6821}" destId="{CF264238-96B7-4E26-97D7-966250482E77}" srcOrd="0" destOrd="0" presId="urn:microsoft.com/office/officeart/2005/8/layout/hList1"/>
    <dgm:cxn modelId="{238F463A-3BFC-4C31-83D7-05A4E1FFB876}" srcId="{7F8D0DA0-74E2-4C28-9486-74D60BF42A24}" destId="{42E82ABD-8963-45E2-970B-49EC216EA9A7}" srcOrd="4" destOrd="0" parTransId="{E3FDE223-662D-4CBF-AFE6-A6657F42986A}" sibTransId="{9A7365BA-EA39-4AA6-B2A2-E1CE333E4B9A}"/>
    <dgm:cxn modelId="{540D1A3F-B2CB-41A5-84D7-3A017A4D2966}" type="presOf" srcId="{7F8D0DA0-74E2-4C28-9486-74D60BF42A24}" destId="{D8A8D92A-EE72-402C-9AB4-5BF903651E1B}" srcOrd="0" destOrd="0" presId="urn:microsoft.com/office/officeart/2005/8/layout/hList1"/>
    <dgm:cxn modelId="{D990B43F-BDFA-459D-A2CA-43B3DB46F046}" srcId="{7F8D0DA0-74E2-4C28-9486-74D60BF42A24}" destId="{C56DF997-1A07-4C29-8A72-063F975F3631}" srcOrd="2" destOrd="0" parTransId="{B0FB0A21-DE31-4484-89FB-530ED31A7BF5}" sibTransId="{96BF0A87-E143-4A05-99FE-C457C79F4C4D}"/>
    <dgm:cxn modelId="{E697F863-7D44-462B-8A12-943784DD2869}" type="presOf" srcId="{3D0CFB97-02BB-4C6E-A7E9-DB6E3632432F}" destId="{874E0EB4-651F-489A-9F8A-CC725F17F93D}" srcOrd="0" destOrd="3" presId="urn:microsoft.com/office/officeart/2005/8/layout/hList1"/>
    <dgm:cxn modelId="{0DC6CB65-4A57-4223-871B-B0B022F505D1}" type="presOf" srcId="{56782F0D-468E-48F6-BC0D-13F946B10EDF}" destId="{200C4DEE-47B3-4061-B54E-3DE23401D803}" srcOrd="0" destOrd="3" presId="urn:microsoft.com/office/officeart/2005/8/layout/hList1"/>
    <dgm:cxn modelId="{FD7BEA45-FC3E-4677-89EF-8AB6398EAE8F}" srcId="{7F8D0DA0-74E2-4C28-9486-74D60BF42A24}" destId="{AF2FD82B-2FAF-4010-9683-FFEF57C332E3}" srcOrd="0" destOrd="0" parTransId="{3A97230F-063F-485D-A48D-8BC25ADCA38A}" sibTransId="{254BA54E-9831-4DDD-838A-07F3C3A2ACB4}"/>
    <dgm:cxn modelId="{08AAD868-DC48-4EC8-93C1-2F3CF2C81942}" srcId="{7C443ED0-A366-4FA1-B726-6C9F75541159}" destId="{7F8D0DA0-74E2-4C28-9486-74D60BF42A24}" srcOrd="0" destOrd="0" parTransId="{74045119-DF89-42C5-9948-717D54F18DFF}" sibTransId="{3F38F273-C81D-4475-8CC1-684C5F15154C}"/>
    <dgm:cxn modelId="{32ECCF4A-7F8F-4AAD-9CA1-EF3B58B07411}" type="presOf" srcId="{AF2FD82B-2FAF-4010-9683-FFEF57C332E3}" destId="{200C4DEE-47B3-4061-B54E-3DE23401D803}" srcOrd="0" destOrd="0" presId="urn:microsoft.com/office/officeart/2005/8/layout/hList1"/>
    <dgm:cxn modelId="{83D38975-B85B-4571-B774-7605021DB710}" srcId="{7C443ED0-A366-4FA1-B726-6C9F75541159}" destId="{0B8199A3-E85B-4088-8797-F0D78A6F6821}" srcOrd="1" destOrd="0" parTransId="{E9B2AD13-741F-4B35-BDCD-FD4A680E78EB}" sibTransId="{00D77CF9-6F4C-4C8D-9E21-3B9133F1772B}"/>
    <dgm:cxn modelId="{ED3AD675-AA5D-4C85-99A8-8809592AD820}" srcId="{0B8199A3-E85B-4088-8797-F0D78A6F6821}" destId="{3036D454-FF00-42F3-80C0-9DA2399A7FC9}" srcOrd="1" destOrd="0" parTransId="{E1BF558C-2EE9-4F72-8626-3B810FDC6727}" sibTransId="{B71D505B-48A9-44F4-8A7F-CADE98821477}"/>
    <dgm:cxn modelId="{758BC056-0EE9-47B0-BD03-D7A5999D782F}" srcId="{7F8D0DA0-74E2-4C28-9486-74D60BF42A24}" destId="{1EF6E44D-DBE8-4A40-B745-3918821EA5E1}" srcOrd="1" destOrd="0" parTransId="{22EA3E03-C8D8-4FDC-BE13-BC1AE4EFDA11}" sibTransId="{5C86162D-47C1-472B-97FA-D0A5C2A0DB10}"/>
    <dgm:cxn modelId="{B6124D8E-7820-44AE-8338-685926ADC472}" srcId="{0B8199A3-E85B-4088-8797-F0D78A6F6821}" destId="{9F17FA9A-19D8-4B9A-8F68-193125B30510}" srcOrd="0" destOrd="0" parTransId="{0D02CD5D-7A37-4056-B22F-75D9F4CC4D40}" sibTransId="{D57F8760-BEE3-4D78-AAF4-4357E92799C8}"/>
    <dgm:cxn modelId="{2BCD689C-8C14-4B83-B33D-8DF742C1F091}" srcId="{7F8D0DA0-74E2-4C28-9486-74D60BF42A24}" destId="{56782F0D-468E-48F6-BC0D-13F946B10EDF}" srcOrd="3" destOrd="0" parTransId="{E447913A-08C1-470C-AF13-6265B5F3A662}" sibTransId="{8D1FB469-AAC2-4C30-99DE-6934EBA54B77}"/>
    <dgm:cxn modelId="{DEC5919E-5EC0-4224-9596-BC5D8B35FBDA}" type="presOf" srcId="{9F17FA9A-19D8-4B9A-8F68-193125B30510}" destId="{874E0EB4-651F-489A-9F8A-CC725F17F93D}" srcOrd="0" destOrd="0" presId="urn:microsoft.com/office/officeart/2005/8/layout/hList1"/>
    <dgm:cxn modelId="{246366A2-5A74-49A2-94C3-75FA50C6E3E1}" type="presOf" srcId="{FF3DD860-D7F3-426F-BEE2-03AD480FFA59}" destId="{874E0EB4-651F-489A-9F8A-CC725F17F93D}" srcOrd="0" destOrd="4" presId="urn:microsoft.com/office/officeart/2005/8/layout/hList1"/>
    <dgm:cxn modelId="{F28878B3-A488-48A1-85C8-0F9D447D4509}" type="presOf" srcId="{32CA95EC-2CC5-4FC4-A2FC-31312C1D233C}" destId="{874E0EB4-651F-489A-9F8A-CC725F17F93D}" srcOrd="0" destOrd="2" presId="urn:microsoft.com/office/officeart/2005/8/layout/hList1"/>
    <dgm:cxn modelId="{73BB11B8-028B-4922-AFAB-8B018925823C}" type="presOf" srcId="{42E82ABD-8963-45E2-970B-49EC216EA9A7}" destId="{200C4DEE-47B3-4061-B54E-3DE23401D803}" srcOrd="0" destOrd="4" presId="urn:microsoft.com/office/officeart/2005/8/layout/hList1"/>
    <dgm:cxn modelId="{9F1CA9D8-0DC3-40D6-BFAC-3EED1826336F}" srcId="{0B8199A3-E85B-4088-8797-F0D78A6F6821}" destId="{32CA95EC-2CC5-4FC4-A2FC-31312C1D233C}" srcOrd="2" destOrd="0" parTransId="{0F92CFE2-8D8F-4993-A8E2-CCCF87649BC8}" sibTransId="{3FEC0C89-464C-4DAF-8FCA-304681A9FDCB}"/>
    <dgm:cxn modelId="{809856E3-C582-4A79-A0FC-4A1B1D42E0A8}" type="presOf" srcId="{3036D454-FF00-42F3-80C0-9DA2399A7FC9}" destId="{874E0EB4-651F-489A-9F8A-CC725F17F93D}" srcOrd="0" destOrd="1" presId="urn:microsoft.com/office/officeart/2005/8/layout/hList1"/>
    <dgm:cxn modelId="{0A694AF6-875F-4BF3-AFEE-6839C4ECB0D2}" type="presOf" srcId="{C56DF997-1A07-4C29-8A72-063F975F3631}" destId="{200C4DEE-47B3-4061-B54E-3DE23401D803}" srcOrd="0" destOrd="2" presId="urn:microsoft.com/office/officeart/2005/8/layout/hList1"/>
    <dgm:cxn modelId="{94DE02FC-DB9F-42BA-A6CF-D3270FDD92D4}" srcId="{0B8199A3-E85B-4088-8797-F0D78A6F6821}" destId="{FF3DD860-D7F3-426F-BEE2-03AD480FFA59}" srcOrd="4" destOrd="0" parTransId="{674EB5DB-36BB-4740-A6FE-A1185FBA7B21}" sibTransId="{75633C38-DB4E-4D5A-8E53-F07B38830BB0}"/>
    <dgm:cxn modelId="{B848FE1E-DDF1-4933-8325-5FA26220352A}" type="presParOf" srcId="{1C81D08B-66C0-4E10-84EB-D88E4F57587B}" destId="{16D29662-AD9D-42B1-9469-D48DB63E7A82}" srcOrd="0" destOrd="0" presId="urn:microsoft.com/office/officeart/2005/8/layout/hList1"/>
    <dgm:cxn modelId="{3E64334C-208E-45D3-A34D-70E65378C128}" type="presParOf" srcId="{16D29662-AD9D-42B1-9469-D48DB63E7A82}" destId="{D8A8D92A-EE72-402C-9AB4-5BF903651E1B}" srcOrd="0" destOrd="0" presId="urn:microsoft.com/office/officeart/2005/8/layout/hList1"/>
    <dgm:cxn modelId="{4474425F-1F3F-4A39-9802-B2839FA4603D}" type="presParOf" srcId="{16D29662-AD9D-42B1-9469-D48DB63E7A82}" destId="{200C4DEE-47B3-4061-B54E-3DE23401D803}" srcOrd="1" destOrd="0" presId="urn:microsoft.com/office/officeart/2005/8/layout/hList1"/>
    <dgm:cxn modelId="{4C4A3F73-E921-491B-8A48-409A937E5C4C}" type="presParOf" srcId="{1C81D08B-66C0-4E10-84EB-D88E4F57587B}" destId="{1CF6DD3F-F89A-4357-BAFF-A7E1AE3C3F7C}" srcOrd="1" destOrd="0" presId="urn:microsoft.com/office/officeart/2005/8/layout/hList1"/>
    <dgm:cxn modelId="{56684734-2C5B-4908-B582-69A497C17EC9}" type="presParOf" srcId="{1C81D08B-66C0-4E10-84EB-D88E4F57587B}" destId="{26D73D8E-A2D2-4AFE-AF61-5B77028CEC12}" srcOrd="2" destOrd="0" presId="urn:microsoft.com/office/officeart/2005/8/layout/hList1"/>
    <dgm:cxn modelId="{A1348A24-3827-4623-B3C1-FB2A39BADAAC}" type="presParOf" srcId="{26D73D8E-A2D2-4AFE-AF61-5B77028CEC12}" destId="{CF264238-96B7-4E26-97D7-966250482E77}" srcOrd="0" destOrd="0" presId="urn:microsoft.com/office/officeart/2005/8/layout/hList1"/>
    <dgm:cxn modelId="{54C0A42A-7454-4C43-BC9C-93971579AC78}" type="presParOf" srcId="{26D73D8E-A2D2-4AFE-AF61-5B77028CEC12}" destId="{874E0EB4-651F-489A-9F8A-CC725F17F93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8D92A-EE72-402C-9AB4-5BF903651E1B}">
      <dsp:nvSpPr>
        <dsp:cNvPr id="0" name=""/>
        <dsp:cNvSpPr/>
      </dsp:nvSpPr>
      <dsp:spPr>
        <a:xfrm>
          <a:off x="53" y="36361"/>
          <a:ext cx="5078806" cy="8064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Frontend (client to APIM)</a:t>
          </a:r>
          <a:endParaRPr lang="es-CO" sz="2800" kern="1200" dirty="0"/>
        </a:p>
      </dsp:txBody>
      <dsp:txXfrm>
        <a:off x="53" y="36361"/>
        <a:ext cx="5078806" cy="806400"/>
      </dsp:txXfrm>
    </dsp:sp>
    <dsp:sp modelId="{200C4DEE-47B3-4061-B54E-3DE23401D803}">
      <dsp:nvSpPr>
        <dsp:cNvPr id="0" name=""/>
        <dsp:cNvSpPr/>
      </dsp:nvSpPr>
      <dsp:spPr>
        <a:xfrm>
          <a:off x="53" y="842761"/>
          <a:ext cx="5078806" cy="453954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Token validation</a:t>
          </a:r>
          <a:endParaRPr lang="es-CO" sz="2800" kern="1200" dirty="0"/>
        </a:p>
        <a:p>
          <a:pPr marL="285750" lvl="1" indent="-285750" algn="l" defTabSz="1244600">
            <a:lnSpc>
              <a:spcPct val="90000"/>
            </a:lnSpc>
            <a:spcBef>
              <a:spcPct val="0"/>
            </a:spcBef>
            <a:spcAft>
              <a:spcPct val="15000"/>
            </a:spcAft>
            <a:buChar char="•"/>
          </a:pPr>
          <a:r>
            <a:rPr lang="en-US" sz="2800" kern="1200"/>
            <a:t>Request rate throttling</a:t>
          </a:r>
          <a:endParaRPr lang="en-US" sz="2800" kern="1200" dirty="0"/>
        </a:p>
        <a:p>
          <a:pPr marL="285750" lvl="1" indent="-285750" algn="l" defTabSz="1244600">
            <a:lnSpc>
              <a:spcPct val="90000"/>
            </a:lnSpc>
            <a:spcBef>
              <a:spcPct val="0"/>
            </a:spcBef>
            <a:spcAft>
              <a:spcPct val="15000"/>
            </a:spcAft>
            <a:buChar char="•"/>
          </a:pPr>
          <a:r>
            <a:rPr lang="en-US" sz="2800" kern="1200"/>
            <a:t>Source IP restrictions</a:t>
          </a:r>
          <a:endParaRPr lang="en-US" sz="2800" kern="1200" dirty="0"/>
        </a:p>
        <a:p>
          <a:pPr marL="285750" lvl="1" indent="-285750" algn="l" defTabSz="1244600">
            <a:lnSpc>
              <a:spcPct val="90000"/>
            </a:lnSpc>
            <a:spcBef>
              <a:spcPct val="0"/>
            </a:spcBef>
            <a:spcAft>
              <a:spcPct val="15000"/>
            </a:spcAft>
            <a:buChar char="•"/>
          </a:pPr>
          <a:r>
            <a:rPr lang="en-US" sz="2800" kern="1200"/>
            <a:t>Authentication scheme conversion/augmentation</a:t>
          </a:r>
          <a:endParaRPr lang="en-US" sz="2800" kern="1200" dirty="0"/>
        </a:p>
        <a:p>
          <a:pPr marL="285750" lvl="1" indent="-285750" algn="l" defTabSz="1244600">
            <a:lnSpc>
              <a:spcPct val="90000"/>
            </a:lnSpc>
            <a:spcBef>
              <a:spcPct val="0"/>
            </a:spcBef>
            <a:spcAft>
              <a:spcPct val="15000"/>
            </a:spcAft>
            <a:buChar char="•"/>
          </a:pPr>
          <a:r>
            <a:rPr lang="en-US" sz="2800" kern="1200" dirty="0"/>
            <a:t>Stripping response headers</a:t>
          </a:r>
        </a:p>
      </dsp:txBody>
      <dsp:txXfrm>
        <a:off x="53" y="842761"/>
        <a:ext cx="5078806" cy="4539543"/>
      </dsp:txXfrm>
    </dsp:sp>
    <dsp:sp modelId="{CF264238-96B7-4E26-97D7-966250482E77}">
      <dsp:nvSpPr>
        <dsp:cNvPr id="0" name=""/>
        <dsp:cNvSpPr/>
      </dsp:nvSpPr>
      <dsp:spPr>
        <a:xfrm>
          <a:off x="5789892" y="36361"/>
          <a:ext cx="5078806" cy="8064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Backend (APIM to back-end)</a:t>
          </a:r>
          <a:endParaRPr lang="es-CO" sz="2800" kern="1200" dirty="0"/>
        </a:p>
      </dsp:txBody>
      <dsp:txXfrm>
        <a:off x="5789892" y="36361"/>
        <a:ext cx="5078806" cy="806400"/>
      </dsp:txXfrm>
    </dsp:sp>
    <dsp:sp modelId="{874E0EB4-651F-489A-9F8A-CC725F17F93D}">
      <dsp:nvSpPr>
        <dsp:cNvPr id="0" name=""/>
        <dsp:cNvSpPr/>
      </dsp:nvSpPr>
      <dsp:spPr>
        <a:xfrm>
          <a:off x="5789892" y="842761"/>
          <a:ext cx="5078806" cy="453954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Back-end Basic Authentication</a:t>
          </a:r>
          <a:endParaRPr lang="es-CO" sz="2800" kern="1200" dirty="0"/>
        </a:p>
        <a:p>
          <a:pPr marL="285750" lvl="1" indent="-285750" algn="l" defTabSz="1244600">
            <a:lnSpc>
              <a:spcPct val="90000"/>
            </a:lnSpc>
            <a:spcBef>
              <a:spcPct val="0"/>
            </a:spcBef>
            <a:spcAft>
              <a:spcPct val="15000"/>
            </a:spcAft>
            <a:buChar char="•"/>
          </a:pPr>
          <a:r>
            <a:rPr lang="en-US" sz="2800" kern="1200" dirty="0"/>
            <a:t>Back-end certificate authentication</a:t>
          </a:r>
          <a:endParaRPr lang="es-CO" sz="2800" kern="1200" dirty="0"/>
        </a:p>
        <a:p>
          <a:pPr marL="285750" lvl="1" indent="-285750" algn="l" defTabSz="1244600">
            <a:lnSpc>
              <a:spcPct val="90000"/>
            </a:lnSpc>
            <a:spcBef>
              <a:spcPct val="0"/>
            </a:spcBef>
            <a:spcAft>
              <a:spcPct val="15000"/>
            </a:spcAft>
            <a:buChar char="•"/>
          </a:pPr>
          <a:r>
            <a:rPr lang="en-US" sz="2800" kern="1200" dirty="0"/>
            <a:t>Client certificate authentication</a:t>
          </a:r>
        </a:p>
        <a:p>
          <a:pPr marL="285750" lvl="1" indent="-285750" algn="l" defTabSz="1244600">
            <a:lnSpc>
              <a:spcPct val="90000"/>
            </a:lnSpc>
            <a:spcBef>
              <a:spcPct val="0"/>
            </a:spcBef>
            <a:spcAft>
              <a:spcPct val="15000"/>
            </a:spcAft>
            <a:buChar char="•"/>
          </a:pPr>
          <a:r>
            <a:rPr lang="en-US" sz="2800" kern="1200" dirty="0"/>
            <a:t>Connect to back-end via protected network</a:t>
          </a:r>
        </a:p>
        <a:p>
          <a:pPr marL="285750" lvl="1" indent="-285750" algn="l" defTabSz="1244600">
            <a:lnSpc>
              <a:spcPct val="90000"/>
            </a:lnSpc>
            <a:spcBef>
              <a:spcPct val="0"/>
            </a:spcBef>
            <a:spcAft>
              <a:spcPct val="15000"/>
            </a:spcAft>
            <a:buChar char="•"/>
          </a:pPr>
          <a:r>
            <a:rPr lang="en-US" sz="2800" kern="1200" dirty="0"/>
            <a:t>Transaction tracing</a:t>
          </a:r>
        </a:p>
      </dsp:txBody>
      <dsp:txXfrm>
        <a:off x="5789892" y="842761"/>
        <a:ext cx="5078806" cy="453954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9/24/2020</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262274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11</a:t>
            </a:fld>
            <a:endParaRPr lang="en-US"/>
          </a:p>
        </p:txBody>
      </p:sp>
    </p:spTree>
    <p:extLst>
      <p:ext uri="{BB962C8B-B14F-4D97-AF65-F5344CB8AC3E}">
        <p14:creationId xmlns:p14="http://schemas.microsoft.com/office/powerpoint/2010/main" val="46293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12</a:t>
            </a:fld>
            <a:endParaRPr lang="en-US"/>
          </a:p>
        </p:txBody>
      </p:sp>
    </p:spTree>
    <p:extLst>
      <p:ext uri="{BB962C8B-B14F-4D97-AF65-F5344CB8AC3E}">
        <p14:creationId xmlns:p14="http://schemas.microsoft.com/office/powerpoint/2010/main" val="166699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Frequent source of confusion: developer access to portal has nothing to do with application’s access to the API. API has to define its own scheme (e.g. </a:t>
            </a:r>
            <a:r>
              <a:rPr lang="en-US" dirty="0" err="1"/>
              <a:t>Oauth</a:t>
            </a:r>
            <a:r>
              <a:rPr lang="en-US" dirty="0"/>
              <a:t>) for authorizing users, whether or not it is using APIM.</a:t>
            </a:r>
          </a:p>
        </p:txBody>
      </p:sp>
      <p:sp>
        <p:nvSpPr>
          <p:cNvPr id="4" name="Slide Number Placeholder 3"/>
          <p:cNvSpPr>
            <a:spLocks noGrp="1"/>
          </p:cNvSpPr>
          <p:nvPr>
            <p:ph type="sldNum" sz="quarter" idx="10"/>
          </p:nvPr>
        </p:nvSpPr>
        <p:spPr/>
        <p:txBody>
          <a:bodyPr/>
          <a:lstStyle/>
          <a:p>
            <a:fld id="{8D6473D1-81DB-4D0C-A0D0-E070F2616F62}" type="slidenum">
              <a:rPr lang="en-US" smtClean="0"/>
              <a:t>13</a:t>
            </a:fld>
            <a:endParaRPr lang="en-US"/>
          </a:p>
        </p:txBody>
      </p:sp>
    </p:spTree>
    <p:extLst>
      <p:ext uri="{BB962C8B-B14F-4D97-AF65-F5344CB8AC3E}">
        <p14:creationId xmlns:p14="http://schemas.microsoft.com/office/powerpoint/2010/main" val="2356288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supported on Developer, Standard, Premium</a:t>
            </a:r>
          </a:p>
          <a:p>
            <a:r>
              <a:rPr lang="en-US" dirty="0"/>
              <a:t>Azure AD B2C only supported in Developer, Premium</a:t>
            </a:r>
          </a:p>
        </p:txBody>
      </p:sp>
      <p:sp>
        <p:nvSpPr>
          <p:cNvPr id="4" name="Slide Number Placeholder 3"/>
          <p:cNvSpPr>
            <a:spLocks noGrp="1"/>
          </p:cNvSpPr>
          <p:nvPr>
            <p:ph type="sldNum" sz="quarter" idx="10"/>
          </p:nvPr>
        </p:nvSpPr>
        <p:spPr/>
        <p:txBody>
          <a:bodyPr/>
          <a:lstStyle/>
          <a:p>
            <a:fld id="{8D6473D1-81DB-4D0C-A0D0-E070F2616F62}" type="slidenum">
              <a:rPr lang="en-US" smtClean="0"/>
              <a:t>14</a:t>
            </a:fld>
            <a:endParaRPr lang="en-US"/>
          </a:p>
        </p:txBody>
      </p:sp>
    </p:spTree>
    <p:extLst>
      <p:ext uri="{BB962C8B-B14F-4D97-AF65-F5344CB8AC3E}">
        <p14:creationId xmlns:p14="http://schemas.microsoft.com/office/powerpoint/2010/main" val="1733248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5548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Use </a:t>
            </a:r>
            <a:r>
              <a:rPr lang="en-US" dirty="0" err="1"/>
              <a:t>Seurity</a:t>
            </a:r>
            <a:r>
              <a:rPr lang="en-US" dirty="0"/>
              <a:t> -&gt; OpenID or </a:t>
            </a:r>
            <a:r>
              <a:rPr lang="en-US" dirty="0" err="1"/>
              <a:t>Oauth</a:t>
            </a:r>
            <a:r>
              <a:rPr lang="en-US" dirty="0"/>
              <a:t> and configure to use AAD</a:t>
            </a:r>
          </a:p>
          <a:p>
            <a:pPr marL="228600" indent="-228600">
              <a:buAutoNum type="arabicPeriod"/>
            </a:pPr>
            <a:r>
              <a:rPr lang="en-US" dirty="0"/>
              <a:t>Show what it then looks like in the Developer Portal – Authorization options when testing an API.</a:t>
            </a:r>
          </a:p>
        </p:txBody>
      </p:sp>
      <p:sp>
        <p:nvSpPr>
          <p:cNvPr id="4" name="Slide Number Placeholder 3"/>
          <p:cNvSpPr>
            <a:spLocks noGrp="1"/>
          </p:cNvSpPr>
          <p:nvPr>
            <p:ph type="sldNum" sz="quarter" idx="10"/>
          </p:nvPr>
        </p:nvSpPr>
        <p:spPr/>
        <p:txBody>
          <a:bodyPr/>
          <a:lstStyle/>
          <a:p>
            <a:fld id="{8D6473D1-81DB-4D0C-A0D0-E070F2616F62}" type="slidenum">
              <a:rPr lang="en-US" smtClean="0"/>
              <a:t>16</a:t>
            </a:fld>
            <a:endParaRPr lang="en-US"/>
          </a:p>
        </p:txBody>
      </p:sp>
    </p:spTree>
    <p:extLst>
      <p:ext uri="{BB962C8B-B14F-4D97-AF65-F5344CB8AC3E}">
        <p14:creationId xmlns:p14="http://schemas.microsoft.com/office/powerpoint/2010/main" val="829513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17</a:t>
            </a:fld>
            <a:endParaRPr lang="en-US"/>
          </a:p>
        </p:txBody>
      </p:sp>
    </p:spTree>
    <p:extLst>
      <p:ext uri="{BB962C8B-B14F-4D97-AF65-F5344CB8AC3E}">
        <p14:creationId xmlns:p14="http://schemas.microsoft.com/office/powerpoint/2010/main" val="904257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18</a:t>
            </a:fld>
            <a:endParaRPr lang="en-US"/>
          </a:p>
        </p:txBody>
      </p:sp>
    </p:spTree>
    <p:extLst>
      <p:ext uri="{BB962C8B-B14F-4D97-AF65-F5344CB8AC3E}">
        <p14:creationId xmlns:p14="http://schemas.microsoft.com/office/powerpoint/2010/main" val="796597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19</a:t>
            </a:fld>
            <a:endParaRPr lang="en-US"/>
          </a:p>
        </p:txBody>
      </p:sp>
    </p:spTree>
    <p:extLst>
      <p:ext uri="{BB962C8B-B14F-4D97-AF65-F5344CB8AC3E}">
        <p14:creationId xmlns:p14="http://schemas.microsoft.com/office/powerpoint/2010/main" val="128650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20</a:t>
            </a:fld>
            <a:endParaRPr lang="en-US"/>
          </a:p>
        </p:txBody>
      </p:sp>
    </p:spTree>
    <p:extLst>
      <p:ext uri="{BB962C8B-B14F-4D97-AF65-F5344CB8AC3E}">
        <p14:creationId xmlns:p14="http://schemas.microsoft.com/office/powerpoint/2010/main" val="393819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3661482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21</a:t>
            </a:fld>
            <a:endParaRPr lang="en-US"/>
          </a:p>
        </p:txBody>
      </p:sp>
    </p:spTree>
    <p:extLst>
      <p:ext uri="{BB962C8B-B14F-4D97-AF65-F5344CB8AC3E}">
        <p14:creationId xmlns:p14="http://schemas.microsoft.com/office/powerpoint/2010/main" val="2991207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22</a:t>
            </a:fld>
            <a:endParaRPr lang="en-US"/>
          </a:p>
        </p:txBody>
      </p:sp>
    </p:spTree>
    <p:extLst>
      <p:ext uri="{BB962C8B-B14F-4D97-AF65-F5344CB8AC3E}">
        <p14:creationId xmlns:p14="http://schemas.microsoft.com/office/powerpoint/2010/main" val="3867691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23</a:t>
            </a:fld>
            <a:endParaRPr lang="en-US"/>
          </a:p>
        </p:txBody>
      </p:sp>
    </p:spTree>
    <p:extLst>
      <p:ext uri="{BB962C8B-B14F-4D97-AF65-F5344CB8AC3E}">
        <p14:creationId xmlns:p14="http://schemas.microsoft.com/office/powerpoint/2010/main" val="3762611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24</a:t>
            </a:fld>
            <a:endParaRPr lang="en-US"/>
          </a:p>
        </p:txBody>
      </p:sp>
    </p:spTree>
    <p:extLst>
      <p:ext uri="{BB962C8B-B14F-4D97-AF65-F5344CB8AC3E}">
        <p14:creationId xmlns:p14="http://schemas.microsoft.com/office/powerpoint/2010/main" val="1623141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25</a:t>
            </a:fld>
            <a:endParaRPr lang="en-US"/>
          </a:p>
        </p:txBody>
      </p:sp>
    </p:spTree>
    <p:extLst>
      <p:ext uri="{BB962C8B-B14F-4D97-AF65-F5344CB8AC3E}">
        <p14:creationId xmlns:p14="http://schemas.microsoft.com/office/powerpoint/2010/main" val="582968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26</a:t>
            </a:fld>
            <a:endParaRPr lang="en-US"/>
          </a:p>
        </p:txBody>
      </p:sp>
    </p:spTree>
    <p:extLst>
      <p:ext uri="{BB962C8B-B14F-4D97-AF65-F5344CB8AC3E}">
        <p14:creationId xmlns:p14="http://schemas.microsoft.com/office/powerpoint/2010/main" val="3714737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of headers you may want to strip: X-</a:t>
            </a:r>
            <a:r>
              <a:rPr lang="en-US" dirty="0" err="1"/>
              <a:t>AspNet</a:t>
            </a:r>
            <a:r>
              <a:rPr lang="en-US" dirty="0"/>
              <a:t>-Version.</a:t>
            </a:r>
          </a:p>
        </p:txBody>
      </p:sp>
      <p:sp>
        <p:nvSpPr>
          <p:cNvPr id="4" name="Slide Number Placeholder 3"/>
          <p:cNvSpPr>
            <a:spLocks noGrp="1"/>
          </p:cNvSpPr>
          <p:nvPr>
            <p:ph type="sldNum" sz="quarter" idx="10"/>
          </p:nvPr>
        </p:nvSpPr>
        <p:spPr/>
        <p:txBody>
          <a:bodyPr/>
          <a:lstStyle/>
          <a:p>
            <a:fld id="{8D6473D1-81DB-4D0C-A0D0-E070F2616F62}" type="slidenum">
              <a:rPr lang="en-US" smtClean="0"/>
              <a:t>27</a:t>
            </a:fld>
            <a:endParaRPr lang="en-US"/>
          </a:p>
        </p:txBody>
      </p:sp>
    </p:spTree>
    <p:extLst>
      <p:ext uri="{BB962C8B-B14F-4D97-AF65-F5344CB8AC3E}">
        <p14:creationId xmlns:p14="http://schemas.microsoft.com/office/powerpoint/2010/main" val="3508034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28</a:t>
            </a:fld>
            <a:endParaRPr lang="en-US"/>
          </a:p>
        </p:txBody>
      </p:sp>
    </p:spTree>
    <p:extLst>
      <p:ext uri="{BB962C8B-B14F-4D97-AF65-F5344CB8AC3E}">
        <p14:creationId xmlns:p14="http://schemas.microsoft.com/office/powerpoint/2010/main" val="2802138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https://docs.microsoft.com/en-us/azure/api-management/api-management-access-restriction-policies#LimitCallRateByKey</a:t>
            </a:r>
          </a:p>
          <a:p>
            <a:r>
              <a:rPr lang="en-US" dirty="0"/>
              <a:t>Times are in seconds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9/24/2020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991490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9/24/2020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99573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9/24/2020 11:36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24687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9/24/2020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779534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9/24/2020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912530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9/24/2020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079895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34</a:t>
            </a:fld>
            <a:endParaRPr lang="en-US"/>
          </a:p>
        </p:txBody>
      </p:sp>
    </p:spTree>
    <p:extLst>
      <p:ext uri="{BB962C8B-B14F-4D97-AF65-F5344CB8AC3E}">
        <p14:creationId xmlns:p14="http://schemas.microsoft.com/office/powerpoint/2010/main" val="1174899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35</a:t>
            </a:fld>
            <a:endParaRPr lang="en-US"/>
          </a:p>
        </p:txBody>
      </p:sp>
    </p:spTree>
    <p:extLst>
      <p:ext uri="{BB962C8B-B14F-4D97-AF65-F5344CB8AC3E}">
        <p14:creationId xmlns:p14="http://schemas.microsoft.com/office/powerpoint/2010/main" val="35577198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https://docs.microsoft.com/en-us/azure/api-management/api-management-howto-mutual-certificates</a:t>
            </a:r>
          </a:p>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36</a:t>
            </a:fld>
            <a:endParaRPr lang="en-US"/>
          </a:p>
        </p:txBody>
      </p:sp>
    </p:spTree>
    <p:extLst>
      <p:ext uri="{BB962C8B-B14F-4D97-AF65-F5344CB8AC3E}">
        <p14:creationId xmlns:p14="http://schemas.microsoft.com/office/powerpoint/2010/main" val="1324118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https://docs.microsoft.com/en-us/azure/api-management/api-management-using-with-vnet</a:t>
            </a:r>
          </a:p>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37</a:t>
            </a:fld>
            <a:endParaRPr lang="en-US"/>
          </a:p>
        </p:txBody>
      </p:sp>
    </p:spTree>
    <p:extLst>
      <p:ext uri="{BB962C8B-B14F-4D97-AF65-F5344CB8AC3E}">
        <p14:creationId xmlns:p14="http://schemas.microsoft.com/office/powerpoint/2010/main" val="3157098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38</a:t>
            </a:fld>
            <a:endParaRPr lang="en-US"/>
          </a:p>
        </p:txBody>
      </p:sp>
    </p:spTree>
    <p:extLst>
      <p:ext uri="{BB962C8B-B14F-4D97-AF65-F5344CB8AC3E}">
        <p14:creationId xmlns:p14="http://schemas.microsoft.com/office/powerpoint/2010/main" val="45943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39</a:t>
            </a:fld>
            <a:endParaRPr lang="en-US"/>
          </a:p>
        </p:txBody>
      </p:sp>
    </p:spTree>
    <p:extLst>
      <p:ext uri="{BB962C8B-B14F-4D97-AF65-F5344CB8AC3E}">
        <p14:creationId xmlns:p14="http://schemas.microsoft.com/office/powerpoint/2010/main" val="1119731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40</a:t>
            </a:fld>
            <a:endParaRPr lang="en-US"/>
          </a:p>
        </p:txBody>
      </p:sp>
    </p:spTree>
    <p:extLst>
      <p:ext uri="{BB962C8B-B14F-4D97-AF65-F5344CB8AC3E}">
        <p14:creationId xmlns:p14="http://schemas.microsoft.com/office/powerpoint/2010/main" val="1327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a:t>
            </a:fld>
            <a:endParaRPr lang="en-US"/>
          </a:p>
        </p:txBody>
      </p:sp>
    </p:spTree>
    <p:extLst>
      <p:ext uri="{BB962C8B-B14F-4D97-AF65-F5344CB8AC3E}">
        <p14:creationId xmlns:p14="http://schemas.microsoft.com/office/powerpoint/2010/main" val="18721573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41</a:t>
            </a:fld>
            <a:endParaRPr lang="en-US"/>
          </a:p>
        </p:txBody>
      </p:sp>
    </p:spTree>
    <p:extLst>
      <p:ext uri="{BB962C8B-B14F-4D97-AF65-F5344CB8AC3E}">
        <p14:creationId xmlns:p14="http://schemas.microsoft.com/office/powerpoint/2010/main" val="216462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5</a:t>
            </a:fld>
            <a:endParaRPr lang="en-US"/>
          </a:p>
        </p:txBody>
      </p:sp>
    </p:spTree>
    <p:extLst>
      <p:ext uri="{BB962C8B-B14F-4D97-AF65-F5344CB8AC3E}">
        <p14:creationId xmlns:p14="http://schemas.microsoft.com/office/powerpoint/2010/main" val="2570833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APIM on Azure is provided as a fully managed cloud service. It has 3 key components. </a:t>
            </a: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Publisher portal is used by API publishers, people who own the APIs, to manage the APIs. On the Publisher portal one can add and edit APIs, configure API policies, view analytics, etc. Metadata and settings entered on the Publisher portal drive both the gateway and the developer portal. Management operations can be automated by using a comprehensive but easy to learn and use API.</a:t>
            </a: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Developer portal is turn key and shows auto-generated API catalog, interactive documentation and samples. Its look-and-feel and behavior can be customized to reflect customer brand and needs.</a:t>
            </a: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Gateway acts as a front door and mediates all the requests to your APIs, collecting usage and health data and applying policies configured via Publisher portal. It can connect to backends located anywhere and implemented and running on any technology stack either directly or via VPN. Gateway  supports both Basic HTTP and mutual certificate authentication.</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Note that each user type is subject to different authentication/access control mechanisms. </a:t>
            </a:r>
          </a:p>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6</a:t>
            </a:fld>
            <a:endParaRPr lang="en-US"/>
          </a:p>
        </p:txBody>
      </p:sp>
    </p:spTree>
    <p:extLst>
      <p:ext uri="{BB962C8B-B14F-4D97-AF65-F5344CB8AC3E}">
        <p14:creationId xmlns:p14="http://schemas.microsoft.com/office/powerpoint/2010/main" val="3306265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9/24/2020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06244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15FE11-D106-43F2-A985-0B7A7D4A4650}" type="slidenum">
              <a:rPr lang="en-US" smtClean="0"/>
              <a:t>9</a:t>
            </a:fld>
            <a:endParaRPr lang="en-US"/>
          </a:p>
        </p:txBody>
      </p:sp>
    </p:spTree>
    <p:extLst>
      <p:ext uri="{BB962C8B-B14F-4D97-AF65-F5344CB8AC3E}">
        <p14:creationId xmlns:p14="http://schemas.microsoft.com/office/powerpoint/2010/main" val="1120880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it may take a few minutes to create a new APIM service. Rather, create it earlier and here just show how to initiate the creation process.</a:t>
            </a:r>
          </a:p>
        </p:txBody>
      </p:sp>
      <p:sp>
        <p:nvSpPr>
          <p:cNvPr id="4" name="Slide Number Placeholder 3"/>
          <p:cNvSpPr>
            <a:spLocks noGrp="1"/>
          </p:cNvSpPr>
          <p:nvPr>
            <p:ph type="sldNum" sz="quarter" idx="10"/>
          </p:nvPr>
        </p:nvSpPr>
        <p:spPr/>
        <p:txBody>
          <a:bodyPr/>
          <a:lstStyle/>
          <a:p>
            <a:fld id="{8D6473D1-81DB-4D0C-A0D0-E070F2616F62}" type="slidenum">
              <a:rPr lang="en-US" smtClean="0"/>
              <a:t>10</a:t>
            </a:fld>
            <a:endParaRPr lang="en-US"/>
          </a:p>
        </p:txBody>
      </p:sp>
    </p:spTree>
    <p:extLst>
      <p:ext uri="{BB962C8B-B14F-4D97-AF65-F5344CB8AC3E}">
        <p14:creationId xmlns:p14="http://schemas.microsoft.com/office/powerpoint/2010/main" val="1388005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a:t>Question #1</a:t>
            </a:r>
          </a:p>
          <a:p>
            <a:pPr lvl="0"/>
            <a:r>
              <a:rPr lang="en-US"/>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a:t>Code is in Consolas</a:t>
            </a:r>
          </a:p>
          <a:p>
            <a:pPr lvl="0"/>
            <a:endParaRPr lang="en-US"/>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OC (Gray)">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31164" y="1488956"/>
            <a:ext cx="10963937" cy="3291977"/>
          </a:xfrm>
          <a:prstGeom prst="rect">
            <a:avLst/>
          </a:prstGeom>
        </p:spPr>
        <p:txBody>
          <a:bodyPr/>
          <a:lstStyle>
            <a:lvl1pPr marL="304792" marR="0" indent="-304792" algn="l" defTabSz="609585" rtl="0" eaLnBrk="1" fontAlgn="auto" latinLnBrk="0" hangingPunct="1">
              <a:lnSpc>
                <a:spcPct val="150000"/>
              </a:lnSpc>
              <a:spcBef>
                <a:spcPct val="20000"/>
              </a:spcBef>
              <a:spcAft>
                <a:spcPts val="0"/>
              </a:spcAft>
              <a:buClrTx/>
              <a:buSzTx/>
              <a:buFont typeface="+mj-lt"/>
              <a:buAutoNum type="arabicPeriod"/>
              <a:tabLst/>
              <a:defRPr sz="1600" b="0" i="0" baseline="0">
                <a:solidFill>
                  <a:schemeClr val="tx1"/>
                </a:solidFill>
                <a:latin typeface="Segoe UI Light" panose="020B0502040204020203" pitchFamily="34" charset="0"/>
                <a:cs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enter the name of this section</a:t>
            </a:r>
          </a:p>
        </p:txBody>
      </p:sp>
      <p:sp>
        <p:nvSpPr>
          <p:cNvPr id="4" name="Text Placeholder 3"/>
          <p:cNvSpPr>
            <a:spLocks noGrp="1"/>
          </p:cNvSpPr>
          <p:nvPr>
            <p:ph type="body" sz="quarter" idx="14" hasCustomPrompt="1"/>
          </p:nvPr>
        </p:nvSpPr>
        <p:spPr>
          <a:xfrm>
            <a:off x="635395" y="657293"/>
            <a:ext cx="10959705" cy="831663"/>
          </a:xfrm>
          <a:prstGeom prst="rect">
            <a:avLst/>
          </a:prstGeom>
        </p:spPr>
        <p:txBody>
          <a:bodyPr/>
          <a:lstStyle>
            <a:lvl1pPr marL="0" indent="0">
              <a:buNone/>
              <a:defRPr sz="3733">
                <a:solidFill>
                  <a:schemeClr val="tx1"/>
                </a:solidFill>
                <a:latin typeface="Segoe UI Light" panose="020B0502040204020203" pitchFamily="34" charset="0"/>
                <a:cs typeface="Segoe UI Light" panose="020B0502040204020203" pitchFamily="34" charset="0"/>
              </a:defRPr>
            </a:lvl1pPr>
            <a:lvl2pPr marL="609585" indent="0">
              <a:buNone/>
              <a:defRPr sz="3733">
                <a:latin typeface="Segoe UI Light" panose="020B0502040204020203" pitchFamily="34" charset="0"/>
                <a:cs typeface="Segoe UI Light" panose="020B0502040204020203" pitchFamily="34" charset="0"/>
              </a:defRPr>
            </a:lvl2pPr>
            <a:lvl3pPr marL="1219170" indent="0">
              <a:buNone/>
              <a:defRPr sz="3733">
                <a:latin typeface="Segoe UI Light" panose="020B0502040204020203" pitchFamily="34" charset="0"/>
                <a:cs typeface="Segoe UI Light" panose="020B0502040204020203" pitchFamily="34" charset="0"/>
              </a:defRPr>
            </a:lvl3pPr>
            <a:lvl4pPr marL="1828754" indent="0">
              <a:buNone/>
              <a:defRPr sz="3733">
                <a:latin typeface="Segoe UI Light" panose="020B0502040204020203" pitchFamily="34" charset="0"/>
                <a:cs typeface="Segoe UI Light" panose="020B0502040204020203" pitchFamily="34" charset="0"/>
              </a:defRPr>
            </a:lvl4pPr>
            <a:lvl5pPr marL="2438339" indent="0">
              <a:buNone/>
              <a:defRPr sz="3733">
                <a:latin typeface="Segoe UI Light" panose="020B0502040204020203" pitchFamily="34" charset="0"/>
                <a:cs typeface="Segoe UI Light" panose="020B0502040204020203" pitchFamily="34" charset="0"/>
              </a:defRPr>
            </a:lvl5pPr>
          </a:lstStyle>
          <a:p>
            <a:pPr lvl="0"/>
            <a:r>
              <a:rPr lang="en-US" dirty="0"/>
              <a:t>Contents</a:t>
            </a:r>
          </a:p>
        </p:txBody>
      </p:sp>
    </p:spTree>
    <p:extLst>
      <p:ext uri="{BB962C8B-B14F-4D97-AF65-F5344CB8AC3E}">
        <p14:creationId xmlns:p14="http://schemas.microsoft.com/office/powerpoint/2010/main" val="1206077020"/>
      </p:ext>
    </p:extLst>
  </p:cSld>
  <p:clrMapOvr>
    <a:masterClrMapping/>
  </p:clrMapOvr>
  <p:extLst>
    <p:ext uri="{DCECCB84-F9BA-43D5-87BE-67443E8EF086}">
      <p15:sldGuideLst xmlns:p15="http://schemas.microsoft.com/office/powerpoint/2012/main">
        <p15:guide id="1" orient="horz" pos="2940">
          <p15:clr>
            <a:srgbClr val="FBAE40"/>
          </p15:clr>
        </p15:guide>
        <p15:guide id="2" pos="2880">
          <p15:clr>
            <a:srgbClr val="FBAE40"/>
          </p15:clr>
        </p15:guide>
        <p15:guide id="3" pos="2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p:nvSpPr>
        <p:spPr bwMode="white">
          <a:xfrm>
            <a:off x="4410538" y="6566924"/>
            <a:ext cx="3370924"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2065823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p:nvSpPr>
        <p:spPr bwMode="white">
          <a:xfrm>
            <a:off x="4410538" y="6566924"/>
            <a:ext cx="3370924"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66883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943643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&lt;&lt;Section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74055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949768"/>
            <a:ext cx="11880000" cy="4758850"/>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6" name="Text Placeholder 5">
            <a:extLst>
              <a:ext uri="{FF2B5EF4-FFF2-40B4-BE49-F238E27FC236}">
                <a16:creationId xmlns:a16="http://schemas.microsoft.com/office/drawing/2014/main" id="{B46B0A8A-22AF-41F7-A7B3-3265DCF6A874}"/>
              </a:ext>
            </a:extLst>
          </p:cNvPr>
          <p:cNvSpPr>
            <a:spLocks noGrp="1"/>
          </p:cNvSpPr>
          <p:nvPr>
            <p:ph type="body" sz="quarter" idx="11" hasCustomPrompt="1"/>
          </p:nvPr>
        </p:nvSpPr>
        <p:spPr>
          <a:xfrm>
            <a:off x="179998" y="171440"/>
            <a:ext cx="11880000" cy="926559"/>
          </a:xfrm>
        </p:spPr>
        <p:txBody>
          <a:bodyPr>
            <a:normAutofit/>
          </a:bodyPr>
          <a:lstStyle>
            <a:lvl1pPr marL="0" indent="0">
              <a:lnSpc>
                <a:spcPct val="100000"/>
              </a:lnSpc>
              <a:buNone/>
              <a:defRPr sz="4800">
                <a:solidFill>
                  <a:schemeClr val="accent5"/>
                </a:solidFill>
              </a:defRPr>
            </a:lvl1pPr>
          </a:lstStyle>
          <a:p>
            <a:pPr lvl="0"/>
            <a:r>
              <a:rPr lang="en-US"/>
              <a:t>Objectives</a:t>
            </a:r>
          </a:p>
        </p:txBody>
      </p:sp>
      <p:sp>
        <p:nvSpPr>
          <p:cNvPr id="13" name="Content Placeholder 12">
            <a:extLst>
              <a:ext uri="{FF2B5EF4-FFF2-40B4-BE49-F238E27FC236}">
                <a16:creationId xmlns:a16="http://schemas.microsoft.com/office/drawing/2014/main" id="{2291699B-E43F-4657-8B30-E4456F674D64}"/>
              </a:ext>
            </a:extLst>
          </p:cNvPr>
          <p:cNvSpPr>
            <a:spLocks noGrp="1"/>
          </p:cNvSpPr>
          <p:nvPr>
            <p:ph sz="quarter" idx="12" hasCustomPrompt="1"/>
          </p:nvPr>
        </p:nvSpPr>
        <p:spPr>
          <a:xfrm>
            <a:off x="179998" y="1097999"/>
            <a:ext cx="11880850" cy="85176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After completing this lesson, you will:</a:t>
            </a:r>
          </a:p>
        </p:txBody>
      </p:sp>
    </p:spTree>
    <p:extLst>
      <p:ext uri="{BB962C8B-B14F-4D97-AF65-F5344CB8AC3E}">
        <p14:creationId xmlns:p14="http://schemas.microsoft.com/office/powerpoint/2010/main" val="1036646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1078315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For more information, see Use of Microsoft Copyrighted Content at</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hlinkClick r:id="rId2"/>
              </a:rPr>
              <a:t>http://www.microsoft.com/about/legal/permissions/</a:t>
            </a:r>
            <a:endPar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panose="020F0502020204030204"/>
                <a:ea typeface="+mn-ea"/>
                <a:cs typeface="+mn-cs"/>
              </a:rPr>
              <a:t>Conditions and Terms of Use</a:t>
            </a:r>
            <a:endParaRPr kumimoji="0" lang="en-US" sz="1467"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panose="020F0502020204030204"/>
                <a:ea typeface="+mn-ea"/>
                <a:cs typeface="+mn-cs"/>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panose="020F0502020204030204"/>
                <a:ea typeface="+mn-ea"/>
                <a:cs typeface="+mn-cs"/>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panose="020F0502020204030204"/>
                <a:ea typeface="+mn-ea"/>
                <a:cs typeface="+mn-cs"/>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marL="0" marR="0" lvl="0" indent="0" algn="l" defTabSz="609585" rtl="0" eaLnBrk="1" fontAlgn="auto" latinLnBrk="0" hangingPunct="1">
              <a:lnSpc>
                <a:spcPct val="100000"/>
              </a:lnSpc>
              <a:spcBef>
                <a:spcPts val="0"/>
              </a:spcBef>
              <a:spcAft>
                <a:spcPts val="800"/>
              </a:spcAft>
              <a:buClrTx/>
              <a:buSzTx/>
              <a:buFontTx/>
              <a:buNone/>
              <a:tabLst/>
              <a:defRPr/>
            </a:pPr>
            <a:endParaRPr kumimoji="0" lang="en-US" sz="1333"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8646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Text Placeholder 6"/>
          <p:cNvSpPr>
            <a:spLocks noGrp="1"/>
          </p:cNvSpPr>
          <p:nvPr>
            <p:ph type="body" sz="quarter" idx="13"/>
          </p:nvPr>
        </p:nvSpPr>
        <p:spPr>
          <a:xfrm>
            <a:off x="402336" y="1143000"/>
            <a:ext cx="11173968" cy="4956048"/>
          </a:xfrm>
        </p:spPr>
        <p:txBody>
          <a:bodyPr/>
          <a:lstStyle>
            <a:lvl1pPr>
              <a:defRPr sz="2000"/>
            </a:lvl1pPr>
            <a:lvl2pPr>
              <a:buSzPct val="90000"/>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255313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392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29062382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7120750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562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2017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2560237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3004079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9673911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4093157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9796726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6593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5429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567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8450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Light" panose="020B0502040204020203" pitchFamily="34" charset="0"/>
                <a:ea typeface="+mn-ea"/>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969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66396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dirty="0"/>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dirty="0"/>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dirty="0"/>
              <a:t>Click icon to add picture</a:t>
            </a:r>
          </a:p>
        </p:txBody>
      </p:sp>
    </p:spTree>
    <p:extLst>
      <p:ext uri="{BB962C8B-B14F-4D97-AF65-F5344CB8AC3E}">
        <p14:creationId xmlns:p14="http://schemas.microsoft.com/office/powerpoint/2010/main" val="4093886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10418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5692187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0463443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endParaRPr>
          </a:p>
        </p:txBody>
      </p:sp>
      <p:sp>
        <p:nvSpPr>
          <p:cNvPr id="8"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93315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endParaRP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577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403588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721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6551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In this module, we have covered:</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Module Summary</a:t>
            </a:r>
          </a:p>
        </p:txBody>
      </p:sp>
    </p:spTree>
    <p:extLst>
      <p:ext uri="{BB962C8B-B14F-4D97-AF65-F5344CB8AC3E}">
        <p14:creationId xmlns:p14="http://schemas.microsoft.com/office/powerpoint/2010/main" val="14412717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9441282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4328768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marL="0" marR="0" lvl="0" indent="0" algn="l" defTabSz="914400"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algn="l" defTabSz="914400"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914400"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rPr>
              <a:t>For more information, see Use of Microsoft Copyrighted Content at</a:t>
            </a:r>
          </a:p>
          <a:p>
            <a:pPr marL="0" marR="0" lvl="0" indent="0" algn="ctr" defTabSz="914400"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hlinkClick r:id="rId2"/>
              </a:rPr>
              <a:t>http://www.microsoft.com/about/legal/permissions/</a:t>
            </a:r>
            <a:endPar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Calibri" panose="020F0502020204030204"/>
                <a:ea typeface="+mn-ea"/>
                <a:cs typeface="+mn-cs"/>
              </a:rPr>
              <a:t>Conditions and Terms of Use</a:t>
            </a:r>
            <a:endParaRPr kumimoji="0" lang="en-US" sz="146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Calibri" panose="020F0502020204030204"/>
                <a:ea typeface="+mn-ea"/>
                <a:cs typeface="+mn-cs"/>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panose="020F0502020204030204"/>
                <a:ea typeface="+mn-ea"/>
                <a:cs typeface="+mn-cs"/>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panose="020F0502020204030204"/>
                <a:ea typeface="+mn-ea"/>
                <a:cs typeface="+mn-cs"/>
              </a:rPr>
              <a:t>© 2013 Microsoft Corporation. All rights reserved.</a:t>
            </a:r>
          </a:p>
        </p:txBody>
      </p:sp>
      <p:sp>
        <p:nvSpPr>
          <p:cNvPr id="10" name="TextBox 9"/>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marL="0" marR="0" lvl="0" indent="0" algn="l" defTabSz="914400" rtl="0" eaLnBrk="1" fontAlgn="auto" latinLnBrk="0" hangingPunct="1">
              <a:lnSpc>
                <a:spcPct val="100000"/>
              </a:lnSpc>
              <a:spcBef>
                <a:spcPts val="0"/>
              </a:spcBef>
              <a:spcAft>
                <a:spcPts val="800"/>
              </a:spcAft>
              <a:buClrTx/>
              <a:buSzTx/>
              <a:buFontTx/>
              <a:buNone/>
              <a:tabLst/>
              <a:defRPr/>
            </a:pPr>
            <a:endParaRPr kumimoji="0" lang="en-US" sz="1333" b="0" i="0" u="none" strike="noStrike" kern="1200" cap="none" spc="0" normalizeH="0" baseline="0" noProof="0" dirty="0">
              <a:ln>
                <a:noFill/>
              </a:ln>
              <a:solidFill>
                <a:srgbClr val="3F3F3F">
                  <a:alpha val="87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7908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24405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8611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7"/>
            <a:ext cx="11655078" cy="1555298"/>
          </a:xfrm>
        </p:spPr>
        <p:txBody>
          <a:bodyPr>
            <a:spAutoFit/>
          </a:bodyPr>
          <a:lstStyle>
            <a:lvl1pPr marL="0" indent="0">
              <a:buNone/>
              <a:defRPr/>
            </a:lvl1pPr>
            <a:lvl2pPr marL="224054" indent="0">
              <a:buNone/>
              <a:defRPr/>
            </a:lvl2pPr>
            <a:lvl3pPr marL="448107" indent="0">
              <a:buNone/>
              <a:defRPr/>
            </a:lvl3pPr>
            <a:lvl4pPr marL="672161" indent="0">
              <a:buNone/>
              <a:defRPr/>
            </a:lvl4pPr>
            <a:lvl5pPr marL="89621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528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theme" Target="../theme/theme2.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a:t>Content</a:t>
            </a:r>
          </a:p>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 id="2147483706" r:id="rId17"/>
    <p:sldLayoutId id="2147483707" r:id="rId18"/>
    <p:sldLayoutId id="2147483708" r:id="rId19"/>
    <p:sldLayoutId id="2147483709" r:id="rId20"/>
    <p:sldLayoutId id="2147483744" r:id="rId21"/>
    <p:sldLayoutId id="2147483745" r:id="rId22"/>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544432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05E8-B203-4F2A-83DB-CCAB6A16345D}"/>
              </a:ext>
            </a:extLst>
          </p:cNvPr>
          <p:cNvSpPr>
            <a:spLocks noGrp="1"/>
          </p:cNvSpPr>
          <p:nvPr>
            <p:ph type="title"/>
          </p:nvPr>
        </p:nvSpPr>
        <p:spPr/>
        <p:txBody>
          <a:bodyPr>
            <a:normAutofit fontScale="90000"/>
          </a:bodyPr>
          <a:lstStyle/>
          <a:p>
            <a:r>
              <a:rPr lang="en-US" dirty="0"/>
              <a:t>Modern authentication and authorization</a:t>
            </a:r>
            <a:endParaRPr lang="nl-NL" dirty="0"/>
          </a:p>
        </p:txBody>
      </p:sp>
      <p:sp>
        <p:nvSpPr>
          <p:cNvPr id="3" name="TextBox 2">
            <a:extLst>
              <a:ext uri="{FF2B5EF4-FFF2-40B4-BE49-F238E27FC236}">
                <a16:creationId xmlns:a16="http://schemas.microsoft.com/office/drawing/2014/main" id="{3DCAFE41-96DA-4374-89FD-4F044950E54B}"/>
              </a:ext>
            </a:extLst>
          </p:cNvPr>
          <p:cNvSpPr txBox="1"/>
          <p:nvPr/>
        </p:nvSpPr>
        <p:spPr>
          <a:xfrm>
            <a:off x="390293" y="4716966"/>
            <a:ext cx="3533340" cy="646331"/>
          </a:xfrm>
          <a:prstGeom prst="rect">
            <a:avLst/>
          </a:prstGeom>
          <a:noFill/>
        </p:spPr>
        <p:txBody>
          <a:bodyPr wrap="none" rtlCol="0">
            <a:spAutoFit/>
          </a:bodyPr>
          <a:lstStyle/>
          <a:p>
            <a:r>
              <a:rPr lang="en-US" sz="3600" dirty="0">
                <a:solidFill>
                  <a:schemeClr val="bg1"/>
                </a:solidFill>
              </a:rPr>
              <a:t>API Management</a:t>
            </a:r>
          </a:p>
        </p:txBody>
      </p:sp>
    </p:spTree>
    <p:extLst>
      <p:ext uri="{BB962C8B-B14F-4D97-AF65-F5344CB8AC3E}">
        <p14:creationId xmlns:p14="http://schemas.microsoft.com/office/powerpoint/2010/main" val="22277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081FAD-983A-4AE8-92C2-34DA8788D362}"/>
              </a:ext>
            </a:extLst>
          </p:cNvPr>
          <p:cNvSpPr>
            <a:spLocks noGrp="1"/>
          </p:cNvSpPr>
          <p:nvPr>
            <p:ph type="body" sz="quarter" idx="11"/>
          </p:nvPr>
        </p:nvSpPr>
        <p:spPr/>
        <p:txBody>
          <a:bodyPr/>
          <a:lstStyle/>
          <a:p>
            <a:r>
              <a:rPr lang="en-US" dirty="0"/>
              <a:t>Create APIM service through Azure portal</a:t>
            </a:r>
          </a:p>
          <a:p>
            <a:r>
              <a:rPr lang="en-US" dirty="0"/>
              <a:t>Add a product</a:t>
            </a:r>
          </a:p>
        </p:txBody>
      </p:sp>
      <p:sp>
        <p:nvSpPr>
          <p:cNvPr id="3" name="Text Placeholder 2">
            <a:extLst>
              <a:ext uri="{FF2B5EF4-FFF2-40B4-BE49-F238E27FC236}">
                <a16:creationId xmlns:a16="http://schemas.microsoft.com/office/drawing/2014/main" id="{6618E29A-88D6-4323-93AB-991B689BD044}"/>
              </a:ext>
            </a:extLst>
          </p:cNvPr>
          <p:cNvSpPr>
            <a:spLocks noGrp="1"/>
          </p:cNvSpPr>
          <p:nvPr>
            <p:ph type="body" sz="quarter" idx="12"/>
          </p:nvPr>
        </p:nvSpPr>
        <p:spPr/>
        <p:txBody>
          <a:bodyPr/>
          <a:lstStyle/>
          <a:p>
            <a:r>
              <a:rPr lang="en-US" dirty="0"/>
              <a:t>Establishing an APIM service</a:t>
            </a:r>
          </a:p>
        </p:txBody>
      </p:sp>
    </p:spTree>
    <p:extLst>
      <p:ext uri="{BB962C8B-B14F-4D97-AF65-F5344CB8AC3E}">
        <p14:creationId xmlns:p14="http://schemas.microsoft.com/office/powerpoint/2010/main" val="380885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dirty="0"/>
              <a:t>Developer portal</a:t>
            </a:r>
          </a:p>
        </p:txBody>
      </p:sp>
    </p:spTree>
    <p:extLst>
      <p:ext uri="{BB962C8B-B14F-4D97-AF65-F5344CB8AC3E}">
        <p14:creationId xmlns:p14="http://schemas.microsoft.com/office/powerpoint/2010/main" val="3871078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686C-C7E5-4E44-93FE-236C10E31721}"/>
              </a:ext>
            </a:extLst>
          </p:cNvPr>
          <p:cNvSpPr>
            <a:spLocks noGrp="1"/>
          </p:cNvSpPr>
          <p:nvPr>
            <p:ph idx="10"/>
          </p:nvPr>
        </p:nvSpPr>
        <p:spPr/>
        <p:txBody>
          <a:bodyPr vert="horz" lIns="91440" tIns="45720" rIns="91440" bIns="45720" rtlCol="0" anchor="t">
            <a:normAutofit/>
          </a:bodyPr>
          <a:lstStyle/>
          <a:p>
            <a:pPr>
              <a:lnSpc>
                <a:spcPct val="114000"/>
              </a:lnSpc>
              <a:spcAft>
                <a:spcPts val="300"/>
              </a:spcAft>
            </a:pPr>
            <a:r>
              <a:rPr lang="en-US" dirty="0">
                <a:cs typeface="Segoe UI Light"/>
              </a:rPr>
              <a:t>Understand access controls provided in APIM</a:t>
            </a:r>
          </a:p>
          <a:p>
            <a:pPr>
              <a:lnSpc>
                <a:spcPct val="114000"/>
              </a:lnSpc>
              <a:spcAft>
                <a:spcPts val="300"/>
              </a:spcAft>
            </a:pPr>
            <a:r>
              <a:rPr lang="en-US" dirty="0">
                <a:cs typeface="Segoe UI Light"/>
              </a:rPr>
              <a:t>Become familiar with the purpose and use of the APIM developer portal</a:t>
            </a:r>
          </a:p>
          <a:p>
            <a:pPr marL="0" indent="0">
              <a:buNone/>
            </a:pPr>
            <a:endParaRPr lang="en-US" dirty="0"/>
          </a:p>
          <a:p>
            <a:endParaRPr lang="en-US" dirty="0">
              <a:cs typeface="Segoe UI Light"/>
            </a:endParaRPr>
          </a:p>
        </p:txBody>
      </p:sp>
      <p:sp>
        <p:nvSpPr>
          <p:cNvPr id="9" name="Text Placeholder 8">
            <a:extLst>
              <a:ext uri="{FF2B5EF4-FFF2-40B4-BE49-F238E27FC236}">
                <a16:creationId xmlns:a16="http://schemas.microsoft.com/office/drawing/2014/main" id="{878C303E-D458-45EE-993F-8C1DA5863730}"/>
              </a:ext>
            </a:extLst>
          </p:cNvPr>
          <p:cNvSpPr>
            <a:spLocks noGrp="1"/>
          </p:cNvSpPr>
          <p:nvPr>
            <p:ph type="body" sz="quarter" idx="11"/>
          </p:nvPr>
        </p:nvSpPr>
        <p:spPr/>
        <p:txBody>
          <a:bodyPr/>
          <a:lstStyle/>
          <a:p>
            <a:r>
              <a:rPr lang="en-US"/>
              <a:t>Objectives</a:t>
            </a:r>
          </a:p>
        </p:txBody>
      </p:sp>
      <p:sp>
        <p:nvSpPr>
          <p:cNvPr id="10" name="Content Placeholder 9">
            <a:extLst>
              <a:ext uri="{FF2B5EF4-FFF2-40B4-BE49-F238E27FC236}">
                <a16:creationId xmlns:a16="http://schemas.microsoft.com/office/drawing/2014/main" id="{B2E6528E-1688-419B-92A8-C406D3EA72DD}"/>
              </a:ext>
            </a:extLst>
          </p:cNvPr>
          <p:cNvSpPr>
            <a:spLocks noGrp="1"/>
          </p:cNvSpPr>
          <p:nvPr>
            <p:ph sz="quarter" idx="12"/>
          </p:nvPr>
        </p:nvSpPr>
        <p:spPr/>
        <p:txBody>
          <a:bodyPr/>
          <a:lstStyle/>
          <a:p>
            <a:r>
              <a:rPr lang="en-US" dirty="0"/>
              <a:t>After completing this lesson, you will:</a:t>
            </a:r>
          </a:p>
        </p:txBody>
      </p:sp>
    </p:spTree>
    <p:extLst>
      <p:ext uri="{BB962C8B-B14F-4D97-AF65-F5344CB8AC3E}">
        <p14:creationId xmlns:p14="http://schemas.microsoft.com/office/powerpoint/2010/main" val="413225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96FFF1-17E5-427A-947D-FB0389F126F7}"/>
              </a:ext>
            </a:extLst>
          </p:cNvPr>
          <p:cNvSpPr>
            <a:spLocks noGrp="1"/>
          </p:cNvSpPr>
          <p:nvPr>
            <p:ph type="title"/>
          </p:nvPr>
        </p:nvSpPr>
        <p:spPr/>
        <p:txBody>
          <a:bodyPr/>
          <a:lstStyle/>
          <a:p>
            <a:r>
              <a:rPr lang="en-US" dirty="0"/>
              <a:t>Access control</a:t>
            </a:r>
          </a:p>
        </p:txBody>
      </p:sp>
      <p:sp>
        <p:nvSpPr>
          <p:cNvPr id="3" name="Text Placeholder 2">
            <a:extLst>
              <a:ext uri="{FF2B5EF4-FFF2-40B4-BE49-F238E27FC236}">
                <a16:creationId xmlns:a16="http://schemas.microsoft.com/office/drawing/2014/main" id="{B36862DB-46B9-4D3E-8ECA-A863C3794BF1}"/>
              </a:ext>
            </a:extLst>
          </p:cNvPr>
          <p:cNvSpPr>
            <a:spLocks noGrp="1"/>
          </p:cNvSpPr>
          <p:nvPr>
            <p:ph idx="1"/>
          </p:nvPr>
        </p:nvSpPr>
        <p:spPr/>
        <p:txBody>
          <a:bodyPr>
            <a:normAutofit/>
          </a:bodyPr>
          <a:lstStyle/>
          <a:p>
            <a:r>
              <a:rPr lang="en-US" dirty="0"/>
              <a:t>Publisher: Azure subscription AAD; Azure RBAC</a:t>
            </a:r>
          </a:p>
          <a:p>
            <a:r>
              <a:rPr lang="en-US" dirty="0"/>
              <a:t>Developer: determined by publisher, includes AAD, FB, MSA; support for AAD and custom groups</a:t>
            </a:r>
          </a:p>
          <a:p>
            <a:r>
              <a:rPr lang="en-US" dirty="0"/>
              <a:t>Application: determined by publisher and/or back-end API</a:t>
            </a:r>
          </a:p>
          <a:p>
            <a:endParaRPr lang="en-US" dirty="0"/>
          </a:p>
          <a:p>
            <a:r>
              <a:rPr lang="en-US" dirty="0"/>
              <a:t>Note: subscription key is NOT a way to secure your APIs: it is shared by all users of a client app and can be </a:t>
            </a:r>
            <a:r>
              <a:rPr lang="en-US"/>
              <a:t>easily discovered!</a:t>
            </a:r>
            <a:endParaRPr lang="en-US" dirty="0"/>
          </a:p>
        </p:txBody>
      </p:sp>
    </p:spTree>
    <p:extLst>
      <p:ext uri="{BB962C8B-B14F-4D97-AF65-F5344CB8AC3E}">
        <p14:creationId xmlns:p14="http://schemas.microsoft.com/office/powerpoint/2010/main" val="3274298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1E3E-2EF0-4D90-9C11-7320977FF832}"/>
              </a:ext>
            </a:extLst>
          </p:cNvPr>
          <p:cNvSpPr>
            <a:spLocks noGrp="1"/>
          </p:cNvSpPr>
          <p:nvPr>
            <p:ph type="title"/>
          </p:nvPr>
        </p:nvSpPr>
        <p:spPr/>
        <p:txBody>
          <a:bodyPr/>
          <a:lstStyle/>
          <a:p>
            <a:r>
              <a:rPr lang="en-US" dirty="0"/>
              <a:t>Developer portal access security</a:t>
            </a:r>
          </a:p>
        </p:txBody>
      </p:sp>
      <p:sp>
        <p:nvSpPr>
          <p:cNvPr id="3" name="Content Placeholder 2">
            <a:extLst>
              <a:ext uri="{FF2B5EF4-FFF2-40B4-BE49-F238E27FC236}">
                <a16:creationId xmlns:a16="http://schemas.microsoft.com/office/drawing/2014/main" id="{A93770C4-077B-4A25-8A92-6A15E7C35091}"/>
              </a:ext>
            </a:extLst>
          </p:cNvPr>
          <p:cNvSpPr>
            <a:spLocks noGrp="1"/>
          </p:cNvSpPr>
          <p:nvPr>
            <p:ph idx="1"/>
          </p:nvPr>
        </p:nvSpPr>
        <p:spPr>
          <a:xfrm>
            <a:off x="179998" y="1253330"/>
            <a:ext cx="7333506" cy="5455287"/>
          </a:xfrm>
        </p:spPr>
        <p:txBody>
          <a:bodyPr>
            <a:normAutofit/>
          </a:bodyPr>
          <a:lstStyle/>
          <a:p>
            <a:r>
              <a:rPr lang="en-US" dirty="0"/>
              <a:t>Access control to the developer portal</a:t>
            </a:r>
          </a:p>
          <a:p>
            <a:r>
              <a:rPr lang="en-US" dirty="0"/>
              <a:t>Local Username/Password by default</a:t>
            </a:r>
          </a:p>
          <a:p>
            <a:r>
              <a:rPr lang="en-US" dirty="0"/>
              <a:t>Supports on-boarding process</a:t>
            </a:r>
          </a:p>
          <a:p>
            <a:pPr lvl="1"/>
            <a:r>
              <a:rPr lang="en-US" dirty="0"/>
              <a:t>New user sign-up &amp; legal terms</a:t>
            </a:r>
          </a:p>
          <a:p>
            <a:r>
              <a:rPr lang="en-US" dirty="0"/>
              <a:t>Note: unrelated to how the back-end API is secured!</a:t>
            </a:r>
          </a:p>
          <a:p>
            <a:r>
              <a:rPr lang="en-US" dirty="0"/>
              <a:t>Other identity providers supported (depending on pricing tier)</a:t>
            </a:r>
          </a:p>
        </p:txBody>
      </p:sp>
      <p:pic>
        <p:nvPicPr>
          <p:cNvPr id="4" name="Picture 3">
            <a:extLst>
              <a:ext uri="{FF2B5EF4-FFF2-40B4-BE49-F238E27FC236}">
                <a16:creationId xmlns:a16="http://schemas.microsoft.com/office/drawing/2014/main" id="{8AB7C4A6-D0A5-4CDB-B4F5-2BB4FC2F23DD}"/>
              </a:ext>
            </a:extLst>
          </p:cNvPr>
          <p:cNvPicPr>
            <a:picLocks noChangeAspect="1"/>
          </p:cNvPicPr>
          <p:nvPr/>
        </p:nvPicPr>
        <p:blipFill>
          <a:blip r:embed="rId3"/>
          <a:stretch>
            <a:fillRect/>
          </a:stretch>
        </p:blipFill>
        <p:spPr>
          <a:xfrm>
            <a:off x="8123664" y="1253330"/>
            <a:ext cx="3797783" cy="3579728"/>
          </a:xfrm>
          <a:prstGeom prst="rect">
            <a:avLst/>
          </a:prstGeom>
        </p:spPr>
      </p:pic>
    </p:spTree>
    <p:extLst>
      <p:ext uri="{BB962C8B-B14F-4D97-AF65-F5344CB8AC3E}">
        <p14:creationId xmlns:p14="http://schemas.microsoft.com/office/powerpoint/2010/main" val="79188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7605-560A-42ED-A935-AE3EFFF03636}"/>
              </a:ext>
            </a:extLst>
          </p:cNvPr>
          <p:cNvSpPr>
            <a:spLocks noGrp="1"/>
          </p:cNvSpPr>
          <p:nvPr>
            <p:ph type="title"/>
          </p:nvPr>
        </p:nvSpPr>
        <p:spPr/>
        <p:txBody>
          <a:bodyPr>
            <a:normAutofit/>
          </a:bodyPr>
          <a:lstStyle/>
          <a:p>
            <a:r>
              <a:rPr lang="en-US" dirty="0"/>
              <a:t>Token services for API evaluation</a:t>
            </a:r>
            <a:endParaRPr lang="es-CO" dirty="0"/>
          </a:p>
        </p:txBody>
      </p:sp>
      <p:sp>
        <p:nvSpPr>
          <p:cNvPr id="4" name="Text Placeholder 3">
            <a:extLst>
              <a:ext uri="{FF2B5EF4-FFF2-40B4-BE49-F238E27FC236}">
                <a16:creationId xmlns:a16="http://schemas.microsoft.com/office/drawing/2014/main" id="{C3F532A2-3F48-41C0-82B1-B085260A4148}"/>
              </a:ext>
            </a:extLst>
          </p:cNvPr>
          <p:cNvSpPr>
            <a:spLocks noGrp="1"/>
          </p:cNvSpPr>
          <p:nvPr>
            <p:ph idx="1"/>
          </p:nvPr>
        </p:nvSpPr>
        <p:spPr/>
        <p:txBody>
          <a:bodyPr>
            <a:normAutofit/>
          </a:bodyPr>
          <a:lstStyle/>
          <a:p>
            <a:r>
              <a:rPr lang="en-US" sz="2400" dirty="0"/>
              <a:t>Applies to Developer Portal only</a:t>
            </a:r>
          </a:p>
          <a:p>
            <a:pPr lvl="1"/>
            <a:r>
              <a:rPr lang="en-US" sz="2000" dirty="0"/>
              <a:t>Good for testing APIs and policies</a:t>
            </a:r>
          </a:p>
          <a:p>
            <a:pPr lvl="1"/>
            <a:r>
              <a:rPr lang="en-US" sz="2000" dirty="0"/>
              <a:t>Allows Developer Portal to request an appropriate token before calling the backend API</a:t>
            </a:r>
          </a:p>
          <a:p>
            <a:r>
              <a:rPr lang="en-US" sz="2400" dirty="0"/>
              <a:t>Does </a:t>
            </a:r>
            <a:r>
              <a:rPr lang="en-US" sz="2400" b="1" dirty="0"/>
              <a:t>NOT</a:t>
            </a:r>
            <a:r>
              <a:rPr lang="en-US" sz="2400" dirty="0"/>
              <a:t> secure the back-end API – that requires API developer work</a:t>
            </a:r>
          </a:p>
          <a:p>
            <a:r>
              <a:rPr lang="en-US" sz="2400" dirty="0"/>
              <a:t>2 parts:</a:t>
            </a:r>
          </a:p>
          <a:p>
            <a:pPr lvl="1"/>
            <a:r>
              <a:rPr lang="en-US" sz="2000" dirty="0"/>
              <a:t>Configure the OAuth 2.0 / OpenID Connect authorization server</a:t>
            </a:r>
          </a:p>
          <a:p>
            <a:pPr lvl="1"/>
            <a:r>
              <a:rPr lang="en-US" sz="2000" dirty="0"/>
              <a:t>Configure the API settings</a:t>
            </a:r>
          </a:p>
        </p:txBody>
      </p:sp>
      <p:sp>
        <p:nvSpPr>
          <p:cNvPr id="3" name="Slide Number Placeholder 2">
            <a:extLst>
              <a:ext uri="{FF2B5EF4-FFF2-40B4-BE49-F238E27FC236}">
                <a16:creationId xmlns:a16="http://schemas.microsoft.com/office/drawing/2014/main" id="{93FE2F21-9942-42BC-851C-51F38F8AC344}"/>
              </a:ext>
            </a:extLst>
          </p:cNvPr>
          <p:cNvSpPr>
            <a:spLocks noGrp="1"/>
          </p:cNvSpPr>
          <p:nvPr>
            <p:ph type="sldNum" sz="quarter" idx="4294967295"/>
          </p:nvPr>
        </p:nvSpPr>
        <p:spPr>
          <a:xfrm>
            <a:off x="94488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788817D-3B93-4D8A-A72A-2E0669FCE356}"/>
              </a:ext>
            </a:extLst>
          </p:cNvPr>
          <p:cNvPicPr>
            <a:picLocks noChangeAspect="1"/>
          </p:cNvPicPr>
          <p:nvPr/>
        </p:nvPicPr>
        <p:blipFill>
          <a:blip r:embed="rId3"/>
          <a:stretch>
            <a:fillRect/>
          </a:stretch>
        </p:blipFill>
        <p:spPr>
          <a:xfrm>
            <a:off x="2486210" y="4804570"/>
            <a:ext cx="7267575" cy="1600200"/>
          </a:xfrm>
          <a:prstGeom prst="rect">
            <a:avLst/>
          </a:prstGeom>
        </p:spPr>
      </p:pic>
    </p:spTree>
    <p:extLst>
      <p:ext uri="{BB962C8B-B14F-4D97-AF65-F5344CB8AC3E}">
        <p14:creationId xmlns:p14="http://schemas.microsoft.com/office/powerpoint/2010/main" val="415413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70EAE7-C4B8-4C9E-8941-454CBD4CB95C}"/>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47244512-C60C-44B0-8E60-3EE2D78F9064}"/>
              </a:ext>
            </a:extLst>
          </p:cNvPr>
          <p:cNvSpPr>
            <a:spLocks noGrp="1"/>
          </p:cNvSpPr>
          <p:nvPr>
            <p:ph type="body" sz="quarter" idx="12"/>
          </p:nvPr>
        </p:nvSpPr>
        <p:spPr/>
        <p:txBody>
          <a:bodyPr/>
          <a:lstStyle/>
          <a:p>
            <a:r>
              <a:rPr lang="en-US" dirty="0"/>
              <a:t>Developer token configuration</a:t>
            </a:r>
          </a:p>
        </p:txBody>
      </p:sp>
    </p:spTree>
    <p:extLst>
      <p:ext uri="{BB962C8B-B14F-4D97-AF65-F5344CB8AC3E}">
        <p14:creationId xmlns:p14="http://schemas.microsoft.com/office/powerpoint/2010/main" val="2301338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dirty="0"/>
              <a:t>Policy and expressions</a:t>
            </a:r>
          </a:p>
        </p:txBody>
      </p:sp>
    </p:spTree>
    <p:extLst>
      <p:ext uri="{BB962C8B-B14F-4D97-AF65-F5344CB8AC3E}">
        <p14:creationId xmlns:p14="http://schemas.microsoft.com/office/powerpoint/2010/main" val="2732275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686C-C7E5-4E44-93FE-236C10E31721}"/>
              </a:ext>
            </a:extLst>
          </p:cNvPr>
          <p:cNvSpPr>
            <a:spLocks noGrp="1"/>
          </p:cNvSpPr>
          <p:nvPr>
            <p:ph idx="10"/>
          </p:nvPr>
        </p:nvSpPr>
        <p:spPr/>
        <p:txBody>
          <a:bodyPr vert="horz" lIns="91440" tIns="45720" rIns="91440" bIns="45720" rtlCol="0" anchor="t">
            <a:normAutofit/>
          </a:bodyPr>
          <a:lstStyle/>
          <a:p>
            <a:pPr>
              <a:lnSpc>
                <a:spcPct val="114000"/>
              </a:lnSpc>
              <a:spcAft>
                <a:spcPts val="300"/>
              </a:spcAft>
            </a:pPr>
            <a:r>
              <a:rPr lang="en-US" dirty="0">
                <a:cs typeface="Segoe UI Light"/>
              </a:rPr>
              <a:t>The roles of policies and expressions in API</a:t>
            </a:r>
          </a:p>
          <a:p>
            <a:pPr>
              <a:lnSpc>
                <a:spcPct val="114000"/>
              </a:lnSpc>
              <a:spcAft>
                <a:spcPts val="300"/>
              </a:spcAft>
            </a:pPr>
            <a:r>
              <a:rPr lang="en-US" dirty="0">
                <a:cs typeface="Segoe UI Light"/>
              </a:rPr>
              <a:t>Become familiar with expression syntax</a:t>
            </a:r>
          </a:p>
          <a:p>
            <a:endParaRPr lang="en-US" dirty="0"/>
          </a:p>
          <a:p>
            <a:endParaRPr lang="en-US" dirty="0">
              <a:cs typeface="Segoe UI Light"/>
            </a:endParaRPr>
          </a:p>
        </p:txBody>
      </p:sp>
      <p:sp>
        <p:nvSpPr>
          <p:cNvPr id="9" name="Text Placeholder 8">
            <a:extLst>
              <a:ext uri="{FF2B5EF4-FFF2-40B4-BE49-F238E27FC236}">
                <a16:creationId xmlns:a16="http://schemas.microsoft.com/office/drawing/2014/main" id="{878C303E-D458-45EE-993F-8C1DA5863730}"/>
              </a:ext>
            </a:extLst>
          </p:cNvPr>
          <p:cNvSpPr>
            <a:spLocks noGrp="1"/>
          </p:cNvSpPr>
          <p:nvPr>
            <p:ph type="body" sz="quarter" idx="11"/>
          </p:nvPr>
        </p:nvSpPr>
        <p:spPr/>
        <p:txBody>
          <a:bodyPr/>
          <a:lstStyle/>
          <a:p>
            <a:r>
              <a:rPr lang="en-US"/>
              <a:t>Objectives</a:t>
            </a:r>
          </a:p>
        </p:txBody>
      </p:sp>
      <p:sp>
        <p:nvSpPr>
          <p:cNvPr id="10" name="Content Placeholder 9">
            <a:extLst>
              <a:ext uri="{FF2B5EF4-FFF2-40B4-BE49-F238E27FC236}">
                <a16:creationId xmlns:a16="http://schemas.microsoft.com/office/drawing/2014/main" id="{B2E6528E-1688-419B-92A8-C406D3EA72DD}"/>
              </a:ext>
            </a:extLst>
          </p:cNvPr>
          <p:cNvSpPr>
            <a:spLocks noGrp="1"/>
          </p:cNvSpPr>
          <p:nvPr>
            <p:ph sz="quarter" idx="12"/>
          </p:nvPr>
        </p:nvSpPr>
        <p:spPr/>
        <p:txBody>
          <a:bodyPr/>
          <a:lstStyle/>
          <a:p>
            <a:r>
              <a:rPr lang="en-US" dirty="0"/>
              <a:t>After completing this lesson, you will:</a:t>
            </a:r>
          </a:p>
        </p:txBody>
      </p:sp>
    </p:spTree>
    <p:extLst>
      <p:ext uri="{BB962C8B-B14F-4D97-AF65-F5344CB8AC3E}">
        <p14:creationId xmlns:p14="http://schemas.microsoft.com/office/powerpoint/2010/main" val="2762475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105E37-4DFC-468F-8317-FC30409212C8}"/>
              </a:ext>
            </a:extLst>
          </p:cNvPr>
          <p:cNvSpPr>
            <a:spLocks noGrp="1"/>
          </p:cNvSpPr>
          <p:nvPr>
            <p:ph type="body" sz="quarter" idx="10"/>
          </p:nvPr>
        </p:nvSpPr>
        <p:spPr>
          <a:xfrm>
            <a:off x="269239" y="1189177"/>
            <a:ext cx="11653523" cy="3836948"/>
          </a:xfrm>
        </p:spPr>
        <p:txBody>
          <a:bodyPr/>
          <a:lstStyle/>
          <a:p>
            <a:r>
              <a:rPr lang="en-US" dirty="0"/>
              <a:t>Define what APIM does to API requests and/or responses</a:t>
            </a:r>
          </a:p>
          <a:p>
            <a:r>
              <a:rPr lang="en-US" dirty="0"/>
              <a:t>May change both the content and destination of an operation</a:t>
            </a:r>
          </a:p>
          <a:p>
            <a:r>
              <a:rPr lang="en-US" dirty="0"/>
              <a:t>Accessible through the Azure or Publisher portal</a:t>
            </a:r>
          </a:p>
          <a:p>
            <a:r>
              <a:rPr lang="en-US" dirty="0"/>
              <a:t>Can be defined globally, per product, per API or operation</a:t>
            </a:r>
          </a:p>
          <a:p>
            <a:r>
              <a:rPr lang="en-US" dirty="0"/>
              <a:t>Uses declarative XML, C#-type expressions and properties</a:t>
            </a:r>
          </a:p>
        </p:txBody>
      </p:sp>
      <p:sp>
        <p:nvSpPr>
          <p:cNvPr id="3" name="Title 2">
            <a:extLst>
              <a:ext uri="{FF2B5EF4-FFF2-40B4-BE49-F238E27FC236}">
                <a16:creationId xmlns:a16="http://schemas.microsoft.com/office/drawing/2014/main" id="{15F8F56C-7DB2-4ED4-B79E-0C6B37B3C10B}"/>
              </a:ext>
            </a:extLst>
          </p:cNvPr>
          <p:cNvSpPr>
            <a:spLocks noGrp="1"/>
          </p:cNvSpPr>
          <p:nvPr>
            <p:ph type="title"/>
          </p:nvPr>
        </p:nvSpPr>
        <p:spPr/>
        <p:txBody>
          <a:bodyPr/>
          <a:lstStyle/>
          <a:p>
            <a:r>
              <a:rPr lang="en-US" dirty="0"/>
              <a:t>Policies</a:t>
            </a:r>
          </a:p>
        </p:txBody>
      </p:sp>
    </p:spTree>
    <p:extLst>
      <p:ext uri="{BB962C8B-B14F-4D97-AF65-F5344CB8AC3E}">
        <p14:creationId xmlns:p14="http://schemas.microsoft.com/office/powerpoint/2010/main" val="20222285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375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E1944C-2412-4B4E-8DB4-F23A814A14C3}"/>
              </a:ext>
            </a:extLst>
          </p:cNvPr>
          <p:cNvSpPr>
            <a:spLocks noGrp="1"/>
          </p:cNvSpPr>
          <p:nvPr>
            <p:ph type="body" sz="quarter" idx="11"/>
          </p:nvPr>
        </p:nvSpPr>
        <p:spPr/>
        <p:txBody>
          <a:bodyPr/>
          <a:lstStyle/>
          <a:p>
            <a:pPr marL="514350" indent="-514350">
              <a:buAutoNum type="arabicPeriod"/>
            </a:pPr>
            <a:r>
              <a:rPr lang="en-US" dirty="0"/>
              <a:t>Show APIs</a:t>
            </a:r>
          </a:p>
          <a:p>
            <a:pPr marL="514350" indent="-514350">
              <a:buAutoNum type="arabicPeriod"/>
            </a:pPr>
            <a:r>
              <a:rPr lang="en-US" dirty="0"/>
              <a:t>Start defining a scoped policy</a:t>
            </a:r>
          </a:p>
          <a:p>
            <a:pPr marL="514350" indent="-514350">
              <a:buAutoNum type="arabicPeriod"/>
            </a:pPr>
            <a:r>
              <a:rPr lang="en-US" dirty="0"/>
              <a:t>Show list of policies</a:t>
            </a:r>
          </a:p>
        </p:txBody>
      </p:sp>
      <p:sp>
        <p:nvSpPr>
          <p:cNvPr id="5" name="Text Placeholder 4">
            <a:extLst>
              <a:ext uri="{FF2B5EF4-FFF2-40B4-BE49-F238E27FC236}">
                <a16:creationId xmlns:a16="http://schemas.microsoft.com/office/drawing/2014/main" id="{587C608E-2382-4AE3-8886-1E94858454B0}"/>
              </a:ext>
            </a:extLst>
          </p:cNvPr>
          <p:cNvSpPr>
            <a:spLocks noGrp="1"/>
          </p:cNvSpPr>
          <p:nvPr>
            <p:ph type="body" sz="quarter" idx="12"/>
          </p:nvPr>
        </p:nvSpPr>
        <p:spPr/>
        <p:txBody>
          <a:bodyPr/>
          <a:lstStyle/>
          <a:p>
            <a:r>
              <a:rPr lang="en-US" dirty="0"/>
              <a:t>Defining a policy</a:t>
            </a:r>
          </a:p>
        </p:txBody>
      </p:sp>
    </p:spTree>
    <p:extLst>
      <p:ext uri="{BB962C8B-B14F-4D97-AF65-F5344CB8AC3E}">
        <p14:creationId xmlns:p14="http://schemas.microsoft.com/office/powerpoint/2010/main" val="4263515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BB2FF-E3CB-4D21-B9F1-EFE80E75DE1E}"/>
              </a:ext>
            </a:extLst>
          </p:cNvPr>
          <p:cNvSpPr>
            <a:spLocks noGrp="1"/>
          </p:cNvSpPr>
          <p:nvPr>
            <p:ph type="title"/>
          </p:nvPr>
        </p:nvSpPr>
        <p:spPr/>
        <p:txBody>
          <a:bodyPr/>
          <a:lstStyle/>
          <a:p>
            <a:r>
              <a:rPr lang="en-US" dirty="0"/>
              <a:t>Policy example</a:t>
            </a:r>
          </a:p>
        </p:txBody>
      </p:sp>
      <p:sp>
        <p:nvSpPr>
          <p:cNvPr id="5" name="Content Placeholder 4">
            <a:extLst>
              <a:ext uri="{FF2B5EF4-FFF2-40B4-BE49-F238E27FC236}">
                <a16:creationId xmlns:a16="http://schemas.microsoft.com/office/drawing/2014/main" id="{D4A6DF37-2519-45D5-844E-441BA7ABFFD7}"/>
              </a:ext>
            </a:extLst>
          </p:cNvPr>
          <p:cNvSpPr>
            <a:spLocks noGrp="1"/>
          </p:cNvSpPr>
          <p:nvPr>
            <p:ph idx="1"/>
          </p:nvPr>
        </p:nvSpPr>
        <p:spPr/>
        <p:txBody>
          <a:bodyPr>
            <a:normAutofit fontScale="55000" lnSpcReduction="20000"/>
          </a:bodyPr>
          <a:lstStyle/>
          <a:p>
            <a:r>
              <a:rPr lang="en-US" dirty="0"/>
              <a:t>&lt;</a:t>
            </a:r>
            <a:r>
              <a:rPr lang="en-US" dirty="0" err="1"/>
              <a:t>cors</a:t>
            </a:r>
            <a:r>
              <a:rPr lang="en-US" dirty="0"/>
              <a:t> allow-credentials="</a:t>
            </a:r>
            <a:r>
              <a:rPr lang="en-US" dirty="0" err="1"/>
              <a:t>false|true</a:t>
            </a:r>
            <a:r>
              <a:rPr lang="en-US" dirty="0"/>
              <a:t>"&gt;  </a:t>
            </a:r>
          </a:p>
          <a:p>
            <a:r>
              <a:rPr lang="en-US" dirty="0"/>
              <a:t>    &lt;allowed-origins&gt;  </a:t>
            </a:r>
          </a:p>
          <a:p>
            <a:r>
              <a:rPr lang="en-US" dirty="0"/>
              <a:t>        &lt;origin&gt;origin </a:t>
            </a:r>
            <a:r>
              <a:rPr lang="en-US" dirty="0" err="1"/>
              <a:t>uri</a:t>
            </a:r>
            <a:r>
              <a:rPr lang="en-US" dirty="0"/>
              <a:t>&lt;/origin&gt;  </a:t>
            </a:r>
          </a:p>
          <a:p>
            <a:r>
              <a:rPr lang="en-US" dirty="0"/>
              <a:t>    &lt;/allowed-origins&gt;  </a:t>
            </a:r>
          </a:p>
          <a:p>
            <a:r>
              <a:rPr lang="en-US" dirty="0"/>
              <a:t>    &lt;allowed-methods preflight-result-max-age="number of seconds"&gt;  </a:t>
            </a:r>
          </a:p>
          <a:p>
            <a:r>
              <a:rPr lang="en-US" dirty="0"/>
              <a:t>        &lt;method&gt;http verb&lt;/method&gt;  </a:t>
            </a:r>
          </a:p>
          <a:p>
            <a:r>
              <a:rPr lang="en-US" dirty="0"/>
              <a:t>    &lt;/allowed-methods&gt;  </a:t>
            </a:r>
          </a:p>
          <a:p>
            <a:r>
              <a:rPr lang="en-US" dirty="0"/>
              <a:t>    &lt;allowed-headers&gt;  </a:t>
            </a:r>
          </a:p>
          <a:p>
            <a:r>
              <a:rPr lang="en-US" dirty="0"/>
              <a:t>        &lt;header&gt;header name&lt;/header&gt;  </a:t>
            </a:r>
          </a:p>
          <a:p>
            <a:r>
              <a:rPr lang="en-US" dirty="0"/>
              <a:t>    &lt;/allowed-headers&gt;  </a:t>
            </a:r>
          </a:p>
          <a:p>
            <a:r>
              <a:rPr lang="en-US" dirty="0"/>
              <a:t>    &lt;expose-headers&gt;  </a:t>
            </a:r>
          </a:p>
          <a:p>
            <a:r>
              <a:rPr lang="en-US" dirty="0"/>
              <a:t>        &lt;header&gt;header name&lt;/header&gt;  </a:t>
            </a:r>
          </a:p>
          <a:p>
            <a:r>
              <a:rPr lang="en-US" dirty="0"/>
              <a:t>    &lt;/expose-headers&gt;  </a:t>
            </a:r>
          </a:p>
          <a:p>
            <a:r>
              <a:rPr lang="en-US" dirty="0"/>
              <a:t>&lt;/</a:t>
            </a:r>
            <a:r>
              <a:rPr lang="en-US" dirty="0" err="1"/>
              <a:t>cors</a:t>
            </a:r>
            <a:r>
              <a:rPr lang="en-US" dirty="0"/>
              <a:t>&gt;</a:t>
            </a:r>
          </a:p>
        </p:txBody>
      </p:sp>
    </p:spTree>
    <p:extLst>
      <p:ext uri="{BB962C8B-B14F-4D97-AF65-F5344CB8AC3E}">
        <p14:creationId xmlns:p14="http://schemas.microsoft.com/office/powerpoint/2010/main" val="1318657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46F10E-3714-44DF-9BA3-67732147ACA6}"/>
              </a:ext>
            </a:extLst>
          </p:cNvPr>
          <p:cNvSpPr>
            <a:spLocks noGrp="1"/>
          </p:cNvSpPr>
          <p:nvPr>
            <p:ph type="body" sz="quarter" idx="10"/>
          </p:nvPr>
        </p:nvSpPr>
        <p:spPr>
          <a:xfrm>
            <a:off x="269239" y="1189177"/>
            <a:ext cx="11653523" cy="3062377"/>
          </a:xfrm>
        </p:spPr>
        <p:txBody>
          <a:bodyPr/>
          <a:lstStyle/>
          <a:p>
            <a:r>
              <a:rPr lang="en-US" dirty="0"/>
              <a:t>Used to dynamically configure policies </a:t>
            </a:r>
          </a:p>
          <a:p>
            <a:r>
              <a:rPr lang="en-US" dirty="0"/>
              <a:t>C# “snippets” embedded in policies using Razor syntax</a:t>
            </a:r>
          </a:p>
          <a:p>
            <a:r>
              <a:rPr lang="en-US" dirty="0"/>
              <a:t>Read-only access to the request context</a:t>
            </a:r>
          </a:p>
          <a:p>
            <a:r>
              <a:rPr lang="en-US" dirty="0"/>
              <a:t>Access to whitelisted .NET types</a:t>
            </a:r>
          </a:p>
        </p:txBody>
      </p:sp>
      <p:sp>
        <p:nvSpPr>
          <p:cNvPr id="3" name="Title 2">
            <a:extLst>
              <a:ext uri="{FF2B5EF4-FFF2-40B4-BE49-F238E27FC236}">
                <a16:creationId xmlns:a16="http://schemas.microsoft.com/office/drawing/2014/main" id="{73C9D4F7-66F2-45A3-AE47-97DD32696FEF}"/>
              </a:ext>
            </a:extLst>
          </p:cNvPr>
          <p:cNvSpPr>
            <a:spLocks noGrp="1"/>
          </p:cNvSpPr>
          <p:nvPr>
            <p:ph type="title"/>
          </p:nvPr>
        </p:nvSpPr>
        <p:spPr/>
        <p:txBody>
          <a:bodyPr/>
          <a:lstStyle/>
          <a:p>
            <a:r>
              <a:rPr lang="en-US" dirty="0"/>
              <a:t>Expressions</a:t>
            </a:r>
          </a:p>
        </p:txBody>
      </p:sp>
      <p:sp>
        <p:nvSpPr>
          <p:cNvPr id="7" name="Content Placeholder 4">
            <a:extLst>
              <a:ext uri="{FF2B5EF4-FFF2-40B4-BE49-F238E27FC236}">
                <a16:creationId xmlns:a16="http://schemas.microsoft.com/office/drawing/2014/main" id="{B650EA5E-9B49-4D95-93D2-B69E322DAEA6}"/>
              </a:ext>
            </a:extLst>
          </p:cNvPr>
          <p:cNvSpPr txBox="1">
            <a:spLocks/>
          </p:cNvSpPr>
          <p:nvPr/>
        </p:nvSpPr>
        <p:spPr>
          <a:xfrm>
            <a:off x="6119998" y="3565245"/>
            <a:ext cx="8528521" cy="3292755"/>
          </a:xfrm>
          <a:prstGeom prst="rect">
            <a:avLst/>
          </a:prstGeom>
        </p:spPr>
        <p:style>
          <a:lnRef idx="1">
            <a:schemeClr val="accent4"/>
          </a:lnRef>
          <a:fillRef idx="2">
            <a:schemeClr val="accent4"/>
          </a:fillRef>
          <a:effectRef idx="1">
            <a:schemeClr val="accent4"/>
          </a:effectRef>
          <a:fontRef idx="minor">
            <a:schemeClr val="dk1"/>
          </a:fontRef>
        </p:style>
        <p:txBody>
          <a:bodyPr>
            <a:normAutofit lnSpcReduction="10000"/>
          </a:bodyPr>
          <a:lst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	string value; </a:t>
            </a:r>
          </a:p>
          <a:p>
            <a:pPr marL="0" indent="0">
              <a:lnSpc>
                <a:spcPct val="100000"/>
              </a:lnSpc>
              <a:spcBef>
                <a:spcPts val="0"/>
              </a:spcBef>
              <a:buNone/>
            </a:pPr>
            <a:r>
              <a:rPr lang="en-US" sz="1800" dirty="0">
                <a:latin typeface="Consolas" panose="020B0609020204030204" pitchFamily="49" charset="0"/>
              </a:rPr>
              <a:t>	if(</a:t>
            </a:r>
            <a:r>
              <a:rPr lang="en-US" sz="1800" dirty="0" err="1">
                <a:latin typeface="Consolas" panose="020B0609020204030204" pitchFamily="49" charset="0"/>
              </a:rPr>
              <a:t>context.Request.Headers.TryGetValue</a:t>
            </a: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		"Authorization", out value)) </a:t>
            </a:r>
          </a:p>
          <a:p>
            <a:pPr marL="0" indent="0">
              <a:lnSpc>
                <a:spcPct val="100000"/>
              </a:lnSpc>
              <a:spcBef>
                <a:spcPts val="0"/>
              </a:spcBef>
              <a:buNone/>
            </a:pPr>
            <a:r>
              <a:rPr lang="en-US" sz="1800" dirty="0">
                <a:latin typeface="Consolas" panose="020B0609020204030204" pitchFamily="49" charset="0"/>
              </a:rPr>
              <a:t>	{ </a:t>
            </a:r>
          </a:p>
          <a:p>
            <a:pPr marL="0" indent="0">
              <a:lnSpc>
                <a:spcPct val="100000"/>
              </a:lnSpc>
              <a:spcBef>
                <a:spcPts val="0"/>
              </a:spcBef>
              <a:buNone/>
            </a:pPr>
            <a:r>
              <a:rPr lang="en-US" sz="1800" dirty="0">
                <a:latin typeface="Consolas" panose="020B0609020204030204" pitchFamily="49" charset="0"/>
              </a:rPr>
              <a:t>		return Encoding.UTF8.GetString(</a:t>
            </a:r>
          </a:p>
          <a:p>
            <a:pPr marL="0" indent="0">
              <a:lnSpc>
                <a:spcPct val="100000"/>
              </a:lnSpc>
              <a:spcBef>
                <a:spcPts val="0"/>
              </a:spcBef>
              <a:buNone/>
            </a:pPr>
            <a:r>
              <a:rPr lang="en-US" sz="1800" dirty="0">
                <a:latin typeface="Consolas" panose="020B0609020204030204" pitchFamily="49" charset="0"/>
              </a:rPr>
              <a:t>			Convert.FromBase64String(value)); </a:t>
            </a:r>
          </a:p>
          <a:p>
            <a:pPr marL="0" indent="0">
              <a:lnSpc>
                <a:spcPct val="100000"/>
              </a:lnSpc>
              <a:spcBef>
                <a:spcPts val="0"/>
              </a:spcBef>
              <a:buNone/>
            </a:pPr>
            <a:r>
              <a:rPr lang="en-US" sz="1800" dirty="0">
                <a:latin typeface="Consolas" panose="020B0609020204030204" pitchFamily="49" charset="0"/>
              </a:rPr>
              <a:t>	} else </a:t>
            </a:r>
          </a:p>
          <a:p>
            <a:pPr marL="0" indent="0">
              <a:lnSpc>
                <a:spcPct val="100000"/>
              </a:lnSpc>
              <a:spcBef>
                <a:spcPts val="0"/>
              </a:spcBef>
              <a:buNone/>
            </a:pPr>
            <a:r>
              <a:rPr lang="en-US" sz="1800" dirty="0">
                <a:latin typeface="Consolas" panose="020B0609020204030204" pitchFamily="49" charset="0"/>
              </a:rPr>
              <a:t>	{ </a:t>
            </a:r>
          </a:p>
          <a:p>
            <a:pPr marL="0" indent="0">
              <a:lnSpc>
                <a:spcPct val="100000"/>
              </a:lnSpc>
              <a:spcBef>
                <a:spcPts val="0"/>
              </a:spcBef>
              <a:buNone/>
            </a:pPr>
            <a:r>
              <a:rPr lang="en-US" sz="1800" dirty="0">
                <a:latin typeface="Consolas" panose="020B0609020204030204" pitchFamily="49" charset="0"/>
              </a:rPr>
              <a:t>		return null; </a:t>
            </a:r>
          </a:p>
          <a:p>
            <a:pPr marL="0" indent="0">
              <a:lnSpc>
                <a:spcPct val="100000"/>
              </a:lnSpc>
              <a:spcBef>
                <a:spcPts val="0"/>
              </a:spcBef>
              <a:buNone/>
            </a:pPr>
            <a:r>
              <a:rPr lang="en-US" sz="1800" dirty="0">
                <a:latin typeface="Consolas" panose="020B0609020204030204" pitchFamily="49" charset="0"/>
              </a:rPr>
              <a:t>	} </a:t>
            </a:r>
          </a:p>
          <a:p>
            <a:pPr marL="0" indent="0">
              <a:lnSpc>
                <a:spcPct val="100000"/>
              </a:lnSpc>
              <a:spcBef>
                <a:spcPts val="0"/>
              </a:spcBef>
              <a:buNone/>
            </a:pPr>
            <a:r>
              <a:rPr lang="en-US" sz="1800" dirty="0">
                <a:latin typeface="Consolas" panose="020B0609020204030204" pitchFamily="49" charset="0"/>
              </a:rPr>
              <a:t>} </a:t>
            </a:r>
          </a:p>
        </p:txBody>
      </p:sp>
    </p:spTree>
    <p:extLst>
      <p:ext uri="{BB962C8B-B14F-4D97-AF65-F5344CB8AC3E}">
        <p14:creationId xmlns:p14="http://schemas.microsoft.com/office/powerpoint/2010/main" val="31937019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A42FEF-EF01-445D-AF3E-F9EF7B321167}"/>
              </a:ext>
            </a:extLst>
          </p:cNvPr>
          <p:cNvSpPr>
            <a:spLocks noGrp="1"/>
          </p:cNvSpPr>
          <p:nvPr>
            <p:ph type="body" sz="quarter" idx="10"/>
          </p:nvPr>
        </p:nvSpPr>
        <p:spPr>
          <a:xfrm>
            <a:off x="269239" y="1189177"/>
            <a:ext cx="11653523" cy="3062377"/>
          </a:xfrm>
        </p:spPr>
        <p:txBody>
          <a:bodyPr/>
          <a:lstStyle/>
          <a:p>
            <a:r>
              <a:rPr lang="en-US" dirty="0"/>
              <a:t>Collection of name/value pairs associated with an APIM instance</a:t>
            </a:r>
          </a:p>
          <a:p>
            <a:r>
              <a:rPr lang="en-US" dirty="0"/>
              <a:t>Properties may be defined as ‘secret’ and thus encrypted</a:t>
            </a:r>
          </a:p>
          <a:p>
            <a:r>
              <a:rPr lang="en-US" dirty="0"/>
              <a:t>Value may be a literal or a Policy Expression</a:t>
            </a:r>
          </a:p>
          <a:p>
            <a:r>
              <a:rPr lang="en-US" dirty="0"/>
              <a:t>Referenced using ‘{{‘ notation</a:t>
            </a:r>
          </a:p>
        </p:txBody>
      </p:sp>
      <p:sp>
        <p:nvSpPr>
          <p:cNvPr id="3" name="Title 2">
            <a:extLst>
              <a:ext uri="{FF2B5EF4-FFF2-40B4-BE49-F238E27FC236}">
                <a16:creationId xmlns:a16="http://schemas.microsoft.com/office/drawing/2014/main" id="{E765FB5C-3F2C-4AC4-B1C5-736359B4D236}"/>
              </a:ext>
            </a:extLst>
          </p:cNvPr>
          <p:cNvSpPr>
            <a:spLocks noGrp="1"/>
          </p:cNvSpPr>
          <p:nvPr>
            <p:ph type="title"/>
          </p:nvPr>
        </p:nvSpPr>
        <p:spPr/>
        <p:txBody>
          <a:bodyPr/>
          <a:lstStyle/>
          <a:p>
            <a:r>
              <a:rPr lang="en-US" dirty="0"/>
              <a:t>Properties</a:t>
            </a:r>
          </a:p>
        </p:txBody>
      </p:sp>
      <p:sp>
        <p:nvSpPr>
          <p:cNvPr id="4" name="TextBox 3">
            <a:extLst>
              <a:ext uri="{FF2B5EF4-FFF2-40B4-BE49-F238E27FC236}">
                <a16:creationId xmlns:a16="http://schemas.microsoft.com/office/drawing/2014/main" id="{DE68C026-CC28-4940-8D62-9564B9411623}"/>
              </a:ext>
            </a:extLst>
          </p:cNvPr>
          <p:cNvSpPr txBox="1"/>
          <p:nvPr/>
        </p:nvSpPr>
        <p:spPr>
          <a:xfrm>
            <a:off x="3468413" y="4510896"/>
            <a:ext cx="8036174" cy="92333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a:latin typeface="Consolas" panose="020B0609020204030204" pitchFamily="49" charset="0"/>
              </a:rPr>
              <a:t>&lt;set-header name="{{</a:t>
            </a:r>
            <a:r>
              <a:rPr lang="en-US" dirty="0" err="1">
                <a:latin typeface="Consolas" panose="020B0609020204030204" pitchFamily="49" charset="0"/>
              </a:rPr>
              <a:t>ContosoHeader</a:t>
            </a:r>
            <a:r>
              <a:rPr lang="en-US" dirty="0">
                <a:latin typeface="Consolas" panose="020B0609020204030204" pitchFamily="49" charset="0"/>
              </a:rPr>
              <a:t>}}" exists-action="override"&gt;</a:t>
            </a:r>
          </a:p>
          <a:p>
            <a:r>
              <a:rPr lang="en-US" dirty="0">
                <a:latin typeface="Consolas" panose="020B0609020204030204" pitchFamily="49" charset="0"/>
              </a:rPr>
              <a:t>  &lt;value</a:t>
            </a:r>
            <a:r>
              <a:rPr lang="en-US" dirty="0">
                <a:highlight>
                  <a:srgbClr val="FFFF00"/>
                </a:highlight>
                <a:latin typeface="Consolas" panose="020B0609020204030204" pitchFamily="49" charset="0"/>
              </a:rPr>
              <a:t>&gt;</a:t>
            </a:r>
            <a:r>
              <a:rPr lang="en-US" b="1" dirty="0">
                <a:highlight>
                  <a:srgbClr val="FFFF00"/>
                </a:highlight>
                <a:latin typeface="Consolas" panose="020B0609020204030204" pitchFamily="49" charset="0"/>
              </a:rPr>
              <a:t>{{</a:t>
            </a:r>
            <a:r>
              <a:rPr lang="en-US" b="1" dirty="0" err="1">
                <a:highlight>
                  <a:srgbClr val="FFFF00"/>
                </a:highlight>
                <a:latin typeface="Consolas" panose="020B0609020204030204" pitchFamily="49" charset="0"/>
              </a:rPr>
              <a:t>ContosoHeaderValue</a:t>
            </a:r>
            <a:r>
              <a:rPr lang="en-US" b="1" dirty="0">
                <a:highlight>
                  <a:srgbClr val="FFFF00"/>
                </a:highlight>
                <a:latin typeface="Consolas" panose="020B0609020204030204" pitchFamily="49" charset="0"/>
              </a:rPr>
              <a:t>}}</a:t>
            </a:r>
            <a:r>
              <a:rPr lang="en-US" dirty="0">
                <a:highlight>
                  <a:srgbClr val="FFFF00"/>
                </a:highlight>
                <a:latin typeface="Consolas" panose="020B0609020204030204" pitchFamily="49" charset="0"/>
              </a:rPr>
              <a:t>&lt;/</a:t>
            </a:r>
            <a:r>
              <a:rPr lang="en-US" dirty="0">
                <a:latin typeface="Consolas" panose="020B0609020204030204" pitchFamily="49" charset="0"/>
              </a:rPr>
              <a:t>value&gt;</a:t>
            </a:r>
          </a:p>
          <a:p>
            <a:r>
              <a:rPr lang="en-US" dirty="0">
                <a:latin typeface="Consolas" panose="020B0609020204030204" pitchFamily="49" charset="0"/>
              </a:rPr>
              <a:t>&lt;/set-header&gt;</a:t>
            </a:r>
          </a:p>
        </p:txBody>
      </p:sp>
    </p:spTree>
    <p:extLst>
      <p:ext uri="{BB962C8B-B14F-4D97-AF65-F5344CB8AC3E}">
        <p14:creationId xmlns:p14="http://schemas.microsoft.com/office/powerpoint/2010/main" val="64711624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44628E-0D7A-4A17-A265-FCDDBA0E3F80}"/>
              </a:ext>
            </a:extLst>
          </p:cNvPr>
          <p:cNvSpPr>
            <a:spLocks noGrp="1"/>
          </p:cNvSpPr>
          <p:nvPr>
            <p:ph type="body" sz="quarter" idx="11"/>
          </p:nvPr>
        </p:nvSpPr>
        <p:spPr/>
        <p:txBody>
          <a:bodyPr/>
          <a:lstStyle/>
          <a:p>
            <a:r>
              <a:rPr lang="en-US" dirty="0"/>
              <a:t>Show Named values tab in the portal</a:t>
            </a:r>
          </a:p>
        </p:txBody>
      </p:sp>
      <p:sp>
        <p:nvSpPr>
          <p:cNvPr id="5" name="Text Placeholder 4">
            <a:extLst>
              <a:ext uri="{FF2B5EF4-FFF2-40B4-BE49-F238E27FC236}">
                <a16:creationId xmlns:a16="http://schemas.microsoft.com/office/drawing/2014/main" id="{DCD05D19-57E0-4025-B6C9-BC4D7A4CCF52}"/>
              </a:ext>
            </a:extLst>
          </p:cNvPr>
          <p:cNvSpPr>
            <a:spLocks noGrp="1"/>
          </p:cNvSpPr>
          <p:nvPr>
            <p:ph type="body" sz="quarter" idx="12"/>
          </p:nvPr>
        </p:nvSpPr>
        <p:spPr/>
        <p:txBody>
          <a:bodyPr/>
          <a:lstStyle/>
          <a:p>
            <a:r>
              <a:rPr lang="en-US" dirty="0"/>
              <a:t>Properties</a:t>
            </a:r>
          </a:p>
        </p:txBody>
      </p:sp>
    </p:spTree>
    <p:extLst>
      <p:ext uri="{BB962C8B-B14F-4D97-AF65-F5344CB8AC3E}">
        <p14:creationId xmlns:p14="http://schemas.microsoft.com/office/powerpoint/2010/main" val="2884818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dirty="0"/>
              <a:t>Uses of APIM for API security</a:t>
            </a:r>
          </a:p>
        </p:txBody>
      </p:sp>
    </p:spTree>
    <p:extLst>
      <p:ext uri="{BB962C8B-B14F-4D97-AF65-F5344CB8AC3E}">
        <p14:creationId xmlns:p14="http://schemas.microsoft.com/office/powerpoint/2010/main" val="2852391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686C-C7E5-4E44-93FE-236C10E31721}"/>
              </a:ext>
            </a:extLst>
          </p:cNvPr>
          <p:cNvSpPr>
            <a:spLocks noGrp="1"/>
          </p:cNvSpPr>
          <p:nvPr>
            <p:ph idx="10"/>
          </p:nvPr>
        </p:nvSpPr>
        <p:spPr/>
        <p:txBody>
          <a:bodyPr vert="horz" lIns="91440" tIns="45720" rIns="91440" bIns="45720" rtlCol="0" anchor="t">
            <a:normAutofit/>
          </a:bodyPr>
          <a:lstStyle/>
          <a:p>
            <a:pPr>
              <a:lnSpc>
                <a:spcPct val="114000"/>
              </a:lnSpc>
              <a:spcAft>
                <a:spcPts val="300"/>
              </a:spcAft>
            </a:pPr>
            <a:r>
              <a:rPr lang="en-US" dirty="0">
                <a:cs typeface="Segoe UI Light"/>
              </a:rPr>
              <a:t>Be able to enumerate APIM features used for security</a:t>
            </a:r>
          </a:p>
          <a:p>
            <a:pPr>
              <a:lnSpc>
                <a:spcPct val="114000"/>
              </a:lnSpc>
              <a:spcAft>
                <a:spcPts val="300"/>
              </a:spcAft>
            </a:pPr>
            <a:r>
              <a:rPr lang="en-US" dirty="0">
                <a:cs typeface="Segoe UI Light"/>
              </a:rPr>
              <a:t>Understand the options in using these features</a:t>
            </a:r>
          </a:p>
          <a:p>
            <a:endParaRPr lang="en-US" dirty="0"/>
          </a:p>
          <a:p>
            <a:endParaRPr lang="en-US" dirty="0">
              <a:cs typeface="Segoe UI Light"/>
            </a:endParaRPr>
          </a:p>
        </p:txBody>
      </p:sp>
      <p:sp>
        <p:nvSpPr>
          <p:cNvPr id="9" name="Text Placeholder 8">
            <a:extLst>
              <a:ext uri="{FF2B5EF4-FFF2-40B4-BE49-F238E27FC236}">
                <a16:creationId xmlns:a16="http://schemas.microsoft.com/office/drawing/2014/main" id="{878C303E-D458-45EE-993F-8C1DA5863730}"/>
              </a:ext>
            </a:extLst>
          </p:cNvPr>
          <p:cNvSpPr>
            <a:spLocks noGrp="1"/>
          </p:cNvSpPr>
          <p:nvPr>
            <p:ph type="body" sz="quarter" idx="11"/>
          </p:nvPr>
        </p:nvSpPr>
        <p:spPr/>
        <p:txBody>
          <a:bodyPr/>
          <a:lstStyle/>
          <a:p>
            <a:r>
              <a:rPr lang="en-US"/>
              <a:t>Objectives</a:t>
            </a:r>
          </a:p>
        </p:txBody>
      </p:sp>
      <p:sp>
        <p:nvSpPr>
          <p:cNvPr id="10" name="Content Placeholder 9">
            <a:extLst>
              <a:ext uri="{FF2B5EF4-FFF2-40B4-BE49-F238E27FC236}">
                <a16:creationId xmlns:a16="http://schemas.microsoft.com/office/drawing/2014/main" id="{B2E6528E-1688-419B-92A8-C406D3EA72DD}"/>
              </a:ext>
            </a:extLst>
          </p:cNvPr>
          <p:cNvSpPr>
            <a:spLocks noGrp="1"/>
          </p:cNvSpPr>
          <p:nvPr>
            <p:ph sz="quarter" idx="12"/>
          </p:nvPr>
        </p:nvSpPr>
        <p:spPr/>
        <p:txBody>
          <a:bodyPr/>
          <a:lstStyle/>
          <a:p>
            <a:r>
              <a:rPr lang="en-US" dirty="0"/>
              <a:t>After completing this lesson, you will:</a:t>
            </a:r>
          </a:p>
        </p:txBody>
      </p:sp>
    </p:spTree>
    <p:extLst>
      <p:ext uri="{BB962C8B-B14F-4D97-AF65-F5344CB8AC3E}">
        <p14:creationId xmlns:p14="http://schemas.microsoft.com/office/powerpoint/2010/main" val="3307895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0EC0E-3C4D-489B-9937-B57A1EFABFEC}"/>
              </a:ext>
            </a:extLst>
          </p:cNvPr>
          <p:cNvSpPr>
            <a:spLocks noGrp="1"/>
          </p:cNvSpPr>
          <p:nvPr>
            <p:ph type="title"/>
          </p:nvPr>
        </p:nvSpPr>
        <p:spPr/>
        <p:txBody>
          <a:bodyPr/>
          <a:lstStyle/>
          <a:p>
            <a:r>
              <a:rPr lang="en-US" dirty="0"/>
              <a:t>Security related features of APIM</a:t>
            </a:r>
          </a:p>
        </p:txBody>
      </p:sp>
      <p:graphicFrame>
        <p:nvGraphicFramePr>
          <p:cNvPr id="2" name="Diagram 1">
            <a:extLst>
              <a:ext uri="{FF2B5EF4-FFF2-40B4-BE49-F238E27FC236}">
                <a16:creationId xmlns:a16="http://schemas.microsoft.com/office/drawing/2014/main" id="{51AFFCC2-2DE9-414A-9561-63EE64BD3A8C}"/>
              </a:ext>
            </a:extLst>
          </p:cNvPr>
          <p:cNvGraphicFramePr/>
          <p:nvPr>
            <p:extLst>
              <p:ext uri="{D42A27DB-BD31-4B8C-83A1-F6EECF244321}">
                <p14:modId xmlns:p14="http://schemas.microsoft.com/office/powerpoint/2010/main" val="817067666"/>
              </p:ext>
            </p:extLst>
          </p:nvPr>
        </p:nvGraphicFramePr>
        <p:xfrm>
          <a:off x="533706" y="1259333"/>
          <a:ext cx="1086875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637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2A7-0047-4CC0-94B0-AABF7F1B0CE1}"/>
              </a:ext>
            </a:extLst>
          </p:cNvPr>
          <p:cNvSpPr>
            <a:spLocks noGrp="1"/>
          </p:cNvSpPr>
          <p:nvPr>
            <p:ph type="title"/>
          </p:nvPr>
        </p:nvSpPr>
        <p:spPr/>
        <p:txBody>
          <a:bodyPr/>
          <a:lstStyle/>
          <a:p>
            <a:r>
              <a:rPr lang="en-US" dirty="0"/>
              <a:t>Client to APIM certificate authentication</a:t>
            </a:r>
          </a:p>
        </p:txBody>
      </p:sp>
      <p:sp>
        <p:nvSpPr>
          <p:cNvPr id="3" name="Content Placeholder 2">
            <a:extLst>
              <a:ext uri="{FF2B5EF4-FFF2-40B4-BE49-F238E27FC236}">
                <a16:creationId xmlns:a16="http://schemas.microsoft.com/office/drawing/2014/main" id="{1AFE4E31-A2EC-4422-97C2-9578F71F08CC}"/>
              </a:ext>
            </a:extLst>
          </p:cNvPr>
          <p:cNvSpPr>
            <a:spLocks noGrp="1"/>
          </p:cNvSpPr>
          <p:nvPr>
            <p:ph idx="1"/>
          </p:nvPr>
        </p:nvSpPr>
        <p:spPr/>
        <p:txBody>
          <a:bodyPr/>
          <a:lstStyle/>
          <a:p>
            <a:r>
              <a:rPr lang="en-US" dirty="0"/>
              <a:t>Check for presence</a:t>
            </a:r>
          </a:p>
          <a:p>
            <a:r>
              <a:rPr lang="en-US" dirty="0"/>
              <a:t>Expiration date</a:t>
            </a:r>
          </a:p>
          <a:p>
            <a:r>
              <a:rPr lang="en-US" dirty="0"/>
              <a:t>Issuer and subject</a:t>
            </a:r>
          </a:p>
          <a:p>
            <a:r>
              <a:rPr lang="en-US" dirty="0"/>
              <a:t>Thumbprint</a:t>
            </a:r>
          </a:p>
          <a:p>
            <a:endParaRPr lang="en-US" dirty="0"/>
          </a:p>
        </p:txBody>
      </p:sp>
      <p:sp>
        <p:nvSpPr>
          <p:cNvPr id="4" name="TextBox 3">
            <a:extLst>
              <a:ext uri="{FF2B5EF4-FFF2-40B4-BE49-F238E27FC236}">
                <a16:creationId xmlns:a16="http://schemas.microsoft.com/office/drawing/2014/main" id="{3A85BD93-375E-444F-99FE-6D352A690A7B}"/>
              </a:ext>
            </a:extLst>
          </p:cNvPr>
          <p:cNvSpPr txBox="1"/>
          <p:nvPr/>
        </p:nvSpPr>
        <p:spPr>
          <a:xfrm>
            <a:off x="288497" y="4468381"/>
            <a:ext cx="11663001" cy="203132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a:t>&lt;choose&gt;</a:t>
            </a:r>
          </a:p>
          <a:p>
            <a:r>
              <a:rPr lang="en-US" dirty="0"/>
              <a:t>    &lt;when condition="@(</a:t>
            </a:r>
            <a:r>
              <a:rPr lang="en-US" dirty="0" err="1"/>
              <a:t>context.Request.Certificate</a:t>
            </a:r>
            <a:r>
              <a:rPr lang="en-US" dirty="0"/>
              <a:t> == null || </a:t>
            </a:r>
            <a:r>
              <a:rPr lang="en-US" dirty="0" err="1"/>
              <a:t>context.Request.Certificate.NotAfter</a:t>
            </a:r>
            <a:r>
              <a:rPr lang="en-US" dirty="0"/>
              <a:t> &lt; </a:t>
            </a:r>
            <a:r>
              <a:rPr lang="en-US" dirty="0" err="1"/>
              <a:t>DateTime.Now</a:t>
            </a:r>
            <a:r>
              <a:rPr lang="en-US" dirty="0"/>
              <a:t>)" &gt;</a:t>
            </a:r>
          </a:p>
          <a:p>
            <a:r>
              <a:rPr lang="en-US" dirty="0"/>
              <a:t>        &lt;return-response&gt;</a:t>
            </a:r>
          </a:p>
          <a:p>
            <a:r>
              <a:rPr lang="en-US" dirty="0"/>
              <a:t>            &lt;set-status code="403" reason="Invalid client certificate" /&gt;</a:t>
            </a:r>
          </a:p>
          <a:p>
            <a:r>
              <a:rPr lang="en-US" dirty="0"/>
              <a:t>        &lt;/return-response&gt;</a:t>
            </a:r>
          </a:p>
          <a:p>
            <a:r>
              <a:rPr lang="en-US" dirty="0"/>
              <a:t>    &lt;/when&gt;</a:t>
            </a:r>
          </a:p>
          <a:p>
            <a:r>
              <a:rPr lang="en-US" dirty="0"/>
              <a:t>&lt;/choose</a:t>
            </a:r>
          </a:p>
        </p:txBody>
      </p:sp>
    </p:spTree>
    <p:extLst>
      <p:ext uri="{BB962C8B-B14F-4D97-AF65-F5344CB8AC3E}">
        <p14:creationId xmlns:p14="http://schemas.microsoft.com/office/powerpoint/2010/main" val="4100138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Throttling: rate limit by subscription</a:t>
            </a:r>
          </a:p>
        </p:txBody>
      </p:sp>
      <p:sp>
        <p:nvSpPr>
          <p:cNvPr id="4" name="Text Placeholder 3"/>
          <p:cNvSpPr>
            <a:spLocks noGrp="1"/>
          </p:cNvSpPr>
          <p:nvPr>
            <p:ph type="body" sz="quarter" idx="10"/>
          </p:nvPr>
        </p:nvSpPr>
        <p:spPr>
          <a:xfrm>
            <a:off x="179998" y="1371090"/>
            <a:ext cx="11653522" cy="3673876"/>
          </a:xfrm>
        </p:spPr>
        <p:style>
          <a:lnRef idx="1">
            <a:schemeClr val="accent4"/>
          </a:lnRef>
          <a:fillRef idx="2">
            <a:schemeClr val="accent4"/>
          </a:fillRef>
          <a:effectRef idx="1">
            <a:schemeClr val="accent4"/>
          </a:effectRef>
          <a:fontRef idx="minor">
            <a:schemeClr val="dk1"/>
          </a:fontRef>
        </p:style>
        <p:txBody>
          <a:bodyPr>
            <a:normAutofit fontScale="55000" lnSpcReduction="20000"/>
          </a:bodyPr>
          <a:lstStyle/>
          <a:p>
            <a:pPr>
              <a:lnSpc>
                <a:spcPct val="120000"/>
              </a:lnSpc>
              <a:spcBef>
                <a:spcPts val="0"/>
              </a:spcBef>
            </a:pPr>
            <a:r>
              <a:rPr lang="en-US" sz="4800" dirty="0">
                <a:solidFill>
                  <a:schemeClr val="accent1">
                    <a:lumMod val="75000"/>
                  </a:schemeClr>
                </a:solidFill>
              </a:rPr>
              <a:t>&lt;policies&gt;  </a:t>
            </a:r>
          </a:p>
          <a:p>
            <a:pPr>
              <a:lnSpc>
                <a:spcPct val="120000"/>
              </a:lnSpc>
              <a:spcBef>
                <a:spcPts val="0"/>
              </a:spcBef>
            </a:pPr>
            <a:r>
              <a:rPr lang="en-US" sz="4800" dirty="0">
                <a:solidFill>
                  <a:schemeClr val="accent1">
                    <a:lumMod val="75000"/>
                  </a:schemeClr>
                </a:solidFill>
              </a:rPr>
              <a:t>    &lt;inbound&gt;  </a:t>
            </a:r>
          </a:p>
          <a:p>
            <a:pPr>
              <a:lnSpc>
                <a:spcPct val="120000"/>
              </a:lnSpc>
              <a:spcBef>
                <a:spcPts val="0"/>
              </a:spcBef>
            </a:pPr>
            <a:r>
              <a:rPr lang="en-US" sz="4800" dirty="0">
                <a:solidFill>
                  <a:schemeClr val="accent1">
                    <a:lumMod val="75000"/>
                  </a:schemeClr>
                </a:solidFill>
              </a:rPr>
              <a:t>        &lt;base /&gt;  </a:t>
            </a:r>
          </a:p>
          <a:p>
            <a:pPr>
              <a:lnSpc>
                <a:spcPct val="120000"/>
              </a:lnSpc>
              <a:spcBef>
                <a:spcPts val="0"/>
              </a:spcBef>
            </a:pPr>
            <a:r>
              <a:rPr lang="en-US" sz="4800" dirty="0">
                <a:solidFill>
                  <a:schemeClr val="accent1">
                    <a:lumMod val="75000"/>
                  </a:schemeClr>
                </a:solidFill>
              </a:rPr>
              <a:t>        &lt;rate-limit calls="20" renewal-period="90" /&gt;  </a:t>
            </a:r>
          </a:p>
          <a:p>
            <a:pPr>
              <a:lnSpc>
                <a:spcPct val="120000"/>
              </a:lnSpc>
              <a:spcBef>
                <a:spcPts val="0"/>
              </a:spcBef>
            </a:pPr>
            <a:r>
              <a:rPr lang="en-US" sz="4800" dirty="0">
                <a:solidFill>
                  <a:schemeClr val="accent1">
                    <a:lumMod val="75000"/>
                  </a:schemeClr>
                </a:solidFill>
              </a:rPr>
              <a:t>    &lt;/inbound&gt;  </a:t>
            </a:r>
          </a:p>
          <a:p>
            <a:pPr>
              <a:lnSpc>
                <a:spcPct val="120000"/>
              </a:lnSpc>
              <a:spcBef>
                <a:spcPts val="0"/>
              </a:spcBef>
            </a:pPr>
            <a:r>
              <a:rPr lang="en-US" sz="4800" dirty="0">
                <a:solidFill>
                  <a:schemeClr val="accent1">
                    <a:lumMod val="75000"/>
                  </a:schemeClr>
                </a:solidFill>
              </a:rPr>
              <a:t>    &lt;outbound&gt;  </a:t>
            </a:r>
          </a:p>
          <a:p>
            <a:pPr>
              <a:lnSpc>
                <a:spcPct val="120000"/>
              </a:lnSpc>
              <a:spcBef>
                <a:spcPts val="0"/>
              </a:spcBef>
            </a:pPr>
            <a:r>
              <a:rPr lang="en-US" sz="4800" dirty="0">
                <a:solidFill>
                  <a:schemeClr val="accent1">
                    <a:lumMod val="75000"/>
                  </a:schemeClr>
                </a:solidFill>
              </a:rPr>
              <a:t>        &lt;base /&gt;          </a:t>
            </a:r>
          </a:p>
          <a:p>
            <a:pPr>
              <a:lnSpc>
                <a:spcPct val="120000"/>
              </a:lnSpc>
              <a:spcBef>
                <a:spcPts val="0"/>
              </a:spcBef>
            </a:pPr>
            <a:r>
              <a:rPr lang="en-US" sz="4800" dirty="0">
                <a:solidFill>
                  <a:schemeClr val="accent1">
                    <a:lumMod val="75000"/>
                  </a:schemeClr>
                </a:solidFill>
              </a:rPr>
              <a:t>    &lt;/outbound&gt;  </a:t>
            </a:r>
          </a:p>
          <a:p>
            <a:pPr>
              <a:lnSpc>
                <a:spcPct val="120000"/>
              </a:lnSpc>
              <a:spcBef>
                <a:spcPts val="0"/>
              </a:spcBef>
            </a:pPr>
            <a:r>
              <a:rPr lang="en-US" sz="4800" dirty="0">
                <a:solidFill>
                  <a:schemeClr val="accent1">
                    <a:lumMod val="75000"/>
                  </a:schemeClr>
                </a:solidFill>
              </a:rPr>
              <a:t>&lt;/policies&gt;</a:t>
            </a:r>
            <a:r>
              <a:rPr lang="en-US" sz="4800" dirty="0"/>
              <a:t>  </a:t>
            </a:r>
          </a:p>
          <a:p>
            <a:endParaRPr lang="en-US" sz="3137" dirty="0"/>
          </a:p>
        </p:txBody>
      </p:sp>
    </p:spTree>
    <p:extLst>
      <p:ext uri="{BB962C8B-B14F-4D97-AF65-F5344CB8AC3E}">
        <p14:creationId xmlns:p14="http://schemas.microsoft.com/office/powerpoint/2010/main" val="28178825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idx="1"/>
          </p:nvPr>
        </p:nvSpPr>
        <p:spPr/>
        <p:txBody>
          <a:bodyPr/>
          <a:lstStyle/>
          <a:p>
            <a:r>
              <a:rPr lang="en-US" dirty="0"/>
              <a:t>Intro to API Management</a:t>
            </a:r>
          </a:p>
          <a:p>
            <a:r>
              <a:rPr lang="en-US" dirty="0"/>
              <a:t>Developer portal access control</a:t>
            </a:r>
          </a:p>
          <a:p>
            <a:r>
              <a:rPr lang="en-US" dirty="0"/>
              <a:t>Policies &amp; expressions</a:t>
            </a:r>
          </a:p>
          <a:p>
            <a:r>
              <a:rPr lang="en-US" dirty="0"/>
              <a:t>Security applications</a:t>
            </a:r>
          </a:p>
          <a:p>
            <a:r>
              <a:rPr lang="en-US" dirty="0"/>
              <a:t>Protecting the back-end API</a:t>
            </a: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Throttling: rate limit by counter key</a:t>
            </a:r>
          </a:p>
        </p:txBody>
      </p:sp>
      <p:sp>
        <p:nvSpPr>
          <p:cNvPr id="4" name="Text Placeholder 3"/>
          <p:cNvSpPr>
            <a:spLocks noGrp="1"/>
          </p:cNvSpPr>
          <p:nvPr>
            <p:ph type="body" sz="quarter" idx="10"/>
          </p:nvPr>
        </p:nvSpPr>
        <p:spPr>
          <a:xfrm>
            <a:off x="179998" y="1371090"/>
            <a:ext cx="11653522" cy="3673876"/>
          </a:xfrm>
        </p:spPr>
        <p:style>
          <a:lnRef idx="1">
            <a:schemeClr val="accent4"/>
          </a:lnRef>
          <a:fillRef idx="2">
            <a:schemeClr val="accent4"/>
          </a:fillRef>
          <a:effectRef idx="1">
            <a:schemeClr val="accent4"/>
          </a:effectRef>
          <a:fontRef idx="minor">
            <a:schemeClr val="dk1"/>
          </a:fontRef>
        </p:style>
        <p:txBody>
          <a:bodyPr>
            <a:normAutofit fontScale="40000" lnSpcReduction="20000"/>
          </a:bodyPr>
          <a:lstStyle/>
          <a:p>
            <a:pPr>
              <a:lnSpc>
                <a:spcPct val="120000"/>
              </a:lnSpc>
              <a:spcBef>
                <a:spcPts val="0"/>
              </a:spcBef>
            </a:pPr>
            <a:r>
              <a:rPr lang="en-US" sz="4800" dirty="0">
                <a:solidFill>
                  <a:schemeClr val="accent1">
                    <a:lumMod val="75000"/>
                  </a:schemeClr>
                </a:solidFill>
              </a:rPr>
              <a:t>&lt;policies&gt;  </a:t>
            </a:r>
          </a:p>
          <a:p>
            <a:pPr>
              <a:lnSpc>
                <a:spcPct val="120000"/>
              </a:lnSpc>
              <a:spcBef>
                <a:spcPts val="0"/>
              </a:spcBef>
            </a:pPr>
            <a:r>
              <a:rPr lang="en-US" sz="4800" dirty="0">
                <a:solidFill>
                  <a:schemeClr val="accent1">
                    <a:lumMod val="75000"/>
                  </a:schemeClr>
                </a:solidFill>
              </a:rPr>
              <a:t>    &lt;inbound&gt;  </a:t>
            </a:r>
          </a:p>
          <a:p>
            <a:pPr>
              <a:lnSpc>
                <a:spcPct val="120000"/>
              </a:lnSpc>
              <a:spcBef>
                <a:spcPts val="0"/>
              </a:spcBef>
            </a:pPr>
            <a:r>
              <a:rPr lang="en-US" sz="4800" dirty="0">
                <a:solidFill>
                  <a:schemeClr val="accent1">
                    <a:lumMod val="75000"/>
                  </a:schemeClr>
                </a:solidFill>
              </a:rPr>
              <a:t>        &lt;base /&gt;  </a:t>
            </a:r>
          </a:p>
          <a:p>
            <a:pPr>
              <a:lnSpc>
                <a:spcPct val="120000"/>
              </a:lnSpc>
              <a:spcBef>
                <a:spcPts val="0"/>
              </a:spcBef>
            </a:pPr>
            <a:r>
              <a:rPr lang="en-US" sz="4800" dirty="0">
                <a:solidFill>
                  <a:schemeClr val="accent1">
                    <a:lumMod val="75000"/>
                  </a:schemeClr>
                </a:solidFill>
              </a:rPr>
              <a:t>        &lt;rate-limit-by-key  calls="10"  </a:t>
            </a:r>
          </a:p>
          <a:p>
            <a:pPr>
              <a:lnSpc>
                <a:spcPct val="120000"/>
              </a:lnSpc>
              <a:spcBef>
                <a:spcPts val="0"/>
              </a:spcBef>
            </a:pPr>
            <a:r>
              <a:rPr lang="en-US" sz="4800" dirty="0">
                <a:solidFill>
                  <a:schemeClr val="accent1">
                    <a:lumMod val="75000"/>
                  </a:schemeClr>
                </a:solidFill>
              </a:rPr>
              <a:t>              renewal-period="60"  </a:t>
            </a:r>
          </a:p>
          <a:p>
            <a:pPr>
              <a:lnSpc>
                <a:spcPct val="120000"/>
              </a:lnSpc>
              <a:spcBef>
                <a:spcPts val="0"/>
              </a:spcBef>
            </a:pPr>
            <a:r>
              <a:rPr lang="en-US" sz="4800" dirty="0">
                <a:solidFill>
                  <a:schemeClr val="accent1">
                    <a:lumMod val="75000"/>
                  </a:schemeClr>
                </a:solidFill>
              </a:rPr>
              <a:t>              increment-condition="@(</a:t>
            </a:r>
            <a:r>
              <a:rPr lang="en-US" sz="4800" dirty="0" err="1">
                <a:solidFill>
                  <a:schemeClr val="accent1">
                    <a:lumMod val="75000"/>
                  </a:schemeClr>
                </a:solidFill>
              </a:rPr>
              <a:t>context.Response.StatusCode</a:t>
            </a:r>
            <a:r>
              <a:rPr lang="en-US" sz="4800" dirty="0">
                <a:solidFill>
                  <a:schemeClr val="accent1">
                    <a:lumMod val="75000"/>
                  </a:schemeClr>
                </a:solidFill>
              </a:rPr>
              <a:t> == 200)"  </a:t>
            </a:r>
          </a:p>
          <a:p>
            <a:pPr>
              <a:lnSpc>
                <a:spcPct val="120000"/>
              </a:lnSpc>
              <a:spcBef>
                <a:spcPts val="0"/>
              </a:spcBef>
            </a:pPr>
            <a:r>
              <a:rPr lang="en-US" sz="4800" dirty="0">
                <a:solidFill>
                  <a:schemeClr val="accent1">
                    <a:lumMod val="75000"/>
                  </a:schemeClr>
                </a:solidFill>
              </a:rPr>
              <a:t>              counter-key="@(</a:t>
            </a:r>
            <a:r>
              <a:rPr lang="en-US" sz="4800" dirty="0" err="1">
                <a:solidFill>
                  <a:schemeClr val="accent1">
                    <a:lumMod val="75000"/>
                  </a:schemeClr>
                </a:solidFill>
              </a:rPr>
              <a:t>context.Request.IpAddress</a:t>
            </a:r>
            <a:r>
              <a:rPr lang="en-US" sz="4800" dirty="0">
                <a:solidFill>
                  <a:schemeClr val="accent1">
                    <a:lumMod val="75000"/>
                  </a:schemeClr>
                </a:solidFill>
              </a:rPr>
              <a:t>)"/&gt;  </a:t>
            </a:r>
          </a:p>
          <a:p>
            <a:pPr>
              <a:lnSpc>
                <a:spcPct val="120000"/>
              </a:lnSpc>
              <a:spcBef>
                <a:spcPts val="0"/>
              </a:spcBef>
            </a:pPr>
            <a:r>
              <a:rPr lang="en-US" sz="4800" dirty="0">
                <a:solidFill>
                  <a:schemeClr val="accent1">
                    <a:lumMod val="75000"/>
                  </a:schemeClr>
                </a:solidFill>
              </a:rPr>
              <a:t>    &lt;/inbound&gt;  </a:t>
            </a:r>
          </a:p>
          <a:p>
            <a:pPr>
              <a:lnSpc>
                <a:spcPct val="120000"/>
              </a:lnSpc>
              <a:spcBef>
                <a:spcPts val="0"/>
              </a:spcBef>
            </a:pPr>
            <a:r>
              <a:rPr lang="en-US" sz="4800" dirty="0">
                <a:solidFill>
                  <a:schemeClr val="accent1">
                    <a:lumMod val="75000"/>
                  </a:schemeClr>
                </a:solidFill>
              </a:rPr>
              <a:t>    &lt;outbound&gt;  </a:t>
            </a:r>
          </a:p>
          <a:p>
            <a:pPr>
              <a:lnSpc>
                <a:spcPct val="120000"/>
              </a:lnSpc>
              <a:spcBef>
                <a:spcPts val="0"/>
              </a:spcBef>
            </a:pPr>
            <a:r>
              <a:rPr lang="en-US" sz="4800" dirty="0">
                <a:solidFill>
                  <a:schemeClr val="accent1">
                    <a:lumMod val="75000"/>
                  </a:schemeClr>
                </a:solidFill>
              </a:rPr>
              <a:t>        &lt;base /&gt;          </a:t>
            </a:r>
          </a:p>
          <a:p>
            <a:pPr>
              <a:lnSpc>
                <a:spcPct val="120000"/>
              </a:lnSpc>
              <a:spcBef>
                <a:spcPts val="0"/>
              </a:spcBef>
            </a:pPr>
            <a:r>
              <a:rPr lang="en-US" sz="4800" dirty="0">
                <a:solidFill>
                  <a:schemeClr val="accent1">
                    <a:lumMod val="75000"/>
                  </a:schemeClr>
                </a:solidFill>
              </a:rPr>
              <a:t>    &lt;/outbound&gt;  </a:t>
            </a:r>
          </a:p>
          <a:p>
            <a:pPr>
              <a:lnSpc>
                <a:spcPct val="120000"/>
              </a:lnSpc>
              <a:spcBef>
                <a:spcPts val="0"/>
              </a:spcBef>
            </a:pPr>
            <a:r>
              <a:rPr lang="en-US" sz="4800" dirty="0">
                <a:solidFill>
                  <a:schemeClr val="accent1">
                    <a:lumMod val="75000"/>
                  </a:schemeClr>
                </a:solidFill>
              </a:rPr>
              <a:t>&lt;/policies&gt;</a:t>
            </a:r>
            <a:r>
              <a:rPr lang="en-US" sz="4800" dirty="0"/>
              <a:t>  </a:t>
            </a:r>
          </a:p>
          <a:p>
            <a:endParaRPr lang="en-US" sz="3137" dirty="0"/>
          </a:p>
        </p:txBody>
      </p:sp>
    </p:spTree>
    <p:extLst>
      <p:ext uri="{BB962C8B-B14F-4D97-AF65-F5344CB8AC3E}">
        <p14:creationId xmlns:p14="http://schemas.microsoft.com/office/powerpoint/2010/main" val="77453101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JWT token validation</a:t>
            </a:r>
          </a:p>
        </p:txBody>
      </p:sp>
      <p:sp>
        <p:nvSpPr>
          <p:cNvPr id="4" name="Text Placeholder 3"/>
          <p:cNvSpPr>
            <a:spLocks noGrp="1"/>
          </p:cNvSpPr>
          <p:nvPr>
            <p:ph type="body" sz="quarter" idx="10"/>
          </p:nvPr>
        </p:nvSpPr>
        <p:spPr>
          <a:xfrm>
            <a:off x="179998" y="1371090"/>
            <a:ext cx="11653522" cy="3348055"/>
          </a:xfrm>
        </p:spPr>
        <p:style>
          <a:lnRef idx="1">
            <a:schemeClr val="accent4"/>
          </a:lnRef>
          <a:fillRef idx="2">
            <a:schemeClr val="accent4"/>
          </a:fillRef>
          <a:effectRef idx="1">
            <a:schemeClr val="accent4"/>
          </a:effectRef>
          <a:fontRef idx="minor">
            <a:schemeClr val="dk1"/>
          </a:fontRef>
        </p:style>
        <p:txBody>
          <a:bodyPr>
            <a:normAutofit fontScale="40000" lnSpcReduction="20000"/>
          </a:bodyPr>
          <a:lstStyle/>
          <a:p>
            <a:pPr>
              <a:lnSpc>
                <a:spcPct val="120000"/>
              </a:lnSpc>
              <a:spcBef>
                <a:spcPts val="0"/>
              </a:spcBef>
            </a:pPr>
            <a:r>
              <a:rPr lang="en-US" sz="4800" dirty="0">
                <a:solidFill>
                  <a:schemeClr val="accent1">
                    <a:lumMod val="75000"/>
                  </a:schemeClr>
                </a:solidFill>
              </a:rPr>
              <a:t>&lt;inbound&gt;</a:t>
            </a:r>
          </a:p>
          <a:p>
            <a:pPr>
              <a:lnSpc>
                <a:spcPct val="120000"/>
              </a:lnSpc>
              <a:spcBef>
                <a:spcPts val="0"/>
              </a:spcBef>
            </a:pPr>
            <a:r>
              <a:rPr lang="en-US" sz="4800" dirty="0">
                <a:solidFill>
                  <a:schemeClr val="accent1">
                    <a:lumMod val="75000"/>
                  </a:schemeClr>
                </a:solidFill>
              </a:rPr>
              <a:t>	&lt;validate-</a:t>
            </a:r>
            <a:r>
              <a:rPr lang="en-US" sz="4800" dirty="0" err="1">
                <a:solidFill>
                  <a:schemeClr val="accent1">
                    <a:lumMod val="75000"/>
                  </a:schemeClr>
                </a:solidFill>
              </a:rPr>
              <a:t>jwt</a:t>
            </a:r>
            <a:r>
              <a:rPr lang="en-US" sz="4800" dirty="0">
                <a:solidFill>
                  <a:schemeClr val="accent1">
                    <a:lumMod val="75000"/>
                  </a:schemeClr>
                </a:solidFill>
              </a:rPr>
              <a:t> header-name="Authorization" failed-validation-</a:t>
            </a:r>
            <a:r>
              <a:rPr lang="en-US" sz="4800" dirty="0" err="1">
                <a:solidFill>
                  <a:schemeClr val="accent1">
                    <a:lumMod val="75000"/>
                  </a:schemeClr>
                </a:solidFill>
              </a:rPr>
              <a:t>httpcode</a:t>
            </a:r>
            <a:r>
              <a:rPr lang="en-US" sz="4800" dirty="0">
                <a:solidFill>
                  <a:schemeClr val="accent1">
                    <a:lumMod val="75000"/>
                  </a:schemeClr>
                </a:solidFill>
              </a:rPr>
              <a:t>="401"&gt;</a:t>
            </a:r>
          </a:p>
          <a:p>
            <a:pPr>
              <a:lnSpc>
                <a:spcPct val="120000"/>
              </a:lnSpc>
              <a:spcBef>
                <a:spcPts val="0"/>
              </a:spcBef>
            </a:pPr>
            <a:r>
              <a:rPr lang="en-US" sz="4800" dirty="0">
                <a:solidFill>
                  <a:schemeClr val="accent1">
                    <a:lumMod val="75000"/>
                  </a:schemeClr>
                </a:solidFill>
              </a:rPr>
              <a:t>		&lt;</a:t>
            </a:r>
            <a:r>
              <a:rPr lang="en-US" sz="4800" dirty="0" err="1">
                <a:solidFill>
                  <a:schemeClr val="accent1">
                    <a:lumMod val="75000"/>
                  </a:schemeClr>
                </a:solidFill>
              </a:rPr>
              <a:t>openid</a:t>
            </a:r>
            <a:r>
              <a:rPr lang="en-US" sz="4800" dirty="0">
                <a:solidFill>
                  <a:schemeClr val="accent1">
                    <a:lumMod val="75000"/>
                  </a:schemeClr>
                </a:solidFill>
              </a:rPr>
              <a:t>-config </a:t>
            </a:r>
            <a:r>
              <a:rPr lang="en-US" sz="4800" dirty="0" err="1">
                <a:solidFill>
                  <a:schemeClr val="accent1">
                    <a:lumMod val="75000"/>
                  </a:schemeClr>
                </a:solidFill>
              </a:rPr>
              <a:t>url</a:t>
            </a:r>
            <a:r>
              <a:rPr lang="en-US" sz="4800" dirty="0">
                <a:solidFill>
                  <a:schemeClr val="accent1">
                    <a:lumMod val="75000"/>
                  </a:schemeClr>
                </a:solidFill>
              </a:rPr>
              <a:t>="https://login.microsoftonline.com/meraridom.com/.well-known/</a:t>
            </a:r>
            <a:r>
              <a:rPr lang="en-US" sz="4800" dirty="0" err="1">
                <a:solidFill>
                  <a:schemeClr val="accent1">
                    <a:lumMod val="75000"/>
                  </a:schemeClr>
                </a:solidFill>
              </a:rPr>
              <a:t>openid</a:t>
            </a:r>
            <a:r>
              <a:rPr lang="en-US" sz="4800" dirty="0">
                <a:solidFill>
                  <a:schemeClr val="accent1">
                    <a:lumMod val="75000"/>
                  </a:schemeClr>
                </a:solidFill>
              </a:rPr>
              <a:t>-configuration" /&gt;</a:t>
            </a:r>
          </a:p>
          <a:p>
            <a:pPr>
              <a:lnSpc>
                <a:spcPct val="120000"/>
              </a:lnSpc>
              <a:spcBef>
                <a:spcPts val="0"/>
              </a:spcBef>
            </a:pPr>
            <a:r>
              <a:rPr lang="en-US" sz="4800" dirty="0">
                <a:solidFill>
                  <a:schemeClr val="accent1">
                    <a:lumMod val="75000"/>
                  </a:schemeClr>
                </a:solidFill>
              </a:rPr>
              <a:t>		&lt;audiences&gt;</a:t>
            </a:r>
          </a:p>
          <a:p>
            <a:pPr>
              <a:lnSpc>
                <a:spcPct val="120000"/>
              </a:lnSpc>
              <a:spcBef>
                <a:spcPts val="0"/>
              </a:spcBef>
            </a:pPr>
            <a:r>
              <a:rPr lang="en-US" sz="4800" dirty="0">
                <a:solidFill>
                  <a:schemeClr val="accent1">
                    <a:lumMod val="75000"/>
                  </a:schemeClr>
                </a:solidFill>
              </a:rPr>
              <a:t>			&lt;audience&gt;https://test.resource.net&lt;/audience&gt;</a:t>
            </a:r>
          </a:p>
          <a:p>
            <a:pPr>
              <a:lnSpc>
                <a:spcPct val="120000"/>
              </a:lnSpc>
              <a:spcBef>
                <a:spcPts val="0"/>
              </a:spcBef>
            </a:pPr>
            <a:r>
              <a:rPr lang="en-US" sz="4800" dirty="0">
                <a:solidFill>
                  <a:schemeClr val="accent1">
                    <a:lumMod val="75000"/>
                  </a:schemeClr>
                </a:solidFill>
              </a:rPr>
              <a:t>		&lt;/audiences&gt;</a:t>
            </a:r>
          </a:p>
          <a:p>
            <a:pPr>
              <a:lnSpc>
                <a:spcPct val="120000"/>
              </a:lnSpc>
              <a:spcBef>
                <a:spcPts val="0"/>
              </a:spcBef>
            </a:pPr>
            <a:r>
              <a:rPr lang="en-US" sz="4800" dirty="0">
                <a:solidFill>
                  <a:schemeClr val="accent1">
                    <a:lumMod val="75000"/>
                  </a:schemeClr>
                </a:solidFill>
              </a:rPr>
              <a:t>	&lt;/validate-</a:t>
            </a:r>
            <a:r>
              <a:rPr lang="en-US" sz="4800" dirty="0" err="1">
                <a:solidFill>
                  <a:schemeClr val="accent1">
                    <a:lumMod val="75000"/>
                  </a:schemeClr>
                </a:solidFill>
              </a:rPr>
              <a:t>jwt</a:t>
            </a:r>
            <a:r>
              <a:rPr lang="en-US" sz="4800" dirty="0">
                <a:solidFill>
                  <a:schemeClr val="accent1">
                    <a:lumMod val="75000"/>
                  </a:schemeClr>
                </a:solidFill>
              </a:rPr>
              <a:t>&gt;</a:t>
            </a:r>
          </a:p>
          <a:p>
            <a:pPr>
              <a:lnSpc>
                <a:spcPct val="120000"/>
              </a:lnSpc>
              <a:spcBef>
                <a:spcPts val="0"/>
              </a:spcBef>
            </a:pPr>
            <a:r>
              <a:rPr lang="en-US" sz="4800" dirty="0">
                <a:solidFill>
                  <a:schemeClr val="accent1">
                    <a:lumMod val="75000"/>
                  </a:schemeClr>
                </a:solidFill>
              </a:rPr>
              <a:t>&lt;/inbound&gt;</a:t>
            </a:r>
          </a:p>
        </p:txBody>
      </p:sp>
      <p:sp>
        <p:nvSpPr>
          <p:cNvPr id="2" name="TextBox 1">
            <a:extLst>
              <a:ext uri="{FF2B5EF4-FFF2-40B4-BE49-F238E27FC236}">
                <a16:creationId xmlns:a16="http://schemas.microsoft.com/office/drawing/2014/main" id="{003618EA-0DED-4F44-B019-1CE41FBE0FC7}"/>
              </a:ext>
            </a:extLst>
          </p:cNvPr>
          <p:cNvSpPr txBox="1"/>
          <p:nvPr/>
        </p:nvSpPr>
        <p:spPr>
          <a:xfrm>
            <a:off x="179998" y="5160579"/>
            <a:ext cx="7039106" cy="369332"/>
          </a:xfrm>
          <a:prstGeom prst="rect">
            <a:avLst/>
          </a:prstGeom>
          <a:noFill/>
        </p:spPr>
        <p:txBody>
          <a:bodyPr wrap="none" rtlCol="0">
            <a:spAutoFit/>
          </a:bodyPr>
          <a:lstStyle/>
          <a:p>
            <a:r>
              <a:rPr lang="en-US" dirty="0"/>
              <a:t>Also possible with specified signing keys (no metadata) and B2C tokens</a:t>
            </a:r>
          </a:p>
        </p:txBody>
      </p:sp>
    </p:spTree>
    <p:extLst>
      <p:ext uri="{BB962C8B-B14F-4D97-AF65-F5344CB8AC3E}">
        <p14:creationId xmlns:p14="http://schemas.microsoft.com/office/powerpoint/2010/main" val="317001163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Caller IP address restrictions</a:t>
            </a:r>
          </a:p>
        </p:txBody>
      </p:sp>
      <p:sp>
        <p:nvSpPr>
          <p:cNvPr id="4" name="Text Placeholder 3"/>
          <p:cNvSpPr>
            <a:spLocks noGrp="1"/>
          </p:cNvSpPr>
          <p:nvPr>
            <p:ph type="body" sz="quarter" idx="10"/>
          </p:nvPr>
        </p:nvSpPr>
        <p:spPr>
          <a:xfrm>
            <a:off x="179998" y="1371090"/>
            <a:ext cx="11653522" cy="2202427"/>
          </a:xfrm>
        </p:spPr>
        <p:style>
          <a:lnRef idx="1">
            <a:schemeClr val="accent4"/>
          </a:lnRef>
          <a:fillRef idx="2">
            <a:schemeClr val="accent4"/>
          </a:fillRef>
          <a:effectRef idx="1">
            <a:schemeClr val="accent4"/>
          </a:effectRef>
          <a:fontRef idx="minor">
            <a:schemeClr val="dk1"/>
          </a:fontRef>
        </p:style>
        <p:txBody>
          <a:bodyPr>
            <a:normAutofit/>
          </a:bodyPr>
          <a:lstStyle/>
          <a:p>
            <a:pPr>
              <a:lnSpc>
                <a:spcPct val="120000"/>
              </a:lnSpc>
              <a:spcBef>
                <a:spcPts val="0"/>
              </a:spcBef>
            </a:pPr>
            <a:r>
              <a:rPr lang="en-US" sz="1900" dirty="0">
                <a:solidFill>
                  <a:schemeClr val="accent1">
                    <a:lumMod val="75000"/>
                  </a:schemeClr>
                </a:solidFill>
              </a:rPr>
              <a:t>&lt;inbound&gt;</a:t>
            </a:r>
          </a:p>
          <a:p>
            <a:pPr>
              <a:lnSpc>
                <a:spcPct val="120000"/>
              </a:lnSpc>
              <a:spcBef>
                <a:spcPts val="0"/>
              </a:spcBef>
            </a:pPr>
            <a:r>
              <a:rPr lang="en-US" sz="1900" dirty="0">
                <a:solidFill>
                  <a:schemeClr val="accent1">
                    <a:lumMod val="75000"/>
                  </a:schemeClr>
                </a:solidFill>
              </a:rPr>
              <a:t>	&lt;</a:t>
            </a:r>
            <a:r>
              <a:rPr lang="en-US" sz="1900" dirty="0" err="1">
                <a:solidFill>
                  <a:schemeClr val="accent1">
                    <a:lumMod val="75000"/>
                  </a:schemeClr>
                </a:solidFill>
              </a:rPr>
              <a:t>ip</a:t>
            </a:r>
            <a:r>
              <a:rPr lang="en-US" sz="1900" dirty="0">
                <a:solidFill>
                  <a:schemeClr val="accent1">
                    <a:lumMod val="75000"/>
                  </a:schemeClr>
                </a:solidFill>
              </a:rPr>
              <a:t>-filter action="allow | forbid"&gt;  </a:t>
            </a:r>
          </a:p>
          <a:p>
            <a:pPr>
              <a:lnSpc>
                <a:spcPct val="120000"/>
              </a:lnSpc>
              <a:spcBef>
                <a:spcPts val="0"/>
              </a:spcBef>
            </a:pPr>
            <a:r>
              <a:rPr lang="en-US" sz="1900" dirty="0">
                <a:solidFill>
                  <a:schemeClr val="accent1">
                    <a:lumMod val="75000"/>
                  </a:schemeClr>
                </a:solidFill>
              </a:rPr>
              <a:t>		&lt;address&gt;address&lt;/address&gt;  </a:t>
            </a:r>
          </a:p>
          <a:p>
            <a:pPr>
              <a:lnSpc>
                <a:spcPct val="120000"/>
              </a:lnSpc>
              <a:spcBef>
                <a:spcPts val="0"/>
              </a:spcBef>
            </a:pPr>
            <a:r>
              <a:rPr lang="en-US" sz="1900" dirty="0">
                <a:solidFill>
                  <a:schemeClr val="accent1">
                    <a:lumMod val="75000"/>
                  </a:schemeClr>
                </a:solidFill>
              </a:rPr>
              <a:t>    		&lt;address-range from="address" to="address" /&gt;  </a:t>
            </a:r>
          </a:p>
          <a:p>
            <a:pPr>
              <a:lnSpc>
                <a:spcPct val="120000"/>
              </a:lnSpc>
              <a:spcBef>
                <a:spcPts val="0"/>
              </a:spcBef>
            </a:pPr>
            <a:r>
              <a:rPr lang="en-US" sz="1900" dirty="0">
                <a:solidFill>
                  <a:schemeClr val="accent1">
                    <a:lumMod val="75000"/>
                  </a:schemeClr>
                </a:solidFill>
              </a:rPr>
              <a:t>	&lt;/</a:t>
            </a:r>
            <a:r>
              <a:rPr lang="en-US" sz="1900" dirty="0" err="1">
                <a:solidFill>
                  <a:schemeClr val="accent1">
                    <a:lumMod val="75000"/>
                  </a:schemeClr>
                </a:solidFill>
              </a:rPr>
              <a:t>ip</a:t>
            </a:r>
            <a:r>
              <a:rPr lang="en-US" sz="1900" dirty="0">
                <a:solidFill>
                  <a:schemeClr val="accent1">
                    <a:lumMod val="75000"/>
                  </a:schemeClr>
                </a:solidFill>
              </a:rPr>
              <a:t>-filter&gt;</a:t>
            </a:r>
          </a:p>
          <a:p>
            <a:pPr>
              <a:lnSpc>
                <a:spcPct val="120000"/>
              </a:lnSpc>
              <a:spcBef>
                <a:spcPts val="0"/>
              </a:spcBef>
            </a:pPr>
            <a:r>
              <a:rPr lang="en-US" sz="1900" dirty="0">
                <a:solidFill>
                  <a:schemeClr val="accent1">
                    <a:lumMod val="75000"/>
                  </a:schemeClr>
                </a:solidFill>
              </a:rPr>
              <a:t>&lt;/inbound&gt;</a:t>
            </a:r>
          </a:p>
        </p:txBody>
      </p:sp>
    </p:spTree>
    <p:extLst>
      <p:ext uri="{BB962C8B-B14F-4D97-AF65-F5344CB8AC3E}">
        <p14:creationId xmlns:p14="http://schemas.microsoft.com/office/powerpoint/2010/main" val="210426234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headers</a:t>
            </a:r>
          </a:p>
        </p:txBody>
      </p:sp>
      <p:sp>
        <p:nvSpPr>
          <p:cNvPr id="4" name="Text Placeholder 3"/>
          <p:cNvSpPr>
            <a:spLocks noGrp="1"/>
          </p:cNvSpPr>
          <p:nvPr>
            <p:ph type="body" sz="quarter" idx="10"/>
          </p:nvPr>
        </p:nvSpPr>
        <p:spPr>
          <a:xfrm>
            <a:off x="179998" y="1371090"/>
            <a:ext cx="11653522" cy="2202427"/>
          </a:xfrm>
        </p:spPr>
        <p:style>
          <a:lnRef idx="1">
            <a:schemeClr val="accent4"/>
          </a:lnRef>
          <a:fillRef idx="2">
            <a:schemeClr val="accent4"/>
          </a:fillRef>
          <a:effectRef idx="1">
            <a:schemeClr val="accent4"/>
          </a:effectRef>
          <a:fontRef idx="minor">
            <a:schemeClr val="dk1"/>
          </a:fontRef>
        </p:style>
        <p:txBody>
          <a:bodyPr>
            <a:normAutofit lnSpcReduction="10000"/>
          </a:bodyPr>
          <a:lstStyle/>
          <a:p>
            <a:pPr>
              <a:lnSpc>
                <a:spcPct val="120000"/>
              </a:lnSpc>
              <a:spcBef>
                <a:spcPts val="0"/>
              </a:spcBef>
            </a:pPr>
            <a:r>
              <a:rPr lang="en-US" sz="1900" dirty="0">
                <a:solidFill>
                  <a:schemeClr val="accent1">
                    <a:lumMod val="75000"/>
                  </a:schemeClr>
                </a:solidFill>
              </a:rPr>
              <a:t>&lt;outbound&gt;</a:t>
            </a:r>
          </a:p>
          <a:p>
            <a:pPr>
              <a:lnSpc>
                <a:spcPct val="120000"/>
              </a:lnSpc>
              <a:spcBef>
                <a:spcPts val="0"/>
              </a:spcBef>
            </a:pPr>
            <a:r>
              <a:rPr lang="en-US" sz="1900" dirty="0">
                <a:solidFill>
                  <a:schemeClr val="accent1">
                    <a:lumMod val="75000"/>
                  </a:schemeClr>
                </a:solidFill>
              </a:rPr>
              <a:t>	&lt;base /&gt;</a:t>
            </a:r>
          </a:p>
          <a:p>
            <a:r>
              <a:rPr lang="en-US" sz="2000" dirty="0">
                <a:solidFill>
                  <a:schemeClr val="tx2"/>
                </a:solidFill>
              </a:rPr>
              <a:t>	&lt;set-header name="X-Powered-By" exists-action="delete" /&gt;</a:t>
            </a:r>
          </a:p>
          <a:p>
            <a:r>
              <a:rPr lang="en-US" sz="2000" dirty="0">
                <a:solidFill>
                  <a:schemeClr val="tx2"/>
                </a:solidFill>
              </a:rPr>
              <a:t>	&lt;set-header name="X-</a:t>
            </a:r>
            <a:r>
              <a:rPr lang="en-US" sz="2000" dirty="0" err="1">
                <a:solidFill>
                  <a:schemeClr val="tx2"/>
                </a:solidFill>
              </a:rPr>
              <a:t>AspNet</a:t>
            </a:r>
            <a:r>
              <a:rPr lang="en-US" sz="2000" dirty="0">
                <a:solidFill>
                  <a:schemeClr val="tx2"/>
                </a:solidFill>
              </a:rPr>
              <a:t>-Version" exists-action="delete" /&gt;</a:t>
            </a:r>
          </a:p>
          <a:p>
            <a:pPr>
              <a:lnSpc>
                <a:spcPct val="120000"/>
              </a:lnSpc>
              <a:spcBef>
                <a:spcPts val="0"/>
              </a:spcBef>
            </a:pPr>
            <a:r>
              <a:rPr lang="en-US" sz="1900" dirty="0">
                <a:solidFill>
                  <a:schemeClr val="accent1">
                    <a:lumMod val="75000"/>
                  </a:schemeClr>
                </a:solidFill>
              </a:rPr>
              <a:t>&lt;/outbound&gt;</a:t>
            </a:r>
          </a:p>
        </p:txBody>
      </p:sp>
    </p:spTree>
    <p:extLst>
      <p:ext uri="{BB962C8B-B14F-4D97-AF65-F5344CB8AC3E}">
        <p14:creationId xmlns:p14="http://schemas.microsoft.com/office/powerpoint/2010/main" val="89384135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dirty="0"/>
              <a:t>Protecting the back-end</a:t>
            </a:r>
          </a:p>
        </p:txBody>
      </p:sp>
    </p:spTree>
    <p:extLst>
      <p:ext uri="{BB962C8B-B14F-4D97-AF65-F5344CB8AC3E}">
        <p14:creationId xmlns:p14="http://schemas.microsoft.com/office/powerpoint/2010/main" val="895735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686C-C7E5-4E44-93FE-236C10E31721}"/>
              </a:ext>
            </a:extLst>
          </p:cNvPr>
          <p:cNvSpPr>
            <a:spLocks noGrp="1"/>
          </p:cNvSpPr>
          <p:nvPr>
            <p:ph idx="10"/>
          </p:nvPr>
        </p:nvSpPr>
        <p:spPr/>
        <p:txBody>
          <a:bodyPr vert="horz" lIns="91440" tIns="45720" rIns="91440" bIns="45720" rtlCol="0" anchor="t">
            <a:normAutofit/>
          </a:bodyPr>
          <a:lstStyle/>
          <a:p>
            <a:r>
              <a:rPr lang="en-US" dirty="0"/>
              <a:t>Understand how to secure back-end access from APIM</a:t>
            </a:r>
          </a:p>
          <a:p>
            <a:endParaRPr lang="en-US" dirty="0">
              <a:cs typeface="Segoe UI Light"/>
            </a:endParaRPr>
          </a:p>
        </p:txBody>
      </p:sp>
      <p:sp>
        <p:nvSpPr>
          <p:cNvPr id="9" name="Text Placeholder 8">
            <a:extLst>
              <a:ext uri="{FF2B5EF4-FFF2-40B4-BE49-F238E27FC236}">
                <a16:creationId xmlns:a16="http://schemas.microsoft.com/office/drawing/2014/main" id="{878C303E-D458-45EE-993F-8C1DA5863730}"/>
              </a:ext>
            </a:extLst>
          </p:cNvPr>
          <p:cNvSpPr>
            <a:spLocks noGrp="1"/>
          </p:cNvSpPr>
          <p:nvPr>
            <p:ph type="body" sz="quarter" idx="11"/>
          </p:nvPr>
        </p:nvSpPr>
        <p:spPr/>
        <p:txBody>
          <a:bodyPr/>
          <a:lstStyle/>
          <a:p>
            <a:r>
              <a:rPr lang="en-US"/>
              <a:t>Objectives</a:t>
            </a:r>
          </a:p>
        </p:txBody>
      </p:sp>
      <p:sp>
        <p:nvSpPr>
          <p:cNvPr id="10" name="Content Placeholder 9">
            <a:extLst>
              <a:ext uri="{FF2B5EF4-FFF2-40B4-BE49-F238E27FC236}">
                <a16:creationId xmlns:a16="http://schemas.microsoft.com/office/drawing/2014/main" id="{B2E6528E-1688-419B-92A8-C406D3EA72DD}"/>
              </a:ext>
            </a:extLst>
          </p:cNvPr>
          <p:cNvSpPr>
            <a:spLocks noGrp="1"/>
          </p:cNvSpPr>
          <p:nvPr>
            <p:ph sz="quarter" idx="12"/>
          </p:nvPr>
        </p:nvSpPr>
        <p:spPr/>
        <p:txBody>
          <a:bodyPr/>
          <a:lstStyle/>
          <a:p>
            <a:r>
              <a:rPr lang="en-US" dirty="0"/>
              <a:t>After completing this lesson, you will:</a:t>
            </a:r>
          </a:p>
        </p:txBody>
      </p:sp>
    </p:spTree>
    <p:extLst>
      <p:ext uri="{BB962C8B-B14F-4D97-AF65-F5344CB8AC3E}">
        <p14:creationId xmlns:p14="http://schemas.microsoft.com/office/powerpoint/2010/main" val="3337812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FF33-900D-4422-A2DD-D4351863957F}"/>
              </a:ext>
            </a:extLst>
          </p:cNvPr>
          <p:cNvSpPr>
            <a:spLocks noGrp="1"/>
          </p:cNvSpPr>
          <p:nvPr>
            <p:ph type="title"/>
          </p:nvPr>
        </p:nvSpPr>
        <p:spPr/>
        <p:txBody>
          <a:bodyPr/>
          <a:lstStyle/>
          <a:p>
            <a:r>
              <a:rPr lang="en-US" dirty="0"/>
              <a:t>Protecting access to back-end API</a:t>
            </a:r>
          </a:p>
        </p:txBody>
      </p:sp>
      <p:sp>
        <p:nvSpPr>
          <p:cNvPr id="4" name="Content Placeholder 3">
            <a:extLst>
              <a:ext uri="{FF2B5EF4-FFF2-40B4-BE49-F238E27FC236}">
                <a16:creationId xmlns:a16="http://schemas.microsoft.com/office/drawing/2014/main" id="{89D12223-C73F-42F7-B46A-0CF4D3880EBD}"/>
              </a:ext>
            </a:extLst>
          </p:cNvPr>
          <p:cNvSpPr>
            <a:spLocks noGrp="1"/>
          </p:cNvSpPr>
          <p:nvPr>
            <p:ph idx="1"/>
          </p:nvPr>
        </p:nvSpPr>
        <p:spPr/>
        <p:txBody>
          <a:bodyPr/>
          <a:lstStyle/>
          <a:p>
            <a:r>
              <a:rPr lang="en-US" dirty="0"/>
              <a:t>Pass all</a:t>
            </a:r>
          </a:p>
          <a:p>
            <a:r>
              <a:rPr lang="en-US" dirty="0"/>
              <a:t>Pre-validate (e.g. JWT) but then pass to back-end</a:t>
            </a:r>
          </a:p>
          <a:p>
            <a:r>
              <a:rPr lang="en-US" dirty="0"/>
              <a:t>Use client certificate authentication</a:t>
            </a:r>
          </a:p>
          <a:p>
            <a:r>
              <a:rPr lang="en-US" dirty="0"/>
              <a:t>Deploy APIM as front-end to private network</a:t>
            </a:r>
          </a:p>
          <a:p>
            <a:r>
              <a:rPr lang="en-US" dirty="0"/>
              <a:t>Deploy APIM to inside a private network</a:t>
            </a:r>
          </a:p>
          <a:p>
            <a:r>
              <a:rPr lang="en-US" dirty="0"/>
              <a:t>Use Azure Application Gateway to expose internally-deployed APIM</a:t>
            </a:r>
          </a:p>
        </p:txBody>
      </p:sp>
    </p:spTree>
    <p:extLst>
      <p:ext uri="{BB962C8B-B14F-4D97-AF65-F5344CB8AC3E}">
        <p14:creationId xmlns:p14="http://schemas.microsoft.com/office/powerpoint/2010/main" val="184358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7ACE-B8B1-4CBB-95FA-AC4E5DA0F12F}"/>
              </a:ext>
            </a:extLst>
          </p:cNvPr>
          <p:cNvSpPr>
            <a:spLocks noGrp="1"/>
          </p:cNvSpPr>
          <p:nvPr>
            <p:ph type="title"/>
          </p:nvPr>
        </p:nvSpPr>
        <p:spPr/>
        <p:txBody>
          <a:bodyPr/>
          <a:lstStyle/>
          <a:p>
            <a:r>
              <a:rPr lang="en-US" dirty="0"/>
              <a:t>Using private network</a:t>
            </a:r>
          </a:p>
        </p:txBody>
      </p:sp>
      <p:sp>
        <p:nvSpPr>
          <p:cNvPr id="4" name="Content Placeholder 3">
            <a:extLst>
              <a:ext uri="{FF2B5EF4-FFF2-40B4-BE49-F238E27FC236}">
                <a16:creationId xmlns:a16="http://schemas.microsoft.com/office/drawing/2014/main" id="{44307BA1-4F99-4C74-A1BF-53F245831A40}"/>
              </a:ext>
            </a:extLst>
          </p:cNvPr>
          <p:cNvSpPr>
            <a:spLocks noGrp="1"/>
          </p:cNvSpPr>
          <p:nvPr>
            <p:ph idx="1"/>
          </p:nvPr>
        </p:nvSpPr>
        <p:spPr/>
        <p:txBody>
          <a:bodyPr/>
          <a:lstStyle/>
          <a:p>
            <a:r>
              <a:rPr lang="en-US" dirty="0"/>
              <a:t>Provides network-level protection of back-end API</a:t>
            </a:r>
          </a:p>
          <a:p>
            <a:r>
              <a:rPr lang="en-US" dirty="0"/>
              <a:t>APIM may be deployed inside virtual network (VNET)</a:t>
            </a:r>
          </a:p>
          <a:p>
            <a:r>
              <a:rPr lang="en-US" dirty="0"/>
              <a:t>	Back-end services are accessible only to the APIM service</a:t>
            </a:r>
          </a:p>
          <a:p>
            <a:r>
              <a:rPr lang="en-US" dirty="0"/>
              <a:t>Front-end API may be configured inside or outside network</a:t>
            </a:r>
          </a:p>
          <a:p>
            <a:r>
              <a:rPr lang="en-US" dirty="0"/>
              <a:t>	Controls who can access the API</a:t>
            </a:r>
          </a:p>
        </p:txBody>
      </p:sp>
    </p:spTree>
    <p:extLst>
      <p:ext uri="{BB962C8B-B14F-4D97-AF65-F5344CB8AC3E}">
        <p14:creationId xmlns:p14="http://schemas.microsoft.com/office/powerpoint/2010/main" val="3733566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AE0B-086F-4C42-9ACD-3CE780F1BCA1}"/>
              </a:ext>
            </a:extLst>
          </p:cNvPr>
          <p:cNvSpPr>
            <a:spLocks noGrp="1"/>
          </p:cNvSpPr>
          <p:nvPr>
            <p:ph type="title"/>
          </p:nvPr>
        </p:nvSpPr>
        <p:spPr/>
        <p:txBody>
          <a:bodyPr/>
          <a:lstStyle/>
          <a:p>
            <a:r>
              <a:rPr lang="en-US" dirty="0"/>
              <a:t>APIM with public access</a:t>
            </a:r>
          </a:p>
        </p:txBody>
      </p:sp>
      <p:pic>
        <p:nvPicPr>
          <p:cNvPr id="5" name="Picture 4">
            <a:extLst>
              <a:ext uri="{FF2B5EF4-FFF2-40B4-BE49-F238E27FC236}">
                <a16:creationId xmlns:a16="http://schemas.microsoft.com/office/drawing/2014/main" id="{1FC7A5CA-C11A-4B32-8179-D1D00D11B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98" y="1540970"/>
            <a:ext cx="9500030" cy="4724477"/>
          </a:xfrm>
          <a:prstGeom prst="rect">
            <a:avLst/>
          </a:prstGeom>
        </p:spPr>
      </p:pic>
    </p:spTree>
    <p:extLst>
      <p:ext uri="{BB962C8B-B14F-4D97-AF65-F5344CB8AC3E}">
        <p14:creationId xmlns:p14="http://schemas.microsoft.com/office/powerpoint/2010/main" val="4167365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0624-80B6-4902-B6CA-52C53D4BECA2}"/>
              </a:ext>
            </a:extLst>
          </p:cNvPr>
          <p:cNvSpPr>
            <a:spLocks noGrp="1"/>
          </p:cNvSpPr>
          <p:nvPr>
            <p:ph type="title"/>
          </p:nvPr>
        </p:nvSpPr>
        <p:spPr/>
        <p:txBody>
          <a:bodyPr/>
          <a:lstStyle/>
          <a:p>
            <a:r>
              <a:rPr lang="en-US" dirty="0"/>
              <a:t>APIM with private access</a:t>
            </a:r>
          </a:p>
        </p:txBody>
      </p:sp>
      <p:pic>
        <p:nvPicPr>
          <p:cNvPr id="5" name="Picture 4">
            <a:extLst>
              <a:ext uri="{FF2B5EF4-FFF2-40B4-BE49-F238E27FC236}">
                <a16:creationId xmlns:a16="http://schemas.microsoft.com/office/drawing/2014/main" id="{1523F092-2783-4D0A-83B6-97C475AB7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97" y="1098000"/>
            <a:ext cx="9468499" cy="5065138"/>
          </a:xfrm>
          <a:prstGeom prst="rect">
            <a:avLst/>
          </a:prstGeom>
        </p:spPr>
      </p:pic>
    </p:spTree>
    <p:extLst>
      <p:ext uri="{BB962C8B-B14F-4D97-AF65-F5344CB8AC3E}">
        <p14:creationId xmlns:p14="http://schemas.microsoft.com/office/powerpoint/2010/main" val="354569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3807DB-41FA-4680-8A8A-6D3AD8365F2D}"/>
              </a:ext>
            </a:extLst>
          </p:cNvPr>
          <p:cNvSpPr>
            <a:spLocks noGrp="1"/>
          </p:cNvSpPr>
          <p:nvPr>
            <p:ph type="title"/>
          </p:nvPr>
        </p:nvSpPr>
        <p:spPr/>
        <p:txBody>
          <a:bodyPr/>
          <a:lstStyle/>
          <a:p>
            <a:r>
              <a:rPr lang="en-US"/>
              <a:t>OAuth 2.0 and OpenID Connect</a:t>
            </a:r>
          </a:p>
        </p:txBody>
      </p:sp>
      <p:sp>
        <p:nvSpPr>
          <p:cNvPr id="9" name="Text Placeholder 8">
            <a:extLst>
              <a:ext uri="{FF2B5EF4-FFF2-40B4-BE49-F238E27FC236}">
                <a16:creationId xmlns:a16="http://schemas.microsoft.com/office/drawing/2014/main" id="{94ACABDA-82A2-4343-9C7F-E07E643D6CD1}"/>
              </a:ext>
            </a:extLst>
          </p:cNvPr>
          <p:cNvSpPr>
            <a:spLocks noGrp="1"/>
          </p:cNvSpPr>
          <p:nvPr>
            <p:ph type="body" sz="quarter" idx="14"/>
          </p:nvPr>
        </p:nvSpPr>
        <p:spPr/>
        <p:txBody>
          <a:bodyPr/>
          <a:lstStyle/>
          <a:p>
            <a:r>
              <a:rPr lang="en-US" dirty="0"/>
              <a:t>Intro to API Management</a:t>
            </a:r>
          </a:p>
        </p:txBody>
      </p:sp>
    </p:spTree>
    <p:extLst>
      <p:ext uri="{BB962C8B-B14F-4D97-AF65-F5344CB8AC3E}">
        <p14:creationId xmlns:p14="http://schemas.microsoft.com/office/powerpoint/2010/main" val="895458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C0ABA6D-495A-433A-B8B4-CCBE3B4F39EA}"/>
              </a:ext>
            </a:extLst>
          </p:cNvPr>
          <p:cNvSpPr>
            <a:spLocks noGrp="1"/>
          </p:cNvSpPr>
          <p:nvPr>
            <p:ph idx="10"/>
          </p:nvPr>
        </p:nvSpPr>
        <p:spPr/>
        <p:txBody>
          <a:bodyPr/>
          <a:lstStyle/>
          <a:p>
            <a:r>
              <a:rPr lang="en-US" dirty="0"/>
              <a:t>Basics of API Management</a:t>
            </a:r>
          </a:p>
          <a:p>
            <a:r>
              <a:rPr lang="en-US" dirty="0"/>
              <a:t>Use of policies and expressions</a:t>
            </a:r>
          </a:p>
          <a:p>
            <a:r>
              <a:rPr lang="en-US" dirty="0"/>
              <a:t>Use of policies for API security</a:t>
            </a:r>
          </a:p>
          <a:p>
            <a:r>
              <a:rPr lang="en-US" dirty="0"/>
              <a:t>Back-end access control</a:t>
            </a:r>
          </a:p>
          <a:p>
            <a:endParaRPr lang="en-US" dirty="0"/>
          </a:p>
        </p:txBody>
      </p:sp>
    </p:spTree>
    <p:extLst>
      <p:ext uri="{BB962C8B-B14F-4D97-AF65-F5344CB8AC3E}">
        <p14:creationId xmlns:p14="http://schemas.microsoft.com/office/powerpoint/2010/main" val="221920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42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686C-C7E5-4E44-93FE-236C10E31721}"/>
              </a:ext>
            </a:extLst>
          </p:cNvPr>
          <p:cNvSpPr>
            <a:spLocks noGrp="1"/>
          </p:cNvSpPr>
          <p:nvPr>
            <p:ph idx="10"/>
          </p:nvPr>
        </p:nvSpPr>
        <p:spPr/>
        <p:txBody>
          <a:bodyPr vert="horz" lIns="91440" tIns="45720" rIns="91440" bIns="45720" rtlCol="0" anchor="t">
            <a:normAutofit/>
          </a:bodyPr>
          <a:lstStyle/>
          <a:p>
            <a:pPr>
              <a:lnSpc>
                <a:spcPct val="114000"/>
              </a:lnSpc>
              <a:spcAft>
                <a:spcPts val="300"/>
              </a:spcAft>
            </a:pPr>
            <a:r>
              <a:rPr lang="en-US" dirty="0">
                <a:cs typeface="Segoe UI Light"/>
              </a:rPr>
              <a:t>Understand the purpose of API Management (APIM)</a:t>
            </a:r>
          </a:p>
          <a:p>
            <a:pPr>
              <a:lnSpc>
                <a:spcPct val="114000"/>
              </a:lnSpc>
              <a:spcAft>
                <a:spcPts val="300"/>
              </a:spcAft>
            </a:pPr>
            <a:r>
              <a:rPr lang="en-US" dirty="0">
                <a:cs typeface="Segoe UI Light"/>
              </a:rPr>
              <a:t>Become familiar with the main components and user roles in APIM</a:t>
            </a:r>
          </a:p>
          <a:p>
            <a:endParaRPr lang="en-US" dirty="0"/>
          </a:p>
          <a:p>
            <a:endParaRPr lang="en-US" dirty="0">
              <a:cs typeface="Segoe UI Light"/>
            </a:endParaRPr>
          </a:p>
        </p:txBody>
      </p:sp>
      <p:sp>
        <p:nvSpPr>
          <p:cNvPr id="9" name="Text Placeholder 8">
            <a:extLst>
              <a:ext uri="{FF2B5EF4-FFF2-40B4-BE49-F238E27FC236}">
                <a16:creationId xmlns:a16="http://schemas.microsoft.com/office/drawing/2014/main" id="{878C303E-D458-45EE-993F-8C1DA5863730}"/>
              </a:ext>
            </a:extLst>
          </p:cNvPr>
          <p:cNvSpPr>
            <a:spLocks noGrp="1"/>
          </p:cNvSpPr>
          <p:nvPr>
            <p:ph type="body" sz="quarter" idx="11"/>
          </p:nvPr>
        </p:nvSpPr>
        <p:spPr/>
        <p:txBody>
          <a:bodyPr/>
          <a:lstStyle/>
          <a:p>
            <a:r>
              <a:rPr lang="en-US"/>
              <a:t>Objectives</a:t>
            </a:r>
          </a:p>
        </p:txBody>
      </p:sp>
      <p:sp>
        <p:nvSpPr>
          <p:cNvPr id="10" name="Content Placeholder 9">
            <a:extLst>
              <a:ext uri="{FF2B5EF4-FFF2-40B4-BE49-F238E27FC236}">
                <a16:creationId xmlns:a16="http://schemas.microsoft.com/office/drawing/2014/main" id="{B2E6528E-1688-419B-92A8-C406D3EA72DD}"/>
              </a:ext>
            </a:extLst>
          </p:cNvPr>
          <p:cNvSpPr>
            <a:spLocks noGrp="1"/>
          </p:cNvSpPr>
          <p:nvPr>
            <p:ph sz="quarter" idx="12"/>
          </p:nvPr>
        </p:nvSpPr>
        <p:spPr/>
        <p:txBody>
          <a:bodyPr/>
          <a:lstStyle/>
          <a:p>
            <a:r>
              <a:rPr lang="en-US" dirty="0"/>
              <a:t>After completing this lesson, you will:</a:t>
            </a:r>
          </a:p>
        </p:txBody>
      </p:sp>
    </p:spTree>
    <p:extLst>
      <p:ext uri="{BB962C8B-B14F-4D97-AF65-F5344CB8AC3E}">
        <p14:creationId xmlns:p14="http://schemas.microsoft.com/office/powerpoint/2010/main" val="328599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ACCB62-C87B-4521-98C5-22E72F97DD90}"/>
              </a:ext>
            </a:extLst>
          </p:cNvPr>
          <p:cNvSpPr>
            <a:spLocks noGrp="1"/>
          </p:cNvSpPr>
          <p:nvPr>
            <p:ph type="title"/>
          </p:nvPr>
        </p:nvSpPr>
        <p:spPr/>
        <p:txBody>
          <a:bodyPr/>
          <a:lstStyle/>
          <a:p>
            <a:r>
              <a:rPr lang="en-US" dirty="0"/>
              <a:t>Basic architecture</a:t>
            </a:r>
          </a:p>
        </p:txBody>
      </p:sp>
      <p:sp>
        <p:nvSpPr>
          <p:cNvPr id="4" name="Rectangle: Rounded Corners 3">
            <a:extLst>
              <a:ext uri="{FF2B5EF4-FFF2-40B4-BE49-F238E27FC236}">
                <a16:creationId xmlns:a16="http://schemas.microsoft.com/office/drawing/2014/main" id="{44F1C450-B053-4D5E-BCA0-EA48F7516931}"/>
              </a:ext>
            </a:extLst>
          </p:cNvPr>
          <p:cNvSpPr/>
          <p:nvPr/>
        </p:nvSpPr>
        <p:spPr>
          <a:xfrm>
            <a:off x="1187669" y="2726367"/>
            <a:ext cx="2417379" cy="1366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Rounded Corners 4">
            <a:extLst>
              <a:ext uri="{FF2B5EF4-FFF2-40B4-BE49-F238E27FC236}">
                <a16:creationId xmlns:a16="http://schemas.microsoft.com/office/drawing/2014/main" id="{E6E0AA46-73DC-4FDA-BE7F-86AE83DD3754}"/>
              </a:ext>
            </a:extLst>
          </p:cNvPr>
          <p:cNvSpPr/>
          <p:nvPr/>
        </p:nvSpPr>
        <p:spPr>
          <a:xfrm>
            <a:off x="8471338" y="2726367"/>
            <a:ext cx="2417379" cy="1366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API</a:t>
            </a:r>
          </a:p>
        </p:txBody>
      </p:sp>
      <p:sp>
        <p:nvSpPr>
          <p:cNvPr id="6" name="Arrow: Left-Right 5">
            <a:extLst>
              <a:ext uri="{FF2B5EF4-FFF2-40B4-BE49-F238E27FC236}">
                <a16:creationId xmlns:a16="http://schemas.microsoft.com/office/drawing/2014/main" id="{E78E372F-9CDE-4D4D-B61C-C66BC8AB4BDE}"/>
              </a:ext>
            </a:extLst>
          </p:cNvPr>
          <p:cNvSpPr/>
          <p:nvPr/>
        </p:nvSpPr>
        <p:spPr>
          <a:xfrm>
            <a:off x="3605048" y="3251884"/>
            <a:ext cx="4866290" cy="2732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68DD95A-8C20-451F-9293-B20AEBDA4D13}"/>
              </a:ext>
            </a:extLst>
          </p:cNvPr>
          <p:cNvSpPr/>
          <p:nvPr/>
        </p:nvSpPr>
        <p:spPr>
          <a:xfrm>
            <a:off x="5171090" y="2284934"/>
            <a:ext cx="1681655" cy="2333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APIM</a:t>
            </a:r>
          </a:p>
        </p:txBody>
      </p:sp>
      <p:grpSp>
        <p:nvGrpSpPr>
          <p:cNvPr id="9" name="Group 8">
            <a:extLst>
              <a:ext uri="{FF2B5EF4-FFF2-40B4-BE49-F238E27FC236}">
                <a16:creationId xmlns:a16="http://schemas.microsoft.com/office/drawing/2014/main" id="{AF9CC37C-DB2A-49D8-B8F4-5FAD7DFB3198}"/>
              </a:ext>
            </a:extLst>
          </p:cNvPr>
          <p:cNvGrpSpPr/>
          <p:nvPr/>
        </p:nvGrpSpPr>
        <p:grpSpPr>
          <a:xfrm>
            <a:off x="5523187" y="1091679"/>
            <a:ext cx="1749490" cy="914400"/>
            <a:chOff x="5523187" y="1091679"/>
            <a:chExt cx="1749490" cy="914400"/>
          </a:xfrm>
        </p:grpSpPr>
        <p:pic>
          <p:nvPicPr>
            <p:cNvPr id="10" name="Graphic 9" descr="Man">
              <a:extLst>
                <a:ext uri="{FF2B5EF4-FFF2-40B4-BE49-F238E27FC236}">
                  <a16:creationId xmlns:a16="http://schemas.microsoft.com/office/drawing/2014/main" id="{3FCBC59E-43F2-4755-A299-FD59E3DA0F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3187" y="1091679"/>
              <a:ext cx="914400" cy="914400"/>
            </a:xfrm>
            <a:prstGeom prst="rect">
              <a:avLst/>
            </a:prstGeom>
          </p:spPr>
        </p:pic>
        <p:sp>
          <p:nvSpPr>
            <p:cNvPr id="11" name="TextBox 10">
              <a:extLst>
                <a:ext uri="{FF2B5EF4-FFF2-40B4-BE49-F238E27FC236}">
                  <a16:creationId xmlns:a16="http://schemas.microsoft.com/office/drawing/2014/main" id="{3AA7C66A-25C7-48C0-84A6-765D30C5E3F3}"/>
                </a:ext>
              </a:extLst>
            </p:cNvPr>
            <p:cNvSpPr txBox="1"/>
            <p:nvPr/>
          </p:nvSpPr>
          <p:spPr>
            <a:xfrm>
              <a:off x="6206359" y="1370534"/>
              <a:ext cx="1066318" cy="369332"/>
            </a:xfrm>
            <a:prstGeom prst="rect">
              <a:avLst/>
            </a:prstGeom>
            <a:noFill/>
          </p:spPr>
          <p:txBody>
            <a:bodyPr wrap="none" rtlCol="0">
              <a:spAutoFit/>
            </a:bodyPr>
            <a:lstStyle/>
            <a:p>
              <a:r>
                <a:rPr lang="en-US" dirty="0"/>
                <a:t>Publisher</a:t>
              </a:r>
            </a:p>
          </p:txBody>
        </p:sp>
      </p:grpSp>
      <p:grpSp>
        <p:nvGrpSpPr>
          <p:cNvPr id="18" name="Group 17">
            <a:extLst>
              <a:ext uri="{FF2B5EF4-FFF2-40B4-BE49-F238E27FC236}">
                <a16:creationId xmlns:a16="http://schemas.microsoft.com/office/drawing/2014/main" id="{F5314943-5804-400A-811C-35E6C9EC37B0}"/>
              </a:ext>
            </a:extLst>
          </p:cNvPr>
          <p:cNvGrpSpPr/>
          <p:nvPr/>
        </p:nvGrpSpPr>
        <p:grpSpPr>
          <a:xfrm>
            <a:off x="1424152" y="1548879"/>
            <a:ext cx="1863303" cy="918865"/>
            <a:chOff x="1192925" y="1091679"/>
            <a:chExt cx="1863303" cy="918865"/>
          </a:xfrm>
        </p:grpSpPr>
        <p:pic>
          <p:nvPicPr>
            <p:cNvPr id="12" name="Graphic 11" descr="Man">
              <a:extLst>
                <a:ext uri="{FF2B5EF4-FFF2-40B4-BE49-F238E27FC236}">
                  <a16:creationId xmlns:a16="http://schemas.microsoft.com/office/drawing/2014/main" id="{657BFA06-7610-4F9A-B9E0-08586F6491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2925" y="1091679"/>
              <a:ext cx="914400" cy="914400"/>
            </a:xfrm>
            <a:prstGeom prst="rect">
              <a:avLst/>
            </a:prstGeom>
          </p:spPr>
        </p:pic>
        <p:sp>
          <p:nvSpPr>
            <p:cNvPr id="13" name="TextBox 12">
              <a:extLst>
                <a:ext uri="{FF2B5EF4-FFF2-40B4-BE49-F238E27FC236}">
                  <a16:creationId xmlns:a16="http://schemas.microsoft.com/office/drawing/2014/main" id="{E15FDF05-A87D-4921-9687-1F34410F991D}"/>
                </a:ext>
              </a:extLst>
            </p:cNvPr>
            <p:cNvSpPr txBox="1"/>
            <p:nvPr/>
          </p:nvSpPr>
          <p:spPr>
            <a:xfrm>
              <a:off x="1876097" y="1364213"/>
              <a:ext cx="1180131" cy="646331"/>
            </a:xfrm>
            <a:prstGeom prst="rect">
              <a:avLst/>
            </a:prstGeom>
            <a:noFill/>
          </p:spPr>
          <p:txBody>
            <a:bodyPr wrap="none" rtlCol="0">
              <a:spAutoFit/>
            </a:bodyPr>
            <a:lstStyle/>
            <a:p>
              <a:r>
                <a:rPr lang="en-US" dirty="0"/>
                <a:t>Client </a:t>
              </a:r>
            </a:p>
            <a:p>
              <a:r>
                <a:rPr lang="en-US" dirty="0"/>
                <a:t>Developer</a:t>
              </a:r>
            </a:p>
          </p:txBody>
        </p:sp>
      </p:grpSp>
      <p:grpSp>
        <p:nvGrpSpPr>
          <p:cNvPr id="19" name="Group 18">
            <a:extLst>
              <a:ext uri="{FF2B5EF4-FFF2-40B4-BE49-F238E27FC236}">
                <a16:creationId xmlns:a16="http://schemas.microsoft.com/office/drawing/2014/main" id="{379DE708-9F6B-4EAA-8035-1A4908C75541}"/>
              </a:ext>
            </a:extLst>
          </p:cNvPr>
          <p:cNvGrpSpPr/>
          <p:nvPr/>
        </p:nvGrpSpPr>
        <p:grpSpPr>
          <a:xfrm>
            <a:off x="1424152" y="4351335"/>
            <a:ext cx="1300649" cy="914400"/>
            <a:chOff x="1192925" y="4806679"/>
            <a:chExt cx="1300649" cy="914400"/>
          </a:xfrm>
        </p:grpSpPr>
        <p:pic>
          <p:nvPicPr>
            <p:cNvPr id="14" name="Graphic 13" descr="Man">
              <a:extLst>
                <a:ext uri="{FF2B5EF4-FFF2-40B4-BE49-F238E27FC236}">
                  <a16:creationId xmlns:a16="http://schemas.microsoft.com/office/drawing/2014/main" id="{7A490E4D-1B3A-4702-9AB1-B351830AAF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2925" y="4806679"/>
              <a:ext cx="914400" cy="914400"/>
            </a:xfrm>
            <a:prstGeom prst="rect">
              <a:avLst/>
            </a:prstGeom>
          </p:spPr>
        </p:pic>
        <p:sp>
          <p:nvSpPr>
            <p:cNvPr id="15" name="TextBox 14">
              <a:extLst>
                <a:ext uri="{FF2B5EF4-FFF2-40B4-BE49-F238E27FC236}">
                  <a16:creationId xmlns:a16="http://schemas.microsoft.com/office/drawing/2014/main" id="{C4AF07D1-E1D0-4F48-B06F-0EDBDEB57248}"/>
                </a:ext>
              </a:extLst>
            </p:cNvPr>
            <p:cNvSpPr txBox="1"/>
            <p:nvPr/>
          </p:nvSpPr>
          <p:spPr>
            <a:xfrm>
              <a:off x="1876097" y="5079213"/>
              <a:ext cx="617477" cy="369332"/>
            </a:xfrm>
            <a:prstGeom prst="rect">
              <a:avLst/>
            </a:prstGeom>
            <a:noFill/>
          </p:spPr>
          <p:txBody>
            <a:bodyPr wrap="none" rtlCol="0">
              <a:spAutoFit/>
            </a:bodyPr>
            <a:lstStyle/>
            <a:p>
              <a:r>
                <a:rPr lang="en-US" dirty="0"/>
                <a:t>User</a:t>
              </a:r>
            </a:p>
          </p:txBody>
        </p:sp>
      </p:grpSp>
      <p:grpSp>
        <p:nvGrpSpPr>
          <p:cNvPr id="2" name="Group 1">
            <a:extLst>
              <a:ext uri="{FF2B5EF4-FFF2-40B4-BE49-F238E27FC236}">
                <a16:creationId xmlns:a16="http://schemas.microsoft.com/office/drawing/2014/main" id="{B221FD9D-B420-475D-8150-1D30EECC931F}"/>
              </a:ext>
            </a:extLst>
          </p:cNvPr>
          <p:cNvGrpSpPr/>
          <p:nvPr/>
        </p:nvGrpSpPr>
        <p:grpSpPr>
          <a:xfrm>
            <a:off x="8904546" y="1589852"/>
            <a:ext cx="2223978" cy="914400"/>
            <a:chOff x="8904546" y="1589852"/>
            <a:chExt cx="2223978" cy="914400"/>
          </a:xfrm>
        </p:grpSpPr>
        <p:pic>
          <p:nvPicPr>
            <p:cNvPr id="16" name="Graphic 15" descr="Man">
              <a:extLst>
                <a:ext uri="{FF2B5EF4-FFF2-40B4-BE49-F238E27FC236}">
                  <a16:creationId xmlns:a16="http://schemas.microsoft.com/office/drawing/2014/main" id="{01D28C18-5EF5-4CEF-95D7-597808380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4546" y="1589852"/>
              <a:ext cx="914400" cy="914400"/>
            </a:xfrm>
            <a:prstGeom prst="rect">
              <a:avLst/>
            </a:prstGeom>
          </p:spPr>
        </p:pic>
        <p:sp>
          <p:nvSpPr>
            <p:cNvPr id="17" name="TextBox 16">
              <a:extLst>
                <a:ext uri="{FF2B5EF4-FFF2-40B4-BE49-F238E27FC236}">
                  <a16:creationId xmlns:a16="http://schemas.microsoft.com/office/drawing/2014/main" id="{4AC188D3-3972-4916-830E-D1D024605012}"/>
                </a:ext>
              </a:extLst>
            </p:cNvPr>
            <p:cNvSpPr txBox="1"/>
            <p:nvPr/>
          </p:nvSpPr>
          <p:spPr>
            <a:xfrm>
              <a:off x="9587718" y="1868707"/>
              <a:ext cx="1540806" cy="369332"/>
            </a:xfrm>
            <a:prstGeom prst="rect">
              <a:avLst/>
            </a:prstGeom>
            <a:noFill/>
          </p:spPr>
          <p:txBody>
            <a:bodyPr wrap="none" rtlCol="0">
              <a:spAutoFit/>
            </a:bodyPr>
            <a:lstStyle/>
            <a:p>
              <a:r>
                <a:rPr lang="en-US" dirty="0"/>
                <a:t>API developer</a:t>
              </a:r>
            </a:p>
          </p:txBody>
        </p:sp>
      </p:grpSp>
      <p:sp>
        <p:nvSpPr>
          <p:cNvPr id="20" name="Arrow: Left-Right 19">
            <a:extLst>
              <a:ext uri="{FF2B5EF4-FFF2-40B4-BE49-F238E27FC236}">
                <a16:creationId xmlns:a16="http://schemas.microsoft.com/office/drawing/2014/main" id="{2ED6B8E1-1413-473A-B384-877390D5C883}"/>
              </a:ext>
            </a:extLst>
          </p:cNvPr>
          <p:cNvSpPr/>
          <p:nvPr/>
        </p:nvSpPr>
        <p:spPr>
          <a:xfrm>
            <a:off x="3605048" y="3251884"/>
            <a:ext cx="1618593" cy="273269"/>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Right 20">
            <a:extLst>
              <a:ext uri="{FF2B5EF4-FFF2-40B4-BE49-F238E27FC236}">
                <a16:creationId xmlns:a16="http://schemas.microsoft.com/office/drawing/2014/main" id="{803B37C7-0448-4B11-AC8B-7C36BCA2A5FD}"/>
              </a:ext>
            </a:extLst>
          </p:cNvPr>
          <p:cNvSpPr/>
          <p:nvPr/>
        </p:nvSpPr>
        <p:spPr>
          <a:xfrm>
            <a:off x="6831723" y="3246308"/>
            <a:ext cx="1618593" cy="273269"/>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88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833D32F-F886-4C99-BC6A-C9ECA03B913B}"/>
              </a:ext>
            </a:extLst>
          </p:cNvPr>
          <p:cNvSpPr>
            <a:spLocks noGrp="1"/>
          </p:cNvSpPr>
          <p:nvPr>
            <p:ph type="pic" sz="quarter" idx="10"/>
          </p:nvPr>
        </p:nvSpPr>
        <p:spPr/>
      </p:sp>
      <p:sp>
        <p:nvSpPr>
          <p:cNvPr id="4" name="Text Placeholder 3">
            <a:extLst>
              <a:ext uri="{FF2B5EF4-FFF2-40B4-BE49-F238E27FC236}">
                <a16:creationId xmlns:a16="http://schemas.microsoft.com/office/drawing/2014/main" id="{B8F8680F-1865-4007-81FD-C7BCC3D382E3}"/>
              </a:ext>
            </a:extLst>
          </p:cNvPr>
          <p:cNvSpPr>
            <a:spLocks noGrp="1"/>
          </p:cNvSpPr>
          <p:nvPr>
            <p:ph type="body" sz="quarter" idx="11"/>
          </p:nvPr>
        </p:nvSpPr>
        <p:spPr/>
        <p:txBody>
          <a:bodyPr/>
          <a:lstStyle/>
          <a:p>
            <a:r>
              <a:rPr lang="en-US" dirty="0"/>
              <a:t>Task 1 only (takes &gt;10 mins to deploy </a:t>
            </a:r>
            <a:r>
              <a:rPr lang="en-US"/>
              <a:t>once started)</a:t>
            </a:r>
          </a:p>
        </p:txBody>
      </p:sp>
      <p:sp>
        <p:nvSpPr>
          <p:cNvPr id="5" name="Text Placeholder 4">
            <a:extLst>
              <a:ext uri="{FF2B5EF4-FFF2-40B4-BE49-F238E27FC236}">
                <a16:creationId xmlns:a16="http://schemas.microsoft.com/office/drawing/2014/main" id="{2A0B7998-0715-4888-81DC-4EA3476EF930}"/>
              </a:ext>
            </a:extLst>
          </p:cNvPr>
          <p:cNvSpPr>
            <a:spLocks noGrp="1"/>
          </p:cNvSpPr>
          <p:nvPr>
            <p:ph type="body" sz="quarter" idx="12"/>
          </p:nvPr>
        </p:nvSpPr>
        <p:spPr/>
        <p:txBody>
          <a:bodyPr/>
          <a:lstStyle/>
          <a:p>
            <a:r>
              <a:rPr lang="en-US" dirty="0"/>
              <a:t>Securing APIs</a:t>
            </a:r>
          </a:p>
        </p:txBody>
      </p:sp>
    </p:spTree>
    <p:extLst>
      <p:ext uri="{BB962C8B-B14F-4D97-AF65-F5344CB8AC3E}">
        <p14:creationId xmlns:p14="http://schemas.microsoft.com/office/powerpoint/2010/main" val="263316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API management?</a:t>
            </a:r>
          </a:p>
        </p:txBody>
      </p:sp>
      <p:sp>
        <p:nvSpPr>
          <p:cNvPr id="3" name="Text Placeholder 2"/>
          <p:cNvSpPr>
            <a:spLocks noGrp="1"/>
          </p:cNvSpPr>
          <p:nvPr>
            <p:ph type="body" sz="quarter" idx="11"/>
          </p:nvPr>
        </p:nvSpPr>
        <p:spPr>
          <a:xfrm>
            <a:off x="269241" y="1189494"/>
            <a:ext cx="11655840" cy="4958056"/>
          </a:xfrm>
          <a:prstGeom prst="rect">
            <a:avLst/>
          </a:prstGeom>
        </p:spPr>
        <p:txBody>
          <a:bodyPr>
            <a:normAutofit fontScale="92500" lnSpcReduction="20000"/>
          </a:bodyPr>
          <a:lstStyle/>
          <a:p>
            <a:r>
              <a:rPr lang="en-US" sz="3200" dirty="0"/>
              <a:t>Establish a single “front door” to APIs for developers and client apps</a:t>
            </a:r>
          </a:p>
          <a:p>
            <a:r>
              <a:rPr lang="en-US" sz="3200" dirty="0"/>
              <a:t>Build API façades for existing backend services</a:t>
            </a:r>
          </a:p>
          <a:p>
            <a:r>
              <a:rPr lang="en-US" sz="3200" dirty="0"/>
              <a:t>Add new capabilities to the APIs e.g. response caching </a:t>
            </a:r>
          </a:p>
          <a:p>
            <a:r>
              <a:rPr lang="en-US" sz="3200" dirty="0"/>
              <a:t>Ramp-up developers with docs, samples, and API console</a:t>
            </a:r>
          </a:p>
          <a:p>
            <a:r>
              <a:rPr lang="en-US" sz="3200" dirty="0"/>
              <a:t>Gain insights into usage and health of APIs</a:t>
            </a:r>
          </a:p>
          <a:p>
            <a:r>
              <a:rPr lang="en-US" sz="3200" dirty="0"/>
              <a:t>Monitor, alert, and troubleshoot APIs</a:t>
            </a:r>
          </a:p>
          <a:p>
            <a:r>
              <a:rPr lang="en-US" sz="3200" b="1" dirty="0"/>
              <a:t>Secure and protect published APIs from abuse and overuse</a:t>
            </a:r>
          </a:p>
        </p:txBody>
      </p:sp>
    </p:spTree>
    <p:extLst>
      <p:ext uri="{BB962C8B-B14F-4D97-AF65-F5344CB8AC3E}">
        <p14:creationId xmlns:p14="http://schemas.microsoft.com/office/powerpoint/2010/main" val="430008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35395" y="1488956"/>
            <a:ext cx="10963937" cy="4302244"/>
          </a:xfrm>
        </p:spPr>
        <p:txBody>
          <a:bodyPr>
            <a:noAutofit/>
          </a:bodyPr>
          <a:lstStyle/>
          <a:p>
            <a:pPr>
              <a:buFont typeface="Arial" panose="020B0604020202020204" pitchFamily="34" charset="0"/>
              <a:buChar char="•"/>
            </a:pPr>
            <a:r>
              <a:rPr lang="en-US" sz="2500" b="1" dirty="0"/>
              <a:t>Publisher: </a:t>
            </a:r>
            <a:r>
              <a:rPr lang="en-US" sz="2500" dirty="0"/>
              <a:t>decides what and how to publish and who can use it</a:t>
            </a:r>
          </a:p>
          <a:p>
            <a:pPr>
              <a:buFont typeface="Arial" panose="020B0604020202020204" pitchFamily="34" charset="0"/>
              <a:buChar char="•"/>
            </a:pPr>
            <a:r>
              <a:rPr lang="en-US" sz="2500" b="1" dirty="0"/>
              <a:t>Front-/back-end API</a:t>
            </a:r>
            <a:r>
              <a:rPr lang="en-US" sz="2500" dirty="0"/>
              <a:t> : what client developers use/what is called by APIM</a:t>
            </a:r>
          </a:p>
          <a:p>
            <a:pPr>
              <a:buFont typeface="Arial" panose="020B0604020202020204" pitchFamily="34" charset="0"/>
              <a:buChar char="•"/>
            </a:pPr>
            <a:r>
              <a:rPr lang="en-US" sz="2500" b="1" dirty="0"/>
              <a:t>Client Developer: </a:t>
            </a:r>
            <a:r>
              <a:rPr lang="en-US" sz="2500" dirty="0"/>
              <a:t>decides which APIs to use in an application</a:t>
            </a:r>
          </a:p>
          <a:p>
            <a:pPr>
              <a:buFont typeface="Arial" panose="020B0604020202020204" pitchFamily="34" charset="0"/>
              <a:buChar char="•"/>
            </a:pPr>
            <a:r>
              <a:rPr lang="en-US" sz="2500" b="1" dirty="0">
                <a:latin typeface="+mn-lt"/>
              </a:rPr>
              <a:t>Product</a:t>
            </a:r>
            <a:r>
              <a:rPr lang="en-US" sz="2500" dirty="0">
                <a:latin typeface="+mn-lt"/>
              </a:rPr>
              <a:t> :   Collection of API </a:t>
            </a:r>
            <a:r>
              <a:rPr lang="en-US" sz="2500" dirty="0"/>
              <a:t>endpoints, defines usage quota and terms of use</a:t>
            </a:r>
            <a:endParaRPr lang="en-US" sz="2500" dirty="0">
              <a:latin typeface="+mn-lt"/>
            </a:endParaRPr>
          </a:p>
          <a:p>
            <a:pPr>
              <a:buFont typeface="Arial" panose="020B0604020202020204" pitchFamily="34" charset="0"/>
              <a:buChar char="•"/>
            </a:pPr>
            <a:r>
              <a:rPr lang="en-US" sz="2500" b="1" dirty="0">
                <a:latin typeface="+mn-lt"/>
              </a:rPr>
              <a:t>Operation</a:t>
            </a:r>
            <a:r>
              <a:rPr lang="en-US" sz="2500" dirty="0">
                <a:latin typeface="+mn-lt"/>
              </a:rPr>
              <a:t> :  specific HTTP operation available to developers </a:t>
            </a:r>
          </a:p>
        </p:txBody>
      </p:sp>
      <p:sp>
        <p:nvSpPr>
          <p:cNvPr id="3" name="Text Placeholder 2"/>
          <p:cNvSpPr>
            <a:spLocks noGrp="1"/>
          </p:cNvSpPr>
          <p:nvPr>
            <p:ph type="body" sz="quarter" idx="14"/>
          </p:nvPr>
        </p:nvSpPr>
        <p:spPr/>
        <p:txBody>
          <a:bodyPr>
            <a:normAutofit lnSpcReduction="10000"/>
          </a:bodyPr>
          <a:lstStyle/>
          <a:p>
            <a:r>
              <a:rPr lang="en-US" dirty="0"/>
              <a:t>APIM Terminology</a:t>
            </a:r>
          </a:p>
        </p:txBody>
      </p:sp>
    </p:spTree>
    <p:extLst>
      <p:ext uri="{BB962C8B-B14F-4D97-AF65-F5344CB8AC3E}">
        <p14:creationId xmlns:p14="http://schemas.microsoft.com/office/powerpoint/2010/main" val="3781690777"/>
      </p:ext>
    </p:extLst>
  </p:cSld>
  <p:clrMapOvr>
    <a:masterClrMapping/>
  </p:clrMapOvr>
</p:sld>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CPS089-865814621-1968</_dlc_DocId>
    <_dlc_DocIdUrl xmlns="230e9df3-be65-4c73-a93b-d1236ebd677e">
      <Url>https://microsoft.sharepoint.com/teams/CampusProjectSites089/hahzsakosd/ipdev/_layouts/15/DocIdRedir.aspx?ID=CPS089-865814621-1968</Url>
      <Description>CPS089-865814621-1968</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A0707-CAA9-47E2-97CD-BF9ABBC703A0}">
  <ds:schemaRefs>
    <ds:schemaRef ds:uri="http://schemas.microsoft.com/office/infopath/2007/PartnerControls"/>
    <ds:schemaRef ds:uri="http://purl.org/dc/terms/"/>
    <ds:schemaRef ds:uri="http://schemas.microsoft.com/office/2006/documentManagement/types"/>
    <ds:schemaRef ds:uri="230e9df3-be65-4c73-a93b-d1236ebd677e"/>
    <ds:schemaRef ds:uri="http://purl.org/dc/elements/1.1/"/>
    <ds:schemaRef ds:uri="http://schemas.microsoft.com/office/2006/metadata/properties"/>
    <ds:schemaRef ds:uri="7ed30aa2-a9a3-48dd-93de-4f2bc034e61b"/>
    <ds:schemaRef ds:uri="8101b29b-8a0e-44e4-b1a0-1d2d73225b85"/>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C453D07-9B1E-4FC5-B9D7-16CC4FC383E3}">
  <ds:schemaRefs>
    <ds:schemaRef ds:uri="http://schemas.microsoft.com/sharepoint/events"/>
  </ds:schemaRefs>
</ds:datastoreItem>
</file>

<file path=customXml/itemProps3.xml><?xml version="1.0" encoding="utf-8"?>
<ds:datastoreItem xmlns:ds="http://schemas.openxmlformats.org/officeDocument/2006/customXml" ds:itemID="{6B415054-4057-42AF-B875-4BFE56D25296}">
  <ds:schemaRefs>
    <ds:schemaRef ds:uri="http://schemas.microsoft.com/sharepoint/v3/contenttype/forms"/>
  </ds:schemaRefs>
</ds:datastoreItem>
</file>

<file path=customXml/itemProps4.xml><?xml version="1.0" encoding="utf-8"?>
<ds:datastoreItem xmlns:ds="http://schemas.openxmlformats.org/officeDocument/2006/customXml" ds:itemID="{96A44D71-B38B-4569-99C9-CE51E152DA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2578</TotalTime>
  <Words>2011</Words>
  <Application>Microsoft Office PowerPoint</Application>
  <PresentationFormat>Widescreen</PresentationFormat>
  <Paragraphs>311</Paragraphs>
  <Slides>41</Slides>
  <Notes>40</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Calibri</vt:lpstr>
      <vt:lpstr>Calibri Light</vt:lpstr>
      <vt:lpstr>Consolas</vt:lpstr>
      <vt:lpstr>Courier New</vt:lpstr>
      <vt:lpstr>Segoe Pro Light</vt:lpstr>
      <vt:lpstr>Segoe UI</vt:lpstr>
      <vt:lpstr>Segoe UI Light</vt:lpstr>
      <vt:lpstr>Wingdings</vt:lpstr>
      <vt:lpstr>ASD</vt:lpstr>
      <vt:lpstr>2_Office Theme</vt:lpstr>
      <vt:lpstr>Modern authentication and authorization</vt:lpstr>
      <vt:lpstr>PowerPoint Presentation</vt:lpstr>
      <vt:lpstr>Module Overview</vt:lpstr>
      <vt:lpstr>OAuth 2.0 and OpenID Connect</vt:lpstr>
      <vt:lpstr>PowerPoint Presentation</vt:lpstr>
      <vt:lpstr>Basic architecture</vt:lpstr>
      <vt:lpstr>PowerPoint Presentation</vt:lpstr>
      <vt:lpstr>Why API management?</vt:lpstr>
      <vt:lpstr>PowerPoint Presentation</vt:lpstr>
      <vt:lpstr>PowerPoint Presentation</vt:lpstr>
      <vt:lpstr>OAuth 2.0 and OpenID Connect</vt:lpstr>
      <vt:lpstr>PowerPoint Presentation</vt:lpstr>
      <vt:lpstr>Access control</vt:lpstr>
      <vt:lpstr>Developer portal access security</vt:lpstr>
      <vt:lpstr>Token services for API evaluation</vt:lpstr>
      <vt:lpstr>PowerPoint Presentation</vt:lpstr>
      <vt:lpstr>OAuth 2.0 and OpenID Connect</vt:lpstr>
      <vt:lpstr>PowerPoint Presentation</vt:lpstr>
      <vt:lpstr>Policies</vt:lpstr>
      <vt:lpstr>PowerPoint Presentation</vt:lpstr>
      <vt:lpstr>Policy example</vt:lpstr>
      <vt:lpstr>Expressions</vt:lpstr>
      <vt:lpstr>Properties</vt:lpstr>
      <vt:lpstr>PowerPoint Presentation</vt:lpstr>
      <vt:lpstr>OAuth 2.0 and OpenID Connect</vt:lpstr>
      <vt:lpstr>PowerPoint Presentation</vt:lpstr>
      <vt:lpstr>Security related features of APIM</vt:lpstr>
      <vt:lpstr>Client to APIM certificate authentication</vt:lpstr>
      <vt:lpstr>Throttling: rate limit by subscription</vt:lpstr>
      <vt:lpstr>Throttling: rate limit by counter key</vt:lpstr>
      <vt:lpstr>JWT token validation</vt:lpstr>
      <vt:lpstr>Caller IP address restrictions</vt:lpstr>
      <vt:lpstr>Removing headers</vt:lpstr>
      <vt:lpstr>OAuth 2.0 and OpenID Connect</vt:lpstr>
      <vt:lpstr>PowerPoint Presentation</vt:lpstr>
      <vt:lpstr>Protecting access to back-end API</vt:lpstr>
      <vt:lpstr>Using private network</vt:lpstr>
      <vt:lpstr>APIM with public access</vt:lpstr>
      <vt:lpstr>APIM with private access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authentication and authorization</dc:title>
  <dc:creator>Marius Rochon</dc:creator>
  <cp:lastModifiedBy>Marius Rochon</cp:lastModifiedBy>
  <cp:revision>41</cp:revision>
  <dcterms:modified xsi:type="dcterms:W3CDTF">2020-09-24T20:26:16Z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tinodo@microsoft.com</vt:lpwstr>
  </property>
  <property fmtid="{D5CDD505-2E9C-101B-9397-08002B2CF9AE}" pid="5" name="MSIP_Label_f42aa342-8706-4288-bd11-ebb85995028c_SetDate">
    <vt:lpwstr>2017-11-06T09:38:17.0317155Z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0x01010082B2B93B1EE75848BD89785587EBD494</vt:lpwstr>
  </property>
  <property fmtid="{D5CDD505-2E9C-101B-9397-08002B2CF9AE}" pid="11" name="_dlc_DocIdItemGuid">
    <vt:lpwstr>f60244b9-3aa6-4089-a538-fb86428b2028</vt:lpwstr>
  </property>
</Properties>
</file>