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ontserrat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1" name="Alisson Rodrigo Santo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 dt="2017-01-31T14:05:37.419">
    <p:pos x="6000" y="0"/>
    <p:text>Ordem alterada:
Iniciem falando da plataforma, depois do armazenamento de dados e por fim dos itens específicos.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solidFill>
          <a:srgbClr val="6FA8DC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0" name="Shape 10"/>
          <p:cNvPicPr preferRelativeResize="0"/>
          <p:nvPr/>
        </p:nvPicPr>
        <p:blipFill rotWithShape="1">
          <a:blip r:embed="rId2">
            <a:alphaModFix amt="40000"/>
          </a:blip>
          <a:srcRect b="30860" l="0" r="0" t="30860"/>
          <a:stretch/>
        </p:blipFill>
        <p:spPr>
          <a:xfrm>
            <a:off x="0" y="-1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FC5E8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olor">
    <p:bg>
      <p:bgPr>
        <a:solidFill>
          <a:srgbClr val="6FA8D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3" name="Shape 13"/>
          <p:cNvPicPr preferRelativeResize="0"/>
          <p:nvPr/>
        </p:nvPicPr>
        <p:blipFill rotWithShape="1">
          <a:blip r:embed="rId2">
            <a:alphaModFix amt="20000"/>
          </a:blip>
          <a:srcRect b="30860" l="0" r="0" t="30860"/>
          <a:stretch/>
        </p:blipFill>
        <p:spPr>
          <a:xfrm>
            <a:off x="0" y="-1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1pPr>
            <a:lvl2pPr lvl="1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2pPr>
            <a:lvl3pPr lvl="2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3pPr>
            <a:lvl4pPr lvl="3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4pPr>
            <a:lvl5pPr lvl="4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5pPr>
            <a:lvl6pPr lvl="5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6pPr>
            <a:lvl7pPr lvl="6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7pPr>
            <a:lvl8pPr lvl="7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8pPr>
            <a:lvl9pPr lvl="8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r">
              <a:spcBef>
                <a:spcPts val="0"/>
              </a:spcBef>
              <a:buSzPct val="100000"/>
              <a:buNone/>
              <a:defRPr sz="2400">
                <a:solidFill>
                  <a:srgbClr val="6FA8DC"/>
                </a:solidFill>
              </a:defRPr>
            </a:lvl1pPr>
            <a:lvl2pPr lvl="1" rtl="0" algn="r">
              <a:spcBef>
                <a:spcPts val="0"/>
              </a:spcBef>
              <a:buNone/>
              <a:defRPr>
                <a:solidFill>
                  <a:srgbClr val="6FA8DC"/>
                </a:solidFill>
              </a:defRPr>
            </a:lvl2pPr>
            <a:lvl3pPr lvl="2" rtl="0" algn="r">
              <a:spcBef>
                <a:spcPts val="0"/>
              </a:spcBef>
              <a:buNone/>
              <a:defRPr>
                <a:solidFill>
                  <a:srgbClr val="6FA8DC"/>
                </a:solidFill>
              </a:defRPr>
            </a:lvl3pPr>
            <a:lvl4pPr lvl="3" rtl="0" algn="r">
              <a:spcBef>
                <a:spcPts val="0"/>
              </a:spcBef>
              <a:buSzPct val="100000"/>
              <a:buNone/>
              <a:defRPr sz="2400">
                <a:solidFill>
                  <a:srgbClr val="6FA8DC"/>
                </a:solidFill>
              </a:defRPr>
            </a:lvl4pPr>
            <a:lvl5pPr lvl="4" rtl="0" algn="r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5pPr>
            <a:lvl6pPr lvl="5" rtl="0" algn="r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6pPr>
            <a:lvl7pPr lvl="6" rtl="0" algn="r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7pPr>
            <a:lvl8pPr lvl="7" rtl="0" algn="r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8pPr>
            <a:lvl9pPr lvl="8" rtl="0" algn="r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FC5E8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8" name="Shape 18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/>
          <p:nvPr>
            <p:ph idx="1" type="body"/>
          </p:nvPr>
        </p:nvSpPr>
        <p:spPr>
          <a:xfrm>
            <a:off x="1784250" y="222075"/>
            <a:ext cx="6549300" cy="2607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b="1" i="1" sz="4000"/>
            </a:lvl1pPr>
            <a:lvl2pPr lvl="1" rtl="0">
              <a:spcBef>
                <a:spcPts val="0"/>
              </a:spcBef>
              <a:buSzPct val="100000"/>
              <a:defRPr b="1" i="1" sz="4000"/>
            </a:lvl2pPr>
            <a:lvl3pPr lvl="2" rtl="0">
              <a:spcBef>
                <a:spcPts val="0"/>
              </a:spcBef>
              <a:buSzPct val="100000"/>
              <a:defRPr b="1" i="1" sz="4000"/>
            </a:lvl3pPr>
            <a:lvl4pPr lvl="3" rtl="0">
              <a:spcBef>
                <a:spcPts val="0"/>
              </a:spcBef>
              <a:buSzPct val="100000"/>
              <a:defRPr b="1" i="1" sz="4000"/>
            </a:lvl4pPr>
            <a:lvl5pPr lvl="4" rtl="0">
              <a:spcBef>
                <a:spcPts val="0"/>
              </a:spcBef>
              <a:buSzPct val="100000"/>
              <a:defRPr b="1" i="1" sz="4000"/>
            </a:lvl5pPr>
            <a:lvl6pPr lvl="5" rtl="0">
              <a:spcBef>
                <a:spcPts val="0"/>
              </a:spcBef>
              <a:buSzPct val="100000"/>
              <a:defRPr b="1" i="1" sz="4000"/>
            </a:lvl6pPr>
            <a:lvl7pPr lvl="6" rtl="0">
              <a:spcBef>
                <a:spcPts val="0"/>
              </a:spcBef>
              <a:buSzPct val="100000"/>
              <a:defRPr b="1" i="1" sz="4000"/>
            </a:lvl7pPr>
            <a:lvl8pPr lvl="7" rtl="0">
              <a:spcBef>
                <a:spcPts val="0"/>
              </a:spcBef>
              <a:buSzPct val="100000"/>
              <a:defRPr b="1" i="1" sz="4000"/>
            </a:lvl8pPr>
            <a:lvl9pPr lvl="8" rtl="0">
              <a:spcBef>
                <a:spcPts val="0"/>
              </a:spcBef>
              <a:buSzPct val="100000"/>
              <a:defRPr b="1" i="1" sz="40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bg>
      <p:bgPr>
        <a:solidFill>
          <a:srgbClr val="6FA8DC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22" name="Shape 22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2874625" y="275338"/>
            <a:ext cx="5562000" cy="4428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6FA8DC"/>
              </a:buClr>
              <a:buChar char="▸"/>
              <a:defRPr/>
            </a:lvl1pPr>
            <a:lvl2pPr lvl="1" rtl="0">
              <a:spcBef>
                <a:spcPts val="0"/>
              </a:spcBef>
              <a:buClr>
                <a:srgbClr val="6FA8DC"/>
              </a:buClr>
              <a:defRPr/>
            </a:lvl2pPr>
            <a:lvl3pPr lvl="2" rtl="0">
              <a:spcBef>
                <a:spcPts val="0"/>
              </a:spcBef>
              <a:buClr>
                <a:srgbClr val="6FA8DC"/>
              </a:buClr>
              <a:defRPr/>
            </a:lvl3pPr>
            <a:lvl4pPr lvl="3" rtl="0">
              <a:spcBef>
                <a:spcPts val="0"/>
              </a:spcBef>
              <a:buClr>
                <a:srgbClr val="6FA8DC"/>
              </a:buClr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bg>
      <p:bgPr>
        <a:solidFill>
          <a:srgbClr val="6FA8DC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28" name="Shape 28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" name="Shape 30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2544225" y="297366"/>
            <a:ext cx="2981400" cy="466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5705275" y="297366"/>
            <a:ext cx="2981400" cy="466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bg>
      <p:bgPr>
        <a:solidFill>
          <a:srgbClr val="6FA8DC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35" name="Shape 35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/>
          <p:nvPr/>
        </p:nvSpPr>
        <p:spPr>
          <a:xfrm flipH="1">
            <a:off x="2095200" y="0"/>
            <a:ext cx="7048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2445100" y="275350"/>
            <a:ext cx="2066100" cy="4650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617100" y="275350"/>
            <a:ext cx="2066100" cy="4650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789100" y="275350"/>
            <a:ext cx="2066100" cy="4650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solidFill>
          <a:srgbClr val="6FA8DC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43" name="Shape 43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6" name="Shape 46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164144" y="4406300"/>
            <a:ext cx="2346900" cy="51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FC5E8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ig imag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2095200" cy="51432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6FA8DC"/>
              </a:buClr>
              <a:buSzPct val="100000"/>
              <a:buFont typeface="Roboto"/>
              <a:buChar char="▸"/>
              <a:defRPr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buChar char="▹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360"/>
              </a:spcBef>
              <a:buClr>
                <a:srgbClr val="6FA8DC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b="1" lang="en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pt.slideshare.net/SocialGoodBrasil/inovao-em-educao-na-fundao-lemann-por-flvia-goulart" TargetMode="External"/><Relationship Id="rId4" Type="http://schemas.openxmlformats.org/officeDocument/2006/relationships/hyperlink" Target="http://www.nied.unicamp.br/.../LOGO_IMPLICACOES_bette_nied.pdf" TargetMode="External"/><Relationship Id="rId5" Type="http://schemas.openxmlformats.org/officeDocument/2006/relationships/hyperlink" Target="http://www.slidescarnival.com/" TargetMode="External"/><Relationship Id="rId6" Type="http://schemas.openxmlformats.org/officeDocument/2006/relationships/hyperlink" Target="http://unsplash.com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document/d/1gySkItxiJn_vwb8HIIKNXqen184mRtzDX12cux0ZgZk/pub" TargetMode="External"/><Relationship Id="rId4" Type="http://schemas.openxmlformats.org/officeDocument/2006/relationships/hyperlink" Target="http://www.pucpr.br/eventos/educere/educere2008/anais/pdf/810_551.pdf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blog.caelum.com.br/10-heuristicas-de-nielsen-uma-formula-pra-evitar-erros-basicos-de-usabilidade/" TargetMode="External"/><Relationship Id="rId4" Type="http://schemas.openxmlformats.org/officeDocument/2006/relationships/hyperlink" Target="http://www.mundodamonografia.com.br/wp-content/uploads/2015/01/manual_referencias_bibliograficas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jpg"/><Relationship Id="rId4" Type="http://schemas.openxmlformats.org/officeDocument/2006/relationships/image" Target="../media/image00.jpg"/><Relationship Id="rId5" Type="http://schemas.openxmlformats.org/officeDocument/2006/relationships/image" Target="../media/image01.jpg"/><Relationship Id="rId6" Type="http://schemas.openxmlformats.org/officeDocument/2006/relationships/image" Target="../media/image09.png"/><Relationship Id="rId7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1147625" y="1968875"/>
            <a:ext cx="7498799" cy="276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LOGICANDO: UMA PLATAFORMA ONLINE DE JOGOS INTERATIVOS E ATIVIDADES PARA O ENSINO DE LÓGICA A JOVENS DO ENSINO BÁSICO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3088025" y="574851"/>
            <a:ext cx="5170078" cy="4024964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B5394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3304369" y="788588"/>
            <a:ext cx="4737300" cy="30249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Place your screenshot here</a:t>
            </a: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</a:p>
        </p:txBody>
      </p:sp>
      <p:sp>
        <p:nvSpPr>
          <p:cNvPr id="142" name="Shape 142"/>
          <p:cNvSpPr txBox="1"/>
          <p:nvPr>
            <p:ph idx="4294967295" type="body"/>
          </p:nvPr>
        </p:nvSpPr>
        <p:spPr>
          <a:xfrm>
            <a:off x="166925" y="1496025"/>
            <a:ext cx="2378700" cy="327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Brincando com estruturas de repetição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/>
              <a:t>Jogo voltado para ensinar os conceitos de laços.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4375" y="794075"/>
            <a:ext cx="4737300" cy="302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3088025" y="574851"/>
            <a:ext cx="5170078" cy="4024964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B5394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3304369" y="788588"/>
            <a:ext cx="4737300" cy="30249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Place your screenshot here</a:t>
            </a: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</a:p>
        </p:txBody>
      </p:sp>
      <p:sp>
        <p:nvSpPr>
          <p:cNvPr id="151" name="Shape 151"/>
          <p:cNvSpPr txBox="1"/>
          <p:nvPr>
            <p:ph idx="4294967295" type="body"/>
          </p:nvPr>
        </p:nvSpPr>
        <p:spPr>
          <a:xfrm>
            <a:off x="166925" y="1496025"/>
            <a:ext cx="2378700" cy="327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Pizzaria do Luigi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/>
              <a:t>Jogo voltado para revisar os conceitos abordados nas atividades anteriores.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4375" y="788600"/>
            <a:ext cx="4737299" cy="302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47325" y="1686325"/>
            <a:ext cx="19758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Atividades do Logicando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Módulo Avançado</a:t>
            </a:r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2117850" y="281775"/>
            <a:ext cx="6090600" cy="187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</a:pPr>
            <a:r>
              <a:rPr lang="en" sz="2400"/>
              <a:t>Aprendendo Portugol:</a:t>
            </a:r>
          </a:p>
          <a:p>
            <a:pPr indent="-381000" lvl="1" marL="9144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/>
              <a:t>Tutoriais </a:t>
            </a:r>
          </a:p>
          <a:p>
            <a:pPr indent="-228600" lvl="1" marL="9144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Textos</a:t>
            </a:r>
          </a:p>
          <a:p>
            <a:pPr indent="-228600" lvl="1" marL="9144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Material prático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2353950" y="2567775"/>
            <a:ext cx="6774600" cy="142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</a:pPr>
            <a:r>
              <a:rPr lang="en" sz="2400"/>
              <a:t>Testes online.</a:t>
            </a:r>
          </a:p>
          <a:p>
            <a:pPr indent="-381000" lvl="1" marL="9144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/>
              <a:t>Questões da Olimpíada Brasileira de Informática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47325" y="1686325"/>
            <a:ext cx="19758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Tarefas cumpridas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2884175" y="304823"/>
            <a:ext cx="5562000" cy="459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Plataforma desenvolvida com sistema de login e senha;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Jogos implementados com a linguagem Java;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Textos teóricos elaborados para fixar o aprendizado;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Material para incentivo à programação em pseudolinguagens desenvolvido;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Atividades da Olimpíada Brasileira de Informática integradas à plataforma.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147325" y="1686325"/>
            <a:ext cx="19758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Conclusões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2807700" y="1953149"/>
            <a:ext cx="55620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Preenchimento da lacuna entre o ensino de lógica matemática e o ensino de programação;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2807700" y="3329649"/>
            <a:ext cx="5562000" cy="170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Primeiro contato com o mundo da programação em informática para um possível aprofundamento em cursos técnicos e superiores.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007900" y="306800"/>
            <a:ext cx="5562000" cy="138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Experiência positiva com o público alvo:</a:t>
            </a:r>
          </a:p>
          <a:p>
            <a:pPr indent="-355600" lvl="1" marL="914400" rtl="0" algn="just">
              <a:spcBef>
                <a:spcPts val="0"/>
              </a:spcBef>
              <a:buSzPct val="100000"/>
            </a:pPr>
            <a:r>
              <a:rPr lang="en" sz="2000"/>
              <a:t>Curso de extensão de “Princípios Básicos a Lógica de Programação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oto-1434030216411-0b793f4b4173.jpg" id="181" name="Shape 181"/>
          <p:cNvPicPr preferRelativeResize="0"/>
          <p:nvPr/>
        </p:nvPicPr>
        <p:blipFill rotWithShape="1">
          <a:blip r:embed="rId3">
            <a:alphaModFix/>
          </a:blip>
          <a:srcRect b="0" l="28831" r="30600" t="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73763"/>
                </a:solidFill>
              </a:rPr>
              <a:t>‹#›</a:t>
            </a:fld>
          </a:p>
        </p:txBody>
      </p:sp>
      <p:sp>
        <p:nvSpPr>
          <p:cNvPr id="183" name="Shape 183"/>
          <p:cNvSpPr txBox="1"/>
          <p:nvPr>
            <p:ph idx="4294967295" type="ctrTitle"/>
          </p:nvPr>
        </p:nvSpPr>
        <p:spPr>
          <a:xfrm>
            <a:off x="2605625" y="421225"/>
            <a:ext cx="6228300" cy="115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0">
                <a:solidFill>
                  <a:srgbClr val="9FC5E8"/>
                </a:solidFill>
              </a:rPr>
              <a:t>Obrigado!</a:t>
            </a:r>
          </a:p>
        </p:txBody>
      </p:sp>
      <p:sp>
        <p:nvSpPr>
          <p:cNvPr id="184" name="Shape 184"/>
          <p:cNvSpPr txBox="1"/>
          <p:nvPr>
            <p:ph idx="4294967295" type="subTitle"/>
          </p:nvPr>
        </p:nvSpPr>
        <p:spPr>
          <a:xfrm>
            <a:off x="2805625" y="2654475"/>
            <a:ext cx="5571300" cy="255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400"/>
              <a:t>Perguntas?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Referências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2874625" y="275351"/>
            <a:ext cx="5562000" cy="486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DALE, Oscar. 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of online gaming report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Hilversum, 2013. 17 p.</a:t>
            </a:r>
          </a:p>
          <a:p>
            <a:pPr lvl="0" rtl="0" algn="just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just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LUCCHESE, Fabiano; RIBEIRO, Bruno. 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Conceituação de Jogos Digitais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Campinas, 2009. 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 p.</a:t>
            </a:r>
          </a:p>
          <a:p>
            <a:pPr lvl="0" rtl="0" algn="just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just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OEHLKE, Andreas; Nair, SURYAKUMAR. 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LibGDX Game Development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2. ed. Birmingham, Packt Publishing, 2010.</a:t>
            </a:r>
          </a:p>
          <a:p>
            <a:pPr lvl="0" rtl="0" algn="just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GRESSE VON WANGENHEIM, C.; NUNES, V. R.; DOS SANTOS, G. D. 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Ensino de Computação com SCRATCH no Ensino Fundamental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Um Estudo de Caso. Revista Brasileira de Informática na Educação, 22(03), 2014.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GOULART, Flávia. 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a inovação pode ajudar a melhorar a educação no Brasil.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Social Good Brasil, Florianópolis, 2014. Disponível em: &lt;</a:t>
            </a:r>
            <a:r>
              <a:rPr lang="en" sz="12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http://pt.slideshare.net/SocialGoodBrasil/inovao-em-educao-na-fundao-lemann-por-flvia-goulart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&gt;. Acesso em: 11 nov, 2016.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PRADO, Maria Elisabette B. B. 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 – Linguagem de programação e as implicações pedagógicas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Disponível em: &lt;</a:t>
            </a:r>
            <a:r>
              <a:rPr lang="en" sz="12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www.nied.unicamp.br/.../LOGO_IMPLICACOES_bette_nied.pdf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&gt;. Acesso em: 04 out. 2016.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73763"/>
              </a:buClr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5"/>
              </a:rPr>
              <a:t>SlidesCarnival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73763"/>
              </a:buClr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6"/>
              </a:rPr>
              <a:t>Unsplash</a:t>
            </a:r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Referências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2874625" y="275351"/>
            <a:ext cx="5562000" cy="486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(?). 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source data for Code.org infographics and stats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Disponível em:                          &lt;</a:t>
            </a:r>
            <a:r>
              <a:rPr lang="en" sz="12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https://docs.google.com/document/d/1gySkItxiJn_vwb8HIIKNXqen184mRtzDX12cux0ZgZk/pub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&gt;. Acesso em: 04 out. 2016.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BAVARESCO, Maria; SILVA, Ottilia 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linguagem Logo: Uma ferramente na relação ensino e aprendizagem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Disponível em: &lt;</a:t>
            </a:r>
            <a:r>
              <a:rPr lang="en" sz="12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www.pucpr.br/eventos/educere/educere2008/anais/pdf/810_551.pdf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&gt;. Acesso em: 11 nov. 2016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 SANTOS, Alisson. 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Uso Educacional de Jogos Digitais: Um levantamento bibliográfico a partir de periódicos e seminários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Dissertação (Bacharelado em Sistemas de Informação) — Instituto de Ciências Exatas, Departamento de Ciências da Computação,  Universidade Federal de Minas Gerais, Belo Horizonte/MG, 2012.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just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Referências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2874625" y="275350"/>
            <a:ext cx="5562000" cy="35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 GRUPO DE ESTUDO E DESENVOLVIMENTO DA INDÚSTRIA DE GAMES. 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RELATÓRIO FINAL — Mapeamento da Indústria Brasileira e Global de Jogos Digitais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Núcleo de Política e Gestão Tecnológica PGT, USP. São Paulo, 2014 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11. BRUNO, Marco. 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Heurísticas de Nielsen — Uma fórmula pra evitar erros básicos de usabilidade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Disponível em: &lt;</a:t>
            </a:r>
            <a:r>
              <a:rPr lang="en" sz="12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http://blog.caelum.com.br/10-heuristicas-de-nielsen-uma-formula-pra-evitar-erros-basicos-de-usabilidade/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&gt;. Acesso em: 11 nov. 2016.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12. (?), 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Manual das Referências Bibliográficas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Disponível em: &lt;</a:t>
            </a:r>
            <a:r>
              <a:rPr lang="en" sz="12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http://www.mundodamonografia.com.br/wp-content/uploads/2015/01/manual_referencias_bibliograficas.pdf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&gt;. Acesso em: 11 nov. 2016.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just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subTitle"/>
          </p:nvPr>
        </p:nvSpPr>
        <p:spPr>
          <a:xfrm>
            <a:off x="420650" y="4344250"/>
            <a:ext cx="8342400" cy="554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Alunos: Bruno Victor, Lucas Duarte, Vítor Luís</a:t>
            </a:r>
          </a:p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05375" y="3903875"/>
            <a:ext cx="8342400" cy="554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Orientador: Alisson Rodrigo dos Santos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0249" y="2933325"/>
            <a:ext cx="3302800" cy="110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Motivo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2874625" y="275343"/>
            <a:ext cx="5562000" cy="166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A falta de um material simples com foco no ensino de lógica e programação para o ensino básico;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2874625" y="2339818"/>
            <a:ext cx="5562000" cy="166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Dificuldade dos alunos do CEFET/MG no entendimento do que de fato é a programação.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Objetivos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2884175" y="304826"/>
            <a:ext cx="5562000" cy="206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Produzir uma plataforma online para o ensino de lógica de programação a crianças e adolescentes ainda no ensino básico;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2884175" y="2694476"/>
            <a:ext cx="5562000" cy="2064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Elaborar jogos, atividades e textos para facilitar e estimular o aprendizado de lógica de programação.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47325" y="1686325"/>
            <a:ext cx="19758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Aspectos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técnicos</a:t>
            </a:r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2884175" y="281774"/>
            <a:ext cx="5562000" cy="128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Plataforma WEB:</a:t>
            </a:r>
          </a:p>
          <a:p>
            <a:pPr indent="-381000" lvl="1" marL="914400" rtl="0" algn="just">
              <a:spcBef>
                <a:spcPts val="0"/>
              </a:spcBef>
              <a:buSzPct val="100000"/>
            </a:pPr>
            <a:r>
              <a:rPr lang="en" sz="2400"/>
              <a:t>HTML, CSS, PHP e Javascript;</a:t>
            </a:r>
            <a:br>
              <a:rPr lang="en" sz="2400"/>
            </a:br>
            <a:r>
              <a:rPr lang="en" sz="2400"/>
              <a:t>Modelagem MVC.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2884175" y="1686325"/>
            <a:ext cx="5562000" cy="98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Armazenamento de dados na nuvem:</a:t>
            </a:r>
          </a:p>
          <a:p>
            <a:pPr indent="-381000" lvl="1" marL="914400" rtl="0" algn="just">
              <a:spcBef>
                <a:spcPts val="0"/>
              </a:spcBef>
              <a:buSzPct val="100000"/>
            </a:pPr>
            <a:r>
              <a:rPr lang="en" sz="2400"/>
              <a:t> PHP e Sql.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2884175" y="3210074"/>
            <a:ext cx="5562000" cy="170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Quatro jogos integrando as atividades:</a:t>
            </a:r>
          </a:p>
          <a:p>
            <a:pPr indent="-381000" lvl="1" marL="914400" rtl="0" algn="just">
              <a:spcBef>
                <a:spcPts val="0"/>
              </a:spcBef>
              <a:buSzPct val="100000"/>
            </a:pPr>
            <a:r>
              <a:rPr lang="en" sz="2400"/>
              <a:t>linguagem Java, biblioteca</a:t>
            </a:r>
            <a:r>
              <a:rPr lang="en"/>
              <a:t> de jogos </a:t>
            </a:r>
            <a:r>
              <a:rPr lang="en" sz="2400"/>
              <a:t>libGDX;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2117850" y="25"/>
            <a:ext cx="69423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6700" y="1986100"/>
            <a:ext cx="4653449" cy="3024899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9425" y="0"/>
            <a:ext cx="4594424" cy="336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>
            <p:ph idx="4294967295" type="title"/>
          </p:nvPr>
        </p:nvSpPr>
        <p:spPr>
          <a:xfrm>
            <a:off x="208650" y="1710950"/>
            <a:ext cx="1909199" cy="1554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/>
              <a:t>Aspectos gráficos</a:t>
            </a:r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04" name="Shape 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3850" y="96375"/>
            <a:ext cx="2920149" cy="244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29425" y="3356999"/>
            <a:ext cx="2777274" cy="178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47325" y="1686325"/>
            <a:ext cx="19758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Atividades do Logicando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Módulo Iniciante</a:t>
            </a:r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2369400" y="299416"/>
            <a:ext cx="5562000" cy="109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</a:pPr>
            <a:r>
              <a:rPr lang="en" sz="2400"/>
              <a:t>Brincando com variáveis:</a:t>
            </a:r>
          </a:p>
          <a:p>
            <a:pPr indent="-381000" lvl="1" marL="9144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/>
              <a:t>Variáveis em programação.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2369400" y="1398825"/>
            <a:ext cx="6774600" cy="98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</a:pPr>
            <a:r>
              <a:rPr lang="en" sz="2400"/>
              <a:t>Brincando com estruturas de condição:</a:t>
            </a:r>
          </a:p>
          <a:p>
            <a:pPr indent="-381000" lvl="1" marL="9144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/>
              <a:t>Condicionais aplicadas a programação.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2353950" y="2567775"/>
            <a:ext cx="6774600" cy="142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</a:pPr>
            <a:r>
              <a:rPr lang="en" sz="2400"/>
              <a:t>Brincando com Loops:</a:t>
            </a:r>
          </a:p>
          <a:p>
            <a:pPr indent="-381000" lvl="1" marL="9144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/>
              <a:t>Estruturas de repetição.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2353950" y="2567775"/>
            <a:ext cx="6774600" cy="142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</a:pPr>
            <a:r>
              <a:rPr lang="en" sz="2400"/>
              <a:t>Brincando com Loops:</a:t>
            </a:r>
          </a:p>
          <a:p>
            <a:pPr indent="-381000" lvl="1" marL="9144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/>
              <a:t>Estruturas de repetição.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2369400" y="3714300"/>
            <a:ext cx="6774600" cy="142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</a:pPr>
            <a:r>
              <a:rPr lang="en" sz="2400"/>
              <a:t>A Pizzaria de Luigi:</a:t>
            </a:r>
          </a:p>
          <a:p>
            <a:pPr indent="-381000" lvl="1" marL="9144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/>
              <a:t>Trabalha os aspectos do algoritmo como um todo.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3088025" y="574851"/>
            <a:ext cx="5170078" cy="4024964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B5394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3304369" y="788588"/>
            <a:ext cx="4737300" cy="30249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Place your screenshot here</a:t>
            </a: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</a:p>
        </p:txBody>
      </p:sp>
      <p:sp>
        <p:nvSpPr>
          <p:cNvPr id="124" name="Shape 124"/>
          <p:cNvSpPr txBox="1"/>
          <p:nvPr>
            <p:ph idx="4294967295" type="body"/>
          </p:nvPr>
        </p:nvSpPr>
        <p:spPr>
          <a:xfrm>
            <a:off x="166925" y="1496025"/>
            <a:ext cx="2378700" cy="327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Brincando com variáveis</a:t>
            </a:r>
          </a:p>
          <a:p>
            <a:pPr lv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/>
              <a:t>J</a:t>
            </a:r>
            <a:r>
              <a:rPr lang="en" sz="1400"/>
              <a:t>ogo voltado para ensinar os conceitos de variáveis em programação.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4375" y="755650"/>
            <a:ext cx="4737299" cy="302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3088025" y="574851"/>
            <a:ext cx="5170078" cy="4024964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B5394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3304369" y="788588"/>
            <a:ext cx="4737300" cy="302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Place your screenshot here</a:t>
            </a:r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</a:p>
        </p:txBody>
      </p:sp>
      <p:sp>
        <p:nvSpPr>
          <p:cNvPr id="133" name="Shape 133"/>
          <p:cNvSpPr txBox="1"/>
          <p:nvPr>
            <p:ph idx="4294967295" type="body"/>
          </p:nvPr>
        </p:nvSpPr>
        <p:spPr>
          <a:xfrm>
            <a:off x="166925" y="1496025"/>
            <a:ext cx="2378700" cy="327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Brincando com estruturas de condição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/>
              <a:t>Jogo voltado para ensinar os </a:t>
            </a:r>
            <a:r>
              <a:rPr lang="en" sz="1400"/>
              <a:t>conceitos</a:t>
            </a:r>
            <a:r>
              <a:rPr lang="en" sz="1400"/>
              <a:t> de tomada de decisão.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4375" y="788600"/>
            <a:ext cx="4737299" cy="30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