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227701" y="1794128"/>
            <a:ext cx="3653154" cy="3592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971032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9144000" y="0"/>
                </a:moveTo>
                <a:lnTo>
                  <a:pt x="0" y="0"/>
                </a:lnTo>
                <a:lnTo>
                  <a:pt x="0" y="886968"/>
                </a:lnTo>
                <a:lnTo>
                  <a:pt x="9144000" y="88696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2240280" y="0"/>
                </a:moveTo>
                <a:lnTo>
                  <a:pt x="0" y="0"/>
                </a:lnTo>
                <a:lnTo>
                  <a:pt x="0" y="713232"/>
                </a:lnTo>
                <a:lnTo>
                  <a:pt x="2240280" y="713232"/>
                </a:lnTo>
                <a:lnTo>
                  <a:pt x="2240280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6784848" y="0"/>
                </a:moveTo>
                <a:lnTo>
                  <a:pt x="0" y="0"/>
                </a:lnTo>
                <a:lnTo>
                  <a:pt x="0" y="713231"/>
                </a:lnTo>
                <a:lnTo>
                  <a:pt x="6784848" y="713231"/>
                </a:lnTo>
                <a:lnTo>
                  <a:pt x="6784848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133857"/>
            <a:ext cx="59055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152" y="1526520"/>
            <a:ext cx="7981695" cy="1424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sc.ufcg.edu.br/~jacques/cursos/proj/gerenciadesenv/visao.htm" TargetMode="Externa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1194" y="4437126"/>
            <a:ext cx="5337810" cy="1367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400" spc="-270">
                <a:solidFill>
                  <a:srgbClr val="DEF5F9"/>
                </a:solidFill>
                <a:latin typeface="Microsoft Sans Serif"/>
                <a:cs typeface="Microsoft Sans Serif"/>
              </a:rPr>
              <a:t>AN</a:t>
            </a:r>
            <a:r>
              <a:rPr dirty="0" sz="4400" spc="-250">
                <a:solidFill>
                  <a:srgbClr val="DEF5F9"/>
                </a:solidFill>
                <a:latin typeface="Microsoft Sans Serif"/>
                <a:cs typeface="Microsoft Sans Serif"/>
              </a:rPr>
              <a:t>Á</a:t>
            </a:r>
            <a:r>
              <a:rPr dirty="0" sz="4400" spc="-690">
                <a:solidFill>
                  <a:srgbClr val="DEF5F9"/>
                </a:solidFill>
                <a:latin typeface="Microsoft Sans Serif"/>
                <a:cs typeface="Microsoft Sans Serif"/>
              </a:rPr>
              <a:t>LISE</a:t>
            </a:r>
            <a:r>
              <a:rPr dirty="0" sz="4400" spc="20">
                <a:solidFill>
                  <a:srgbClr val="DEF5F9"/>
                </a:solidFill>
                <a:latin typeface="Microsoft Sans Serif"/>
                <a:cs typeface="Microsoft Sans Serif"/>
              </a:rPr>
              <a:t> </a:t>
            </a:r>
            <a:r>
              <a:rPr dirty="0" sz="4400" spc="-1010">
                <a:solidFill>
                  <a:srgbClr val="DEF5F9"/>
                </a:solidFill>
                <a:latin typeface="Microsoft Sans Serif"/>
                <a:cs typeface="Microsoft Sans Serif"/>
              </a:rPr>
              <a:t>E</a:t>
            </a:r>
            <a:r>
              <a:rPr dirty="0" sz="4400" spc="45">
                <a:solidFill>
                  <a:srgbClr val="DEF5F9"/>
                </a:solidFill>
                <a:latin typeface="Microsoft Sans Serif"/>
                <a:cs typeface="Microsoft Sans Serif"/>
              </a:rPr>
              <a:t> </a:t>
            </a:r>
            <a:r>
              <a:rPr dirty="0" sz="4400" spc="-560">
                <a:solidFill>
                  <a:srgbClr val="DEF5F9"/>
                </a:solidFill>
                <a:latin typeface="Microsoft Sans Serif"/>
                <a:cs typeface="Microsoft Sans Serif"/>
              </a:rPr>
              <a:t>PR</a:t>
            </a:r>
            <a:r>
              <a:rPr dirty="0" sz="4400" spc="-620">
                <a:solidFill>
                  <a:srgbClr val="DEF5F9"/>
                </a:solidFill>
                <a:latin typeface="Microsoft Sans Serif"/>
                <a:cs typeface="Microsoft Sans Serif"/>
              </a:rPr>
              <a:t>O</a:t>
            </a:r>
            <a:r>
              <a:rPr dirty="0" sz="4400" spc="-750">
                <a:solidFill>
                  <a:srgbClr val="DEF5F9"/>
                </a:solidFill>
                <a:latin typeface="Microsoft Sans Serif"/>
                <a:cs typeface="Microsoft Sans Serif"/>
              </a:rPr>
              <a:t>JE</a:t>
            </a:r>
            <a:r>
              <a:rPr dirty="0" sz="4400" spc="-875">
                <a:solidFill>
                  <a:srgbClr val="DEF5F9"/>
                </a:solidFill>
                <a:latin typeface="Microsoft Sans Serif"/>
                <a:cs typeface="Microsoft Sans Serif"/>
              </a:rPr>
              <a:t>T</a:t>
            </a:r>
            <a:r>
              <a:rPr dirty="0" sz="4400" spc="-30">
                <a:solidFill>
                  <a:srgbClr val="DEF5F9"/>
                </a:solidFill>
                <a:latin typeface="Microsoft Sans Serif"/>
                <a:cs typeface="Microsoft Sans Serif"/>
              </a:rPr>
              <a:t>O</a:t>
            </a:r>
            <a:r>
              <a:rPr dirty="0" sz="4400" spc="-5">
                <a:solidFill>
                  <a:srgbClr val="DEF5F9"/>
                </a:solidFill>
                <a:latin typeface="Microsoft Sans Serif"/>
                <a:cs typeface="Microsoft Sans Serif"/>
              </a:rPr>
              <a:t> </a:t>
            </a:r>
            <a:r>
              <a:rPr dirty="0" sz="4400" spc="-530">
                <a:solidFill>
                  <a:srgbClr val="DEF5F9"/>
                </a:solidFill>
                <a:latin typeface="Microsoft Sans Serif"/>
                <a:cs typeface="Microsoft Sans Serif"/>
              </a:rPr>
              <a:t>DE  </a:t>
            </a:r>
            <a:r>
              <a:rPr dirty="0" sz="4400" spc="-595">
                <a:solidFill>
                  <a:srgbClr val="DEF5F9"/>
                </a:solidFill>
                <a:latin typeface="Microsoft Sans Serif"/>
                <a:cs typeface="Microsoft Sans Serif"/>
              </a:rPr>
              <a:t>SISTEMAS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1194" y="6163767"/>
            <a:ext cx="270383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65">
                <a:solidFill>
                  <a:srgbClr val="FFFFFF"/>
                </a:solidFill>
                <a:latin typeface="Microsoft Sans Serif"/>
                <a:cs typeface="Microsoft Sans Serif"/>
              </a:rPr>
              <a:t>Documen</a:t>
            </a:r>
            <a:r>
              <a:rPr dirty="0" sz="2600" spc="-114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4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dirty="0" sz="26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5">
                <a:solidFill>
                  <a:srgbClr val="FFFFFF"/>
                </a:solidFill>
                <a:latin typeface="Microsoft Sans Serif"/>
                <a:cs typeface="Microsoft Sans Serif"/>
              </a:rPr>
              <a:t>Visão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5030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O</a:t>
            </a:r>
            <a:r>
              <a:rPr dirty="0" sz="4400" spc="-80"/>
              <a:t>r</a:t>
            </a:r>
            <a:r>
              <a:rPr dirty="0" sz="4400" spc="-185"/>
              <a:t>ganiz</a:t>
            </a:r>
            <a:r>
              <a:rPr dirty="0" sz="4400" spc="-200"/>
              <a:t>a</a:t>
            </a:r>
            <a:r>
              <a:rPr dirty="0" sz="4400" spc="-385"/>
              <a:t>ção</a:t>
            </a:r>
            <a:r>
              <a:rPr dirty="0" sz="4400" spc="-50"/>
              <a:t> </a:t>
            </a:r>
            <a:r>
              <a:rPr dirty="0" sz="4400" spc="-355"/>
              <a:t>do</a:t>
            </a:r>
            <a:r>
              <a:rPr dirty="0" sz="4400" spc="-50"/>
              <a:t> </a:t>
            </a:r>
            <a:r>
              <a:rPr dirty="0" sz="4400" spc="-395"/>
              <a:t>docu</a:t>
            </a:r>
            <a:r>
              <a:rPr dirty="0" sz="4400" spc="-575"/>
              <a:t>m</a:t>
            </a:r>
            <a:r>
              <a:rPr dirty="0" sz="4400" spc="-340"/>
              <a:t>ento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5596"/>
            <a:ext cx="3920490" cy="48704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9285" y="1763648"/>
            <a:ext cx="6377305" cy="4876165"/>
            <a:chOff x="2669285" y="1763648"/>
            <a:chExt cx="6377305" cy="4876165"/>
          </a:xfrm>
        </p:grpSpPr>
        <p:sp>
          <p:nvSpPr>
            <p:cNvPr id="5" name="object 5"/>
            <p:cNvSpPr/>
            <p:nvPr/>
          </p:nvSpPr>
          <p:spPr>
            <a:xfrm>
              <a:off x="2678810" y="1773173"/>
              <a:ext cx="6358255" cy="4857115"/>
            </a:xfrm>
            <a:custGeom>
              <a:avLst/>
              <a:gdLst/>
              <a:ahLst/>
              <a:cxnLst/>
              <a:rect l="l" t="t" r="r" b="b"/>
              <a:pathLst>
                <a:path w="6358255" h="4857115">
                  <a:moveTo>
                    <a:pt x="6357746" y="0"/>
                  </a:moveTo>
                  <a:lnTo>
                    <a:pt x="2470023" y="0"/>
                  </a:lnTo>
                  <a:lnTo>
                    <a:pt x="2470023" y="809498"/>
                  </a:lnTo>
                  <a:lnTo>
                    <a:pt x="0" y="2084577"/>
                  </a:lnTo>
                  <a:lnTo>
                    <a:pt x="2470023" y="2023745"/>
                  </a:lnTo>
                  <a:lnTo>
                    <a:pt x="2470023" y="4856988"/>
                  </a:lnTo>
                  <a:lnTo>
                    <a:pt x="6357746" y="4856988"/>
                  </a:lnTo>
                  <a:lnTo>
                    <a:pt x="6357746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78810" y="1773173"/>
              <a:ext cx="6358255" cy="4857115"/>
            </a:xfrm>
            <a:custGeom>
              <a:avLst/>
              <a:gdLst/>
              <a:ahLst/>
              <a:cxnLst/>
              <a:rect l="l" t="t" r="r" b="b"/>
              <a:pathLst>
                <a:path w="6358255" h="4857115">
                  <a:moveTo>
                    <a:pt x="2470023" y="0"/>
                  </a:moveTo>
                  <a:lnTo>
                    <a:pt x="3117977" y="0"/>
                  </a:lnTo>
                  <a:lnTo>
                    <a:pt x="4089908" y="0"/>
                  </a:lnTo>
                  <a:lnTo>
                    <a:pt x="6357746" y="0"/>
                  </a:lnTo>
                  <a:lnTo>
                    <a:pt x="6357746" y="809498"/>
                  </a:lnTo>
                  <a:lnTo>
                    <a:pt x="6357746" y="2023745"/>
                  </a:lnTo>
                  <a:lnTo>
                    <a:pt x="6357746" y="4856988"/>
                  </a:lnTo>
                  <a:lnTo>
                    <a:pt x="4089908" y="4856988"/>
                  </a:lnTo>
                  <a:lnTo>
                    <a:pt x="3117977" y="4856988"/>
                  </a:lnTo>
                  <a:lnTo>
                    <a:pt x="2470023" y="4856988"/>
                  </a:lnTo>
                  <a:lnTo>
                    <a:pt x="2470023" y="2023745"/>
                  </a:lnTo>
                  <a:lnTo>
                    <a:pt x="0" y="2084577"/>
                  </a:lnTo>
                  <a:lnTo>
                    <a:pt x="2470023" y="809498"/>
                  </a:lnTo>
                  <a:lnTo>
                    <a:pt x="2470023" y="0"/>
                  </a:lnTo>
                  <a:close/>
                </a:path>
              </a:pathLst>
            </a:custGeom>
            <a:ln w="19050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27701" y="1794128"/>
            <a:ext cx="329819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04">
                <a:latin typeface="Microsoft Sans Serif"/>
                <a:cs typeface="Microsoft Sans Serif"/>
              </a:rPr>
              <a:t>Des</a:t>
            </a:r>
            <a:r>
              <a:rPr dirty="0" sz="1800" spc="-105">
                <a:latin typeface="Microsoft Sans Serif"/>
                <a:cs typeface="Microsoft Sans Serif"/>
              </a:rPr>
              <a:t>cre</a:t>
            </a:r>
            <a:r>
              <a:rPr dirty="0" sz="1800" spc="-145">
                <a:latin typeface="Microsoft Sans Serif"/>
                <a:cs typeface="Microsoft Sans Serif"/>
              </a:rPr>
              <a:t>v</a:t>
            </a:r>
            <a:r>
              <a:rPr dirty="0" sz="1800" spc="-55">
                <a:latin typeface="Microsoft Sans Serif"/>
                <a:cs typeface="Microsoft Sans Serif"/>
              </a:rPr>
              <a:t>er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100">
                <a:latin typeface="Microsoft Sans Serif"/>
                <a:cs typeface="Microsoft Sans Serif"/>
              </a:rPr>
              <a:t>opósi</a:t>
            </a:r>
            <a:r>
              <a:rPr dirty="0" sz="1800" spc="-55">
                <a:latin typeface="Microsoft Sans Serif"/>
                <a:cs typeface="Microsoft Sans Serif"/>
              </a:rPr>
              <a:t>t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in</a:t>
            </a:r>
            <a:r>
              <a:rPr dirty="0" sz="1800" spc="-60">
                <a:latin typeface="Microsoft Sans Serif"/>
                <a:cs typeface="Microsoft Sans Serif"/>
              </a:rPr>
              <a:t>t</a:t>
            </a:r>
            <a:r>
              <a:rPr dirty="0" sz="1800" spc="-180">
                <a:latin typeface="Microsoft Sans Serif"/>
                <a:cs typeface="Microsoft Sans Serif"/>
              </a:rPr>
              <a:t>en</a:t>
            </a:r>
            <a:r>
              <a:rPr dirty="0" sz="1800" spc="-160">
                <a:latin typeface="Microsoft Sans Serif"/>
                <a:cs typeface="Microsoft Sans Serif"/>
              </a:rPr>
              <a:t>ç</a:t>
            </a:r>
            <a:r>
              <a:rPr dirty="0" sz="1800" spc="-45">
                <a:latin typeface="Microsoft Sans Serif"/>
                <a:cs typeface="Microsoft Sans Serif"/>
              </a:rPr>
              <a:t>ão  </a:t>
            </a:r>
            <a:r>
              <a:rPr dirty="0" sz="1800" spc="-85">
                <a:latin typeface="Microsoft Sans Serif"/>
                <a:cs typeface="Microsoft Sans Serif"/>
              </a:rPr>
              <a:t>gerais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do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produto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390">
                <a:latin typeface="Microsoft Sans Serif"/>
                <a:cs typeface="Microsoft Sans Serif"/>
              </a:rPr>
              <a:t>P</a:t>
            </a:r>
            <a:r>
              <a:rPr dirty="0" sz="1800" spc="-70">
                <a:latin typeface="Microsoft Sans Serif"/>
                <a:cs typeface="Microsoft Sans Serif"/>
              </a:rPr>
              <a:t>ode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ter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5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10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li</a:t>
            </a:r>
            <a:r>
              <a:rPr dirty="0" sz="1800" spc="-130">
                <a:latin typeface="Microsoft Sans Serif"/>
                <a:cs typeface="Microsoft Sans Serif"/>
              </a:rPr>
              <a:t>n</a:t>
            </a:r>
            <a:r>
              <a:rPr dirty="0" sz="1800" spc="-114">
                <a:latin typeface="Microsoft Sans Serif"/>
                <a:cs typeface="Microsoft Sans Serif"/>
              </a:rPr>
              <a:t>ha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5030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O</a:t>
            </a:r>
            <a:r>
              <a:rPr dirty="0" sz="4400" spc="-80"/>
              <a:t>r</a:t>
            </a:r>
            <a:r>
              <a:rPr dirty="0" sz="4400" spc="-185"/>
              <a:t>ganiz</a:t>
            </a:r>
            <a:r>
              <a:rPr dirty="0" sz="4400" spc="-200"/>
              <a:t>a</a:t>
            </a:r>
            <a:r>
              <a:rPr dirty="0" sz="4400" spc="-385"/>
              <a:t>ção</a:t>
            </a:r>
            <a:r>
              <a:rPr dirty="0" sz="4400" spc="-50"/>
              <a:t> </a:t>
            </a:r>
            <a:r>
              <a:rPr dirty="0" sz="4400" spc="-355"/>
              <a:t>do</a:t>
            </a:r>
            <a:r>
              <a:rPr dirty="0" sz="4400" spc="-50"/>
              <a:t> </a:t>
            </a:r>
            <a:r>
              <a:rPr dirty="0" sz="4400" spc="-395"/>
              <a:t>docu</a:t>
            </a:r>
            <a:r>
              <a:rPr dirty="0" sz="4400" spc="-575"/>
              <a:t>m</a:t>
            </a:r>
            <a:r>
              <a:rPr dirty="0" sz="4400" spc="-340"/>
              <a:t>ento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5596"/>
            <a:ext cx="3920490" cy="48704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57323" y="1763648"/>
            <a:ext cx="6588759" cy="4876165"/>
            <a:chOff x="2457323" y="1763648"/>
            <a:chExt cx="6588759" cy="4876165"/>
          </a:xfrm>
        </p:grpSpPr>
        <p:sp>
          <p:nvSpPr>
            <p:cNvPr id="5" name="object 5"/>
            <p:cNvSpPr/>
            <p:nvPr/>
          </p:nvSpPr>
          <p:spPr>
            <a:xfrm>
              <a:off x="2466848" y="1773173"/>
              <a:ext cx="6569709" cy="4857115"/>
            </a:xfrm>
            <a:custGeom>
              <a:avLst/>
              <a:gdLst/>
              <a:ahLst/>
              <a:cxnLst/>
              <a:rect l="l" t="t" r="r" b="b"/>
              <a:pathLst>
                <a:path w="6569709" h="4857115">
                  <a:moveTo>
                    <a:pt x="6569709" y="0"/>
                  </a:moveTo>
                  <a:lnTo>
                    <a:pt x="2681986" y="0"/>
                  </a:lnTo>
                  <a:lnTo>
                    <a:pt x="2681986" y="809498"/>
                  </a:lnTo>
                  <a:lnTo>
                    <a:pt x="0" y="2309876"/>
                  </a:lnTo>
                  <a:lnTo>
                    <a:pt x="2681986" y="2023745"/>
                  </a:lnTo>
                  <a:lnTo>
                    <a:pt x="2681986" y="4856988"/>
                  </a:lnTo>
                  <a:lnTo>
                    <a:pt x="6569709" y="4856988"/>
                  </a:lnTo>
                  <a:lnTo>
                    <a:pt x="6569709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66848" y="1773173"/>
              <a:ext cx="6569709" cy="4857115"/>
            </a:xfrm>
            <a:custGeom>
              <a:avLst/>
              <a:gdLst/>
              <a:ahLst/>
              <a:cxnLst/>
              <a:rect l="l" t="t" r="r" b="b"/>
              <a:pathLst>
                <a:path w="6569709" h="4857115">
                  <a:moveTo>
                    <a:pt x="2681986" y="0"/>
                  </a:moveTo>
                  <a:lnTo>
                    <a:pt x="3329940" y="0"/>
                  </a:lnTo>
                  <a:lnTo>
                    <a:pt x="4301871" y="0"/>
                  </a:lnTo>
                  <a:lnTo>
                    <a:pt x="6569709" y="0"/>
                  </a:lnTo>
                  <a:lnTo>
                    <a:pt x="6569709" y="809498"/>
                  </a:lnTo>
                  <a:lnTo>
                    <a:pt x="6569709" y="2023745"/>
                  </a:lnTo>
                  <a:lnTo>
                    <a:pt x="6569709" y="4856988"/>
                  </a:lnTo>
                  <a:lnTo>
                    <a:pt x="4301871" y="4856988"/>
                  </a:lnTo>
                  <a:lnTo>
                    <a:pt x="3329940" y="4856988"/>
                  </a:lnTo>
                  <a:lnTo>
                    <a:pt x="2681986" y="4856988"/>
                  </a:lnTo>
                  <a:lnTo>
                    <a:pt x="2681986" y="2023745"/>
                  </a:lnTo>
                  <a:lnTo>
                    <a:pt x="0" y="2309876"/>
                  </a:lnTo>
                  <a:lnTo>
                    <a:pt x="2681986" y="809498"/>
                  </a:lnTo>
                  <a:lnTo>
                    <a:pt x="2681986" y="0"/>
                  </a:lnTo>
                  <a:close/>
                </a:path>
              </a:pathLst>
            </a:custGeom>
            <a:ln w="19050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27701" y="1794128"/>
            <a:ext cx="302704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Lis</a:t>
            </a:r>
            <a:r>
              <a:rPr dirty="0" sz="1800" spc="-10">
                <a:latin typeface="Microsoft Sans Serif"/>
                <a:cs typeface="Microsoft Sans Serif"/>
              </a:rPr>
              <a:t>t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Microsoft Sans Serif"/>
                <a:cs typeface="Microsoft Sans Serif"/>
              </a:rPr>
              <a:t>r </a:t>
            </a:r>
            <a:r>
              <a:rPr dirty="0" sz="1800" spc="-204">
                <a:latin typeface="Microsoft Sans Serif"/>
                <a:cs typeface="Microsoft Sans Serif"/>
              </a:rPr>
              <a:t>os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fea</a:t>
            </a:r>
            <a:r>
              <a:rPr dirty="0" sz="1800">
                <a:latin typeface="Microsoft Sans Serif"/>
                <a:cs typeface="Microsoft Sans Serif"/>
              </a:rPr>
              <a:t>t</a:t>
            </a:r>
            <a:r>
              <a:rPr dirty="0" sz="1800" spc="-155">
                <a:latin typeface="Microsoft Sans Serif"/>
                <a:cs typeface="Microsoft Sans Serif"/>
              </a:rPr>
              <a:t>ures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impo</a:t>
            </a:r>
            <a:r>
              <a:rPr dirty="0" sz="1800" spc="-25">
                <a:latin typeface="Microsoft Sans Serif"/>
                <a:cs typeface="Microsoft Sans Serif"/>
              </a:rPr>
              <a:t>r</a:t>
            </a:r>
            <a:r>
              <a:rPr dirty="0" sz="1800" spc="-10">
                <a:latin typeface="Microsoft Sans Serif"/>
                <a:cs typeface="Microsoft Sans Serif"/>
              </a:rPr>
              <a:t>t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150">
                <a:latin typeface="Microsoft Sans Serif"/>
                <a:cs typeface="Microsoft Sans Serif"/>
              </a:rPr>
              <a:t>n</a:t>
            </a:r>
            <a:r>
              <a:rPr dirty="0" sz="1800" spc="-70">
                <a:latin typeface="Microsoft Sans Serif"/>
                <a:cs typeface="Microsoft Sans Serif"/>
              </a:rPr>
              <a:t>t</a:t>
            </a:r>
            <a:r>
              <a:rPr dirty="0" sz="1800" spc="-215">
                <a:latin typeface="Microsoft Sans Serif"/>
                <a:cs typeface="Microsoft Sans Serif"/>
              </a:rPr>
              <a:t>e</a:t>
            </a:r>
            <a:r>
              <a:rPr dirty="0" sz="1800" spc="-235">
                <a:latin typeface="Microsoft Sans Serif"/>
                <a:cs typeface="Microsoft Sans Serif"/>
              </a:rPr>
              <a:t>s</a:t>
            </a:r>
            <a:r>
              <a:rPr dirty="0" sz="1800" spc="-105">
                <a:latin typeface="Microsoft Sans Serif"/>
                <a:cs typeface="Microsoft Sans Serif"/>
              </a:rPr>
              <a:t>,  </a:t>
            </a:r>
            <a:r>
              <a:rPr dirty="0" sz="1800" spc="-80">
                <a:latin typeface="Microsoft Sans Serif"/>
                <a:cs typeface="Microsoft Sans Serif"/>
              </a:rPr>
              <a:t>particularmente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aqueles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que 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diferenciam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produto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 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concorrentes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5030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O</a:t>
            </a:r>
            <a:r>
              <a:rPr dirty="0" sz="4400" spc="-80"/>
              <a:t>r</a:t>
            </a:r>
            <a:r>
              <a:rPr dirty="0" sz="4400" spc="-185"/>
              <a:t>ganiz</a:t>
            </a:r>
            <a:r>
              <a:rPr dirty="0" sz="4400" spc="-200"/>
              <a:t>a</a:t>
            </a:r>
            <a:r>
              <a:rPr dirty="0" sz="4400" spc="-385"/>
              <a:t>ção</a:t>
            </a:r>
            <a:r>
              <a:rPr dirty="0" sz="4400" spc="-50"/>
              <a:t> </a:t>
            </a:r>
            <a:r>
              <a:rPr dirty="0" sz="4400" spc="-355"/>
              <a:t>do</a:t>
            </a:r>
            <a:r>
              <a:rPr dirty="0" sz="4400" spc="-50"/>
              <a:t> </a:t>
            </a:r>
            <a:r>
              <a:rPr dirty="0" sz="4400" spc="-395"/>
              <a:t>docu</a:t>
            </a:r>
            <a:r>
              <a:rPr dirty="0" sz="4400" spc="-575"/>
              <a:t>m</a:t>
            </a:r>
            <a:r>
              <a:rPr dirty="0" sz="4400" spc="-340"/>
              <a:t>ento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5596"/>
            <a:ext cx="3920490" cy="48704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39007" y="1763648"/>
            <a:ext cx="5807075" cy="4876165"/>
            <a:chOff x="3239007" y="1763648"/>
            <a:chExt cx="5807075" cy="4876165"/>
          </a:xfrm>
        </p:grpSpPr>
        <p:sp>
          <p:nvSpPr>
            <p:cNvPr id="5" name="object 5"/>
            <p:cNvSpPr/>
            <p:nvPr/>
          </p:nvSpPr>
          <p:spPr>
            <a:xfrm>
              <a:off x="3248532" y="1773173"/>
              <a:ext cx="5788025" cy="4857115"/>
            </a:xfrm>
            <a:custGeom>
              <a:avLst/>
              <a:gdLst/>
              <a:ahLst/>
              <a:cxnLst/>
              <a:rect l="l" t="t" r="r" b="b"/>
              <a:pathLst>
                <a:path w="5788025" h="4857115">
                  <a:moveTo>
                    <a:pt x="5788025" y="0"/>
                  </a:moveTo>
                  <a:lnTo>
                    <a:pt x="1900301" y="0"/>
                  </a:lnTo>
                  <a:lnTo>
                    <a:pt x="1900301" y="2833243"/>
                  </a:lnTo>
                  <a:lnTo>
                    <a:pt x="0" y="2561717"/>
                  </a:lnTo>
                  <a:lnTo>
                    <a:pt x="1900301" y="4047490"/>
                  </a:lnTo>
                  <a:lnTo>
                    <a:pt x="1900301" y="4856988"/>
                  </a:lnTo>
                  <a:lnTo>
                    <a:pt x="5788025" y="4856988"/>
                  </a:lnTo>
                  <a:lnTo>
                    <a:pt x="5788025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48532" y="1773173"/>
              <a:ext cx="5788025" cy="4857115"/>
            </a:xfrm>
            <a:custGeom>
              <a:avLst/>
              <a:gdLst/>
              <a:ahLst/>
              <a:cxnLst/>
              <a:rect l="l" t="t" r="r" b="b"/>
              <a:pathLst>
                <a:path w="5788025" h="4857115">
                  <a:moveTo>
                    <a:pt x="1900301" y="0"/>
                  </a:moveTo>
                  <a:lnTo>
                    <a:pt x="2548255" y="0"/>
                  </a:lnTo>
                  <a:lnTo>
                    <a:pt x="3520186" y="0"/>
                  </a:lnTo>
                  <a:lnTo>
                    <a:pt x="5788025" y="0"/>
                  </a:lnTo>
                  <a:lnTo>
                    <a:pt x="5788025" y="2833243"/>
                  </a:lnTo>
                  <a:lnTo>
                    <a:pt x="5788025" y="4047490"/>
                  </a:lnTo>
                  <a:lnTo>
                    <a:pt x="5788025" y="4856988"/>
                  </a:lnTo>
                  <a:lnTo>
                    <a:pt x="3520186" y="4856988"/>
                  </a:lnTo>
                  <a:lnTo>
                    <a:pt x="2548255" y="4856988"/>
                  </a:lnTo>
                  <a:lnTo>
                    <a:pt x="1900301" y="4856988"/>
                  </a:lnTo>
                  <a:lnTo>
                    <a:pt x="1900301" y="4047490"/>
                  </a:lnTo>
                  <a:lnTo>
                    <a:pt x="0" y="2561717"/>
                  </a:lnTo>
                  <a:lnTo>
                    <a:pt x="1900301" y="2833243"/>
                  </a:lnTo>
                  <a:lnTo>
                    <a:pt x="1900301" y="0"/>
                  </a:lnTo>
                  <a:close/>
                </a:path>
              </a:pathLst>
            </a:custGeom>
            <a:ln w="19050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27701" y="1794128"/>
            <a:ext cx="3725545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16700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450">
                <a:latin typeface="Microsoft Sans Serif"/>
                <a:cs typeface="Microsoft Sans Serif"/>
              </a:rPr>
              <a:t>R</a:t>
            </a:r>
            <a:r>
              <a:rPr dirty="0" sz="1800" spc="-100">
                <a:latin typeface="Microsoft Sans Serif"/>
                <a:cs typeface="Microsoft Sans Serif"/>
              </a:rPr>
              <a:t>egis</a:t>
            </a:r>
            <a:r>
              <a:rPr dirty="0" sz="1800" spc="-55">
                <a:latin typeface="Microsoft Sans Serif"/>
                <a:cs typeface="Microsoft Sans Serif"/>
              </a:rPr>
              <a:t>t</a:t>
            </a:r>
            <a:r>
              <a:rPr dirty="0" sz="1800" spc="-55">
                <a:latin typeface="Microsoft Sans Serif"/>
                <a:cs typeface="Microsoft Sans Serif"/>
              </a:rPr>
              <a:t>re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qu</a:t>
            </a:r>
            <a:r>
              <a:rPr dirty="0" sz="1800" spc="-80">
                <a:latin typeface="Microsoft Sans Serif"/>
                <a:cs typeface="Microsoft Sans Serif"/>
              </a:rPr>
              <a:t>ais</a:t>
            </a:r>
            <a:r>
              <a:rPr dirty="0" sz="1800" spc="-100">
                <a:latin typeface="Microsoft Sans Serif"/>
                <a:cs typeface="Microsoft Sans Serif"/>
              </a:rPr>
              <a:t>q</a:t>
            </a:r>
            <a:r>
              <a:rPr dirty="0" sz="1800" spc="-105">
                <a:latin typeface="Microsoft Sans Serif"/>
                <a:cs typeface="Microsoft Sans Serif"/>
              </a:rPr>
              <a:t>uer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su</a:t>
            </a:r>
            <a:r>
              <a:rPr dirty="0" sz="1800" spc="-175">
                <a:latin typeface="Microsoft Sans Serif"/>
                <a:cs typeface="Microsoft Sans Serif"/>
              </a:rPr>
              <a:t>p</a:t>
            </a:r>
            <a:r>
              <a:rPr dirty="0" sz="1800" spc="-160">
                <a:latin typeface="Microsoft Sans Serif"/>
                <a:cs typeface="Microsoft Sans Serif"/>
              </a:rPr>
              <a:t>osiç</a:t>
            </a:r>
            <a:r>
              <a:rPr dirty="0" sz="1800" spc="-170">
                <a:latin typeface="Microsoft Sans Serif"/>
                <a:cs typeface="Microsoft Sans Serif"/>
              </a:rPr>
              <a:t>ões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fei</a:t>
            </a:r>
            <a:r>
              <a:rPr dirty="0" sz="1800" spc="-5">
                <a:latin typeface="Microsoft Sans Serif"/>
                <a:cs typeface="Microsoft Sans Serif"/>
              </a:rPr>
              <a:t>t</a:t>
            </a:r>
            <a:r>
              <a:rPr dirty="0" sz="1800" spc="-120">
                <a:latin typeface="Microsoft Sans Serif"/>
                <a:cs typeface="Microsoft Sans Serif"/>
              </a:rPr>
              <a:t>as  </a:t>
            </a:r>
            <a:r>
              <a:rPr dirty="0" sz="1800" spc="-160">
                <a:latin typeface="Microsoft Sans Serif"/>
                <a:cs typeface="Microsoft Sans Serif"/>
              </a:rPr>
              <a:t>no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moment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escre</a:t>
            </a:r>
            <a:r>
              <a:rPr dirty="0" sz="1800" spc="-170">
                <a:latin typeface="Microsoft Sans Serif"/>
                <a:cs typeface="Microsoft Sans Serif"/>
              </a:rPr>
              <a:t>v</a:t>
            </a:r>
            <a:r>
              <a:rPr dirty="0" sz="1800" spc="-55">
                <a:latin typeface="Microsoft Sans Serif"/>
                <a:cs typeface="Microsoft Sans Serif"/>
              </a:rPr>
              <a:t>er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este  </a:t>
            </a:r>
            <a:r>
              <a:rPr dirty="0" sz="1800" spc="-140">
                <a:latin typeface="Microsoft Sans Serif"/>
                <a:cs typeface="Microsoft Sans Serif"/>
              </a:rPr>
              <a:t>documento</a:t>
            </a:r>
            <a:endParaRPr sz="18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450">
                <a:latin typeface="Microsoft Sans Serif"/>
                <a:cs typeface="Microsoft Sans Serif"/>
              </a:rPr>
              <a:t>R</a:t>
            </a:r>
            <a:r>
              <a:rPr dirty="0" sz="1800" spc="-80">
                <a:latin typeface="Microsoft Sans Serif"/>
                <a:cs typeface="Microsoft Sans Serif"/>
              </a:rPr>
              <a:t>egistre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dependên</a:t>
            </a:r>
            <a:r>
              <a:rPr dirty="0" sz="1800" spc="-95">
                <a:latin typeface="Microsoft Sans Serif"/>
                <a:cs typeface="Microsoft Sans Serif"/>
              </a:rPr>
              <a:t>c</a:t>
            </a:r>
            <a:r>
              <a:rPr dirty="0" sz="1800" spc="-105">
                <a:latin typeface="Microsoft Sans Serif"/>
                <a:cs typeface="Microsoft Sans Serif"/>
              </a:rPr>
              <a:t>ia</a:t>
            </a:r>
            <a:r>
              <a:rPr dirty="0" sz="1800" spc="-130">
                <a:latin typeface="Microsoft Sans Serif"/>
                <a:cs typeface="Microsoft Sans Serif"/>
              </a:rPr>
              <a:t>s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com  </a:t>
            </a:r>
            <a:r>
              <a:rPr dirty="0" sz="1800" spc="-105">
                <a:latin typeface="Microsoft Sans Serif"/>
                <a:cs typeface="Microsoft Sans Serif"/>
              </a:rPr>
              <a:t>te</a:t>
            </a:r>
            <a:r>
              <a:rPr dirty="0" sz="1800" spc="-120">
                <a:latin typeface="Microsoft Sans Serif"/>
                <a:cs typeface="Microsoft Sans Serif"/>
              </a:rPr>
              <a:t>c</a:t>
            </a:r>
            <a:r>
              <a:rPr dirty="0" sz="1800" spc="-110">
                <a:latin typeface="Microsoft Sans Serif"/>
                <a:cs typeface="Microsoft Sans Serif"/>
              </a:rPr>
              <a:t>nol</a:t>
            </a:r>
            <a:r>
              <a:rPr dirty="0" sz="1800" spc="-35">
                <a:latin typeface="Microsoft Sans Serif"/>
                <a:cs typeface="Microsoft Sans Serif"/>
              </a:rPr>
              <a:t>ogi</a:t>
            </a:r>
            <a:r>
              <a:rPr dirty="0" sz="1800" spc="-35">
                <a:latin typeface="Microsoft Sans Serif"/>
                <a:cs typeface="Microsoft Sans Serif"/>
              </a:rPr>
              <a:t>a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espec</a:t>
            </a:r>
            <a:r>
              <a:rPr dirty="0" sz="1800" spc="-35">
                <a:latin typeface="Microsoft Sans Serif"/>
                <a:cs typeface="Microsoft Sans Serif"/>
              </a:rPr>
              <a:t>ífi</a:t>
            </a:r>
            <a:r>
              <a:rPr dirty="0" sz="1800" spc="-55">
                <a:latin typeface="Microsoft Sans Serif"/>
                <a:cs typeface="Microsoft Sans Serif"/>
              </a:rPr>
              <a:t>c</a:t>
            </a:r>
            <a:r>
              <a:rPr dirty="0" sz="1800" spc="-165">
                <a:latin typeface="Microsoft Sans Serif"/>
                <a:cs typeface="Microsoft Sans Serif"/>
              </a:rPr>
              <a:t>a</a:t>
            </a:r>
            <a:r>
              <a:rPr dirty="0" sz="1800" spc="-185">
                <a:latin typeface="Microsoft Sans Serif"/>
                <a:cs typeface="Microsoft Sans Serif"/>
              </a:rPr>
              <a:t>s</a:t>
            </a:r>
            <a:r>
              <a:rPr dirty="0" sz="1800" spc="-110">
                <a:latin typeface="Microsoft Sans Serif"/>
                <a:cs typeface="Microsoft Sans Serif"/>
              </a:rPr>
              <a:t>,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55">
                <a:latin typeface="Microsoft Sans Serif"/>
                <a:cs typeface="Microsoft Sans Serif"/>
              </a:rPr>
              <a:t>f</a:t>
            </a:r>
            <a:r>
              <a:rPr dirty="0" sz="1800" spc="-65">
                <a:latin typeface="Microsoft Sans Serif"/>
                <a:cs typeface="Microsoft Sans Serif"/>
              </a:rPr>
              <a:t>o</a:t>
            </a:r>
            <a:r>
              <a:rPr dirty="0" sz="1800" spc="-10">
                <a:latin typeface="Microsoft Sans Serif"/>
                <a:cs typeface="Microsoft Sans Serif"/>
              </a:rPr>
              <a:t>r</a:t>
            </a:r>
            <a:r>
              <a:rPr dirty="0" sz="1800" spc="-180">
                <a:latin typeface="Microsoft Sans Serif"/>
                <a:cs typeface="Microsoft Sans Serif"/>
              </a:rPr>
              <a:t>ne</a:t>
            </a:r>
            <a:r>
              <a:rPr dirty="0" sz="1800" spc="-160">
                <a:latin typeface="Microsoft Sans Serif"/>
                <a:cs typeface="Microsoft Sans Serif"/>
              </a:rPr>
              <a:t>c</a:t>
            </a:r>
            <a:r>
              <a:rPr dirty="0" sz="1800" spc="-105">
                <a:latin typeface="Microsoft Sans Serif"/>
                <a:cs typeface="Microsoft Sans Serif"/>
              </a:rPr>
              <a:t>edore</a:t>
            </a:r>
            <a:r>
              <a:rPr dirty="0" sz="1800" spc="-135">
                <a:latin typeface="Microsoft Sans Serif"/>
                <a:cs typeface="Microsoft Sans Serif"/>
              </a:rPr>
              <a:t>s</a:t>
            </a:r>
            <a:r>
              <a:rPr dirty="0" sz="1800" spc="-105">
                <a:latin typeface="Microsoft Sans Serif"/>
                <a:cs typeface="Microsoft Sans Serif"/>
              </a:rPr>
              <a:t>,  </a:t>
            </a:r>
            <a:r>
              <a:rPr dirty="0" sz="1800" spc="-90">
                <a:latin typeface="Microsoft Sans Serif"/>
                <a:cs typeface="Microsoft Sans Serif"/>
              </a:rPr>
              <a:t>parceiros </a:t>
            </a:r>
            <a:r>
              <a:rPr dirty="0" sz="1800" spc="-55">
                <a:latin typeface="Microsoft Sans Serif"/>
                <a:cs typeface="Microsoft Sans Serif"/>
              </a:rPr>
              <a:t>de </a:t>
            </a:r>
            <a:r>
              <a:rPr dirty="0" sz="1800" spc="-130">
                <a:latin typeface="Microsoft Sans Serif"/>
                <a:cs typeface="Microsoft Sans Serif"/>
              </a:rPr>
              <a:t>desenvolvimento,</a:t>
            </a:r>
            <a:r>
              <a:rPr dirty="0" sz="1800" spc="-12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ou </a:t>
            </a:r>
            <a:r>
              <a:rPr dirty="0" sz="1800" spc="-155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ou</a:t>
            </a:r>
            <a:r>
              <a:rPr dirty="0" sz="1800" spc="-65">
                <a:latin typeface="Microsoft Sans Serif"/>
                <a:cs typeface="Microsoft Sans Serif"/>
              </a:rPr>
              <a:t>t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204">
                <a:latin typeface="Microsoft Sans Serif"/>
                <a:cs typeface="Microsoft Sans Serif"/>
              </a:rPr>
              <a:t>os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relacio</a:t>
            </a:r>
            <a:r>
              <a:rPr dirty="0" sz="1800" spc="-100">
                <a:latin typeface="Microsoft Sans Serif"/>
                <a:cs typeface="Microsoft Sans Serif"/>
              </a:rPr>
              <a:t>n</a:t>
            </a:r>
            <a:r>
              <a:rPr dirty="0" sz="1800" spc="-160">
                <a:latin typeface="Microsoft Sans Serif"/>
                <a:cs typeface="Microsoft Sans Serif"/>
              </a:rPr>
              <a:t>amen</a:t>
            </a:r>
            <a:r>
              <a:rPr dirty="0" sz="1800" spc="-140">
                <a:latin typeface="Microsoft Sans Serif"/>
                <a:cs typeface="Microsoft Sans Serif"/>
              </a:rPr>
              <a:t>tos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negó</a:t>
            </a:r>
            <a:r>
              <a:rPr dirty="0" sz="1800" spc="-114">
                <a:latin typeface="Microsoft Sans Serif"/>
                <a:cs typeface="Microsoft Sans Serif"/>
              </a:rPr>
              <a:t>c</a:t>
            </a:r>
            <a:r>
              <a:rPr dirty="0" sz="1800" spc="-55">
                <a:latin typeface="Microsoft Sans Serif"/>
                <a:cs typeface="Microsoft Sans Serif"/>
              </a:rPr>
              <a:t>io  </a:t>
            </a:r>
            <a:r>
              <a:rPr dirty="0" sz="1800" spc="-110">
                <a:latin typeface="Microsoft Sans Serif"/>
                <a:cs typeface="Microsoft Sans Serif"/>
              </a:rPr>
              <a:t>que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poderão </a:t>
            </a:r>
            <a:r>
              <a:rPr dirty="0" sz="1800" spc="-75">
                <a:latin typeface="Microsoft Sans Serif"/>
                <a:cs typeface="Microsoft Sans Serif"/>
              </a:rPr>
              <a:t>impactar </a:t>
            </a:r>
            <a:r>
              <a:rPr dirty="0" sz="1800" spc="-160">
                <a:latin typeface="Microsoft Sans Serif"/>
                <a:cs typeface="Microsoft Sans Serif"/>
              </a:rPr>
              <a:t>no </a:t>
            </a:r>
            <a:r>
              <a:rPr dirty="0" sz="1800" spc="-155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dese</a:t>
            </a:r>
            <a:r>
              <a:rPr dirty="0" sz="1800" spc="-145">
                <a:latin typeface="Microsoft Sans Serif"/>
                <a:cs typeface="Microsoft Sans Serif"/>
              </a:rPr>
              <a:t>n</a:t>
            </a:r>
            <a:r>
              <a:rPr dirty="0" sz="1800" spc="-150">
                <a:latin typeface="Microsoft Sans Serif"/>
                <a:cs typeface="Microsoft Sans Serif"/>
              </a:rPr>
              <a:t>v</a:t>
            </a:r>
            <a:r>
              <a:rPr dirty="0" sz="1800" spc="-80">
                <a:latin typeface="Microsoft Sans Serif"/>
                <a:cs typeface="Microsoft Sans Serif"/>
              </a:rPr>
              <a:t>olv</a:t>
            </a:r>
            <a:r>
              <a:rPr dirty="0" sz="1800" spc="-150">
                <a:latin typeface="Microsoft Sans Serif"/>
                <a:cs typeface="Microsoft Sans Serif"/>
              </a:rPr>
              <a:t>imen</a:t>
            </a:r>
            <a:r>
              <a:rPr dirty="0" sz="1800" spc="-70">
                <a:latin typeface="Microsoft Sans Serif"/>
                <a:cs typeface="Microsoft Sans Serif"/>
              </a:rPr>
              <a:t>t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</a:t>
            </a:r>
            <a:r>
              <a:rPr dirty="0" sz="1800" spc="-45">
                <a:latin typeface="Microsoft Sans Serif"/>
                <a:cs typeface="Microsoft Sans Serif"/>
              </a:rPr>
              <a:t>r</a:t>
            </a:r>
            <a:r>
              <a:rPr dirty="0" sz="1800" spc="-110">
                <a:latin typeface="Microsoft Sans Serif"/>
                <a:cs typeface="Microsoft Sans Serif"/>
              </a:rPr>
              <a:t>odu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5030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O</a:t>
            </a:r>
            <a:r>
              <a:rPr dirty="0" sz="4400" spc="-80"/>
              <a:t>r</a:t>
            </a:r>
            <a:r>
              <a:rPr dirty="0" sz="4400" spc="-185"/>
              <a:t>ganiz</a:t>
            </a:r>
            <a:r>
              <a:rPr dirty="0" sz="4400" spc="-200"/>
              <a:t>a</a:t>
            </a:r>
            <a:r>
              <a:rPr dirty="0" sz="4400" spc="-385"/>
              <a:t>ção</a:t>
            </a:r>
            <a:r>
              <a:rPr dirty="0" sz="4400" spc="-50"/>
              <a:t> </a:t>
            </a:r>
            <a:r>
              <a:rPr dirty="0" sz="4400" spc="-355"/>
              <a:t>do</a:t>
            </a:r>
            <a:r>
              <a:rPr dirty="0" sz="4400" spc="-50"/>
              <a:t> </a:t>
            </a:r>
            <a:r>
              <a:rPr dirty="0" sz="4400" spc="-395"/>
              <a:t>docu</a:t>
            </a:r>
            <a:r>
              <a:rPr dirty="0" sz="4400" spc="-575"/>
              <a:t>m</a:t>
            </a:r>
            <a:r>
              <a:rPr dirty="0" sz="4400" spc="-340"/>
              <a:t>ento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5596"/>
            <a:ext cx="3920490" cy="48704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0379" y="1763648"/>
            <a:ext cx="6005830" cy="4876165"/>
            <a:chOff x="3040379" y="1763648"/>
            <a:chExt cx="6005830" cy="4876165"/>
          </a:xfrm>
        </p:grpSpPr>
        <p:sp>
          <p:nvSpPr>
            <p:cNvPr id="5" name="object 5"/>
            <p:cNvSpPr/>
            <p:nvPr/>
          </p:nvSpPr>
          <p:spPr>
            <a:xfrm>
              <a:off x="3049904" y="1773173"/>
              <a:ext cx="5986780" cy="4857115"/>
            </a:xfrm>
            <a:custGeom>
              <a:avLst/>
              <a:gdLst/>
              <a:ahLst/>
              <a:cxnLst/>
              <a:rect l="l" t="t" r="r" b="b"/>
              <a:pathLst>
                <a:path w="5986780" h="4857115">
                  <a:moveTo>
                    <a:pt x="5986653" y="0"/>
                  </a:moveTo>
                  <a:lnTo>
                    <a:pt x="2098929" y="0"/>
                  </a:lnTo>
                  <a:lnTo>
                    <a:pt x="2098929" y="2833243"/>
                  </a:lnTo>
                  <a:lnTo>
                    <a:pt x="0" y="3065399"/>
                  </a:lnTo>
                  <a:lnTo>
                    <a:pt x="2098929" y="4047490"/>
                  </a:lnTo>
                  <a:lnTo>
                    <a:pt x="2098929" y="4856988"/>
                  </a:lnTo>
                  <a:lnTo>
                    <a:pt x="5986653" y="4856988"/>
                  </a:lnTo>
                  <a:lnTo>
                    <a:pt x="5986653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9904" y="1773173"/>
              <a:ext cx="5986780" cy="4857115"/>
            </a:xfrm>
            <a:custGeom>
              <a:avLst/>
              <a:gdLst/>
              <a:ahLst/>
              <a:cxnLst/>
              <a:rect l="l" t="t" r="r" b="b"/>
              <a:pathLst>
                <a:path w="5986780" h="4857115">
                  <a:moveTo>
                    <a:pt x="2098929" y="0"/>
                  </a:moveTo>
                  <a:lnTo>
                    <a:pt x="2746883" y="0"/>
                  </a:lnTo>
                  <a:lnTo>
                    <a:pt x="3718814" y="0"/>
                  </a:lnTo>
                  <a:lnTo>
                    <a:pt x="5986653" y="0"/>
                  </a:lnTo>
                  <a:lnTo>
                    <a:pt x="5986653" y="2833243"/>
                  </a:lnTo>
                  <a:lnTo>
                    <a:pt x="5986653" y="4047490"/>
                  </a:lnTo>
                  <a:lnTo>
                    <a:pt x="5986653" y="4856988"/>
                  </a:lnTo>
                  <a:lnTo>
                    <a:pt x="3718814" y="4856988"/>
                  </a:lnTo>
                  <a:lnTo>
                    <a:pt x="2746883" y="4856988"/>
                  </a:lnTo>
                  <a:lnTo>
                    <a:pt x="2098929" y="4856988"/>
                  </a:lnTo>
                  <a:lnTo>
                    <a:pt x="2098929" y="4047490"/>
                  </a:lnTo>
                  <a:lnTo>
                    <a:pt x="0" y="3065399"/>
                  </a:lnTo>
                  <a:lnTo>
                    <a:pt x="2098929" y="2833243"/>
                  </a:lnTo>
                  <a:lnTo>
                    <a:pt x="2098929" y="0"/>
                  </a:lnTo>
                  <a:close/>
                </a:path>
              </a:pathLst>
            </a:custGeom>
            <a:ln w="19050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27701" y="1794128"/>
            <a:ext cx="337883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5">
                <a:latin typeface="Microsoft Sans Serif"/>
                <a:cs typeface="Microsoft Sans Serif"/>
              </a:rPr>
              <a:t>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qu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de</a:t>
            </a:r>
            <a:r>
              <a:rPr dirty="0" sz="1800" spc="-105">
                <a:latin typeface="Microsoft Sans Serif"/>
                <a:cs typeface="Microsoft Sans Serif"/>
              </a:rPr>
              <a:t>v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en</a:t>
            </a:r>
            <a:r>
              <a:rPr dirty="0" sz="1800" spc="-65">
                <a:latin typeface="Microsoft Sans Serif"/>
                <a:cs typeface="Microsoft Sans Serif"/>
              </a:rPr>
              <a:t>t</a:t>
            </a:r>
            <a:r>
              <a:rPr dirty="0" sz="1800" spc="-15">
                <a:latin typeface="Microsoft Sans Serif"/>
                <a:cs typeface="Microsoft Sans Serif"/>
              </a:rPr>
              <a:t>r</a:t>
            </a:r>
            <a:r>
              <a:rPr dirty="0" sz="1800" spc="-5">
                <a:latin typeface="Microsoft Sans Serif"/>
                <a:cs typeface="Microsoft Sans Serif"/>
              </a:rPr>
              <a:t>ar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no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in</a:t>
            </a:r>
            <a:r>
              <a:rPr dirty="0" sz="1800" spc="-50">
                <a:latin typeface="Microsoft Sans Serif"/>
                <a:cs typeface="Microsoft Sans Serif"/>
              </a:rPr>
              <a:t>í</a:t>
            </a:r>
            <a:r>
              <a:rPr dirty="0" sz="1800" spc="-110">
                <a:latin typeface="Microsoft Sans Serif"/>
                <a:cs typeface="Microsoft Sans Serif"/>
              </a:rPr>
              <a:t>cio</a:t>
            </a:r>
            <a:endParaRPr sz="1800">
              <a:latin typeface="Microsoft Sans Serif"/>
              <a:cs typeface="Microsoft Sans Serif"/>
            </a:endParaRPr>
          </a:p>
          <a:p>
            <a:pPr marL="299085" marR="196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45">
                <a:latin typeface="Microsoft Sans Serif"/>
                <a:cs typeface="Microsoft Sans Serif"/>
              </a:rPr>
              <a:t>C</a:t>
            </a:r>
            <a:r>
              <a:rPr dirty="0" sz="1800" spc="-185">
                <a:latin typeface="Microsoft Sans Serif"/>
                <a:cs typeface="Microsoft Sans Serif"/>
              </a:rPr>
              <a:t>u</a:t>
            </a:r>
            <a:r>
              <a:rPr dirty="0" sz="1800" spc="-15">
                <a:latin typeface="Microsoft Sans Serif"/>
                <a:cs typeface="Microsoft Sans Serif"/>
              </a:rPr>
              <a:t>id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75">
                <a:latin typeface="Microsoft Sans Serif"/>
                <a:cs typeface="Microsoft Sans Serif"/>
              </a:rPr>
              <a:t>do!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Só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in</a:t>
            </a:r>
            <a:r>
              <a:rPr dirty="0" sz="1800" spc="-165">
                <a:latin typeface="Microsoft Sans Serif"/>
                <a:cs typeface="Microsoft Sans Serif"/>
              </a:rPr>
              <a:t>c</a:t>
            </a:r>
            <a:r>
              <a:rPr dirty="0" sz="1800" spc="-75">
                <a:latin typeface="Microsoft Sans Serif"/>
                <a:cs typeface="Microsoft Sans Serif"/>
              </a:rPr>
              <a:t>lu</a:t>
            </a:r>
            <a:r>
              <a:rPr dirty="0" sz="1800" spc="-100">
                <a:latin typeface="Microsoft Sans Serif"/>
                <a:cs typeface="Microsoft Sans Serif"/>
              </a:rPr>
              <a:t>a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estr</a:t>
            </a:r>
            <a:r>
              <a:rPr dirty="0" sz="1800" spc="-20">
                <a:latin typeface="Microsoft Sans Serif"/>
                <a:cs typeface="Microsoft Sans Serif"/>
              </a:rPr>
              <a:t>i</a:t>
            </a:r>
            <a:r>
              <a:rPr dirty="0" sz="1800" spc="-20">
                <a:latin typeface="Microsoft Sans Serif"/>
                <a:cs typeface="Microsoft Sans Serif"/>
              </a:rPr>
              <a:t>t</a:t>
            </a:r>
            <a:r>
              <a:rPr dirty="0" sz="1800" spc="-160">
                <a:latin typeface="Microsoft Sans Serif"/>
                <a:cs typeface="Microsoft Sans Serif"/>
              </a:rPr>
              <a:t>amen</a:t>
            </a:r>
            <a:r>
              <a:rPr dirty="0" sz="1800" spc="-50">
                <a:latin typeface="Microsoft Sans Serif"/>
                <a:cs typeface="Microsoft Sans Serif"/>
              </a:rPr>
              <a:t>te  </a:t>
            </a:r>
            <a:r>
              <a:rPr dirty="0" sz="1800" spc="-135">
                <a:latin typeface="Microsoft Sans Serif"/>
                <a:cs typeface="Microsoft Sans Serif"/>
              </a:rPr>
              <a:t>necessário</a:t>
            </a:r>
            <a:endParaRPr sz="1800">
              <a:latin typeface="Microsoft Sans Serif"/>
              <a:cs typeface="Microsoft Sans Serif"/>
            </a:endParaRPr>
          </a:p>
          <a:p>
            <a:pPr lvl="1" marL="756285" marR="508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415">
                <a:latin typeface="Microsoft Sans Serif"/>
                <a:cs typeface="Microsoft Sans Serif"/>
              </a:rPr>
              <a:t>É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40">
                <a:latin typeface="Microsoft Sans Serif"/>
                <a:cs typeface="Microsoft Sans Serif"/>
              </a:rPr>
              <a:t>m</a:t>
            </a:r>
            <a:r>
              <a:rPr dirty="0" sz="1800" spc="-170">
                <a:latin typeface="Microsoft Sans Serif"/>
                <a:cs typeface="Microsoft Sans Serif"/>
              </a:rPr>
              <a:t>e</a:t>
            </a:r>
            <a:r>
              <a:rPr dirty="0" sz="1800" spc="-95">
                <a:latin typeface="Microsoft Sans Serif"/>
                <a:cs typeface="Microsoft Sans Serif"/>
              </a:rPr>
              <a:t>lho</a:t>
            </a:r>
            <a:r>
              <a:rPr dirty="0" sz="1800" spc="-65">
                <a:latin typeface="Microsoft Sans Serif"/>
                <a:cs typeface="Microsoft Sans Serif"/>
              </a:rPr>
              <a:t>r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a</a:t>
            </a:r>
            <a:r>
              <a:rPr dirty="0" sz="1800" spc="-95">
                <a:latin typeface="Microsoft Sans Serif"/>
                <a:cs typeface="Microsoft Sans Serif"/>
              </a:rPr>
              <a:t>v</a:t>
            </a:r>
            <a:r>
              <a:rPr dirty="0" sz="1800" spc="-10">
                <a:latin typeface="Microsoft Sans Serif"/>
                <a:cs typeface="Microsoft Sans Serif"/>
              </a:rPr>
              <a:t>aliar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30%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80">
                <a:latin typeface="Microsoft Sans Serif"/>
                <a:cs typeface="Microsoft Sans Serif"/>
              </a:rPr>
              <a:t>um  </a:t>
            </a:r>
            <a:r>
              <a:rPr dirty="0" sz="1800" spc="-5">
                <a:latin typeface="Microsoft Sans Serif"/>
                <a:cs typeface="Microsoft Sans Serif"/>
              </a:rPr>
              <a:t>p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110">
                <a:latin typeface="Microsoft Sans Serif"/>
                <a:cs typeface="Microsoft Sans Serif"/>
              </a:rPr>
              <a:t>odu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ced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do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qu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99%  </a:t>
            </a:r>
            <a:r>
              <a:rPr dirty="0" sz="1800" spc="-10">
                <a:latin typeface="Microsoft Sans Serif"/>
                <a:cs typeface="Microsoft Sans Serif"/>
              </a:rPr>
              <a:t>da</a:t>
            </a:r>
            <a:r>
              <a:rPr dirty="0" sz="1800" spc="-5">
                <a:latin typeface="Microsoft Sans Serif"/>
                <a:cs typeface="Microsoft Sans Serif"/>
              </a:rPr>
              <a:t>q</a:t>
            </a:r>
            <a:r>
              <a:rPr dirty="0" sz="1800" spc="-114">
                <a:latin typeface="Microsoft Sans Serif"/>
                <a:cs typeface="Microsoft Sans Serif"/>
              </a:rPr>
              <a:t>ui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12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25">
                <a:latin typeface="Microsoft Sans Serif"/>
                <a:cs typeface="Microsoft Sans Serif"/>
              </a:rPr>
              <a:t>meses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(ou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215">
                <a:latin typeface="Microsoft Sans Serif"/>
                <a:cs typeface="Microsoft Sans Serif"/>
              </a:rPr>
              <a:t>nun</a:t>
            </a:r>
            <a:r>
              <a:rPr dirty="0" sz="1800" spc="-110">
                <a:latin typeface="Microsoft Sans Serif"/>
                <a:cs typeface="Microsoft Sans Serif"/>
              </a:rPr>
              <a:t>ca</a:t>
            </a:r>
            <a:r>
              <a:rPr dirty="0" sz="1800" spc="-114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5030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O</a:t>
            </a:r>
            <a:r>
              <a:rPr dirty="0" sz="4400" spc="-80"/>
              <a:t>r</a:t>
            </a:r>
            <a:r>
              <a:rPr dirty="0" sz="4400" spc="-185"/>
              <a:t>ganiz</a:t>
            </a:r>
            <a:r>
              <a:rPr dirty="0" sz="4400" spc="-200"/>
              <a:t>a</a:t>
            </a:r>
            <a:r>
              <a:rPr dirty="0" sz="4400" spc="-385"/>
              <a:t>ção</a:t>
            </a:r>
            <a:r>
              <a:rPr dirty="0" sz="4400" spc="-50"/>
              <a:t> </a:t>
            </a:r>
            <a:r>
              <a:rPr dirty="0" sz="4400" spc="-355"/>
              <a:t>do</a:t>
            </a:r>
            <a:r>
              <a:rPr dirty="0" sz="4400" spc="-50"/>
              <a:t> </a:t>
            </a:r>
            <a:r>
              <a:rPr dirty="0" sz="4400" spc="-395"/>
              <a:t>docu</a:t>
            </a:r>
            <a:r>
              <a:rPr dirty="0" sz="4400" spc="-575"/>
              <a:t>m</a:t>
            </a:r>
            <a:r>
              <a:rPr dirty="0" sz="4400" spc="-340"/>
              <a:t>ento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5596"/>
            <a:ext cx="3920490" cy="48704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8041" y="1763648"/>
            <a:ext cx="6178550" cy="4876165"/>
            <a:chOff x="2868041" y="1763648"/>
            <a:chExt cx="6178550" cy="4876165"/>
          </a:xfrm>
        </p:grpSpPr>
        <p:sp>
          <p:nvSpPr>
            <p:cNvPr id="5" name="object 5"/>
            <p:cNvSpPr/>
            <p:nvPr/>
          </p:nvSpPr>
          <p:spPr>
            <a:xfrm>
              <a:off x="2877566" y="1773173"/>
              <a:ext cx="6159500" cy="4857115"/>
            </a:xfrm>
            <a:custGeom>
              <a:avLst/>
              <a:gdLst/>
              <a:ahLst/>
              <a:cxnLst/>
              <a:rect l="l" t="t" r="r" b="b"/>
              <a:pathLst>
                <a:path w="6159500" h="4857115">
                  <a:moveTo>
                    <a:pt x="6158991" y="0"/>
                  </a:moveTo>
                  <a:lnTo>
                    <a:pt x="2271268" y="0"/>
                  </a:lnTo>
                  <a:lnTo>
                    <a:pt x="2271268" y="2833243"/>
                  </a:lnTo>
                  <a:lnTo>
                    <a:pt x="0" y="3542538"/>
                  </a:lnTo>
                  <a:lnTo>
                    <a:pt x="2271268" y="4047490"/>
                  </a:lnTo>
                  <a:lnTo>
                    <a:pt x="2271268" y="4856988"/>
                  </a:lnTo>
                  <a:lnTo>
                    <a:pt x="6158991" y="4856988"/>
                  </a:lnTo>
                  <a:lnTo>
                    <a:pt x="6158991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77566" y="1773173"/>
              <a:ext cx="6159500" cy="4857115"/>
            </a:xfrm>
            <a:custGeom>
              <a:avLst/>
              <a:gdLst/>
              <a:ahLst/>
              <a:cxnLst/>
              <a:rect l="l" t="t" r="r" b="b"/>
              <a:pathLst>
                <a:path w="6159500" h="4857115">
                  <a:moveTo>
                    <a:pt x="2271268" y="0"/>
                  </a:moveTo>
                  <a:lnTo>
                    <a:pt x="2919222" y="0"/>
                  </a:lnTo>
                  <a:lnTo>
                    <a:pt x="3891153" y="0"/>
                  </a:lnTo>
                  <a:lnTo>
                    <a:pt x="6158991" y="0"/>
                  </a:lnTo>
                  <a:lnTo>
                    <a:pt x="6158991" y="2833243"/>
                  </a:lnTo>
                  <a:lnTo>
                    <a:pt x="6158991" y="4047490"/>
                  </a:lnTo>
                  <a:lnTo>
                    <a:pt x="6158991" y="4856988"/>
                  </a:lnTo>
                  <a:lnTo>
                    <a:pt x="3891153" y="4856988"/>
                  </a:lnTo>
                  <a:lnTo>
                    <a:pt x="2919222" y="4856988"/>
                  </a:lnTo>
                  <a:lnTo>
                    <a:pt x="2271268" y="4856988"/>
                  </a:lnTo>
                  <a:lnTo>
                    <a:pt x="2271268" y="4047490"/>
                  </a:lnTo>
                  <a:lnTo>
                    <a:pt x="0" y="3542538"/>
                  </a:lnTo>
                  <a:lnTo>
                    <a:pt x="2271268" y="2833243"/>
                  </a:lnTo>
                  <a:lnTo>
                    <a:pt x="2271268" y="0"/>
                  </a:lnTo>
                  <a:close/>
                </a:path>
              </a:pathLst>
            </a:custGeom>
            <a:ln w="19050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27701" y="1794128"/>
            <a:ext cx="37204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45">
                <a:latin typeface="Microsoft Sans Serif"/>
                <a:cs typeface="Microsoft Sans Serif"/>
              </a:rPr>
              <a:t>Es</a:t>
            </a:r>
            <a:r>
              <a:rPr dirty="0" sz="1800" spc="-229">
                <a:latin typeface="Microsoft Sans Serif"/>
                <a:cs typeface="Microsoft Sans Serif"/>
              </a:rPr>
              <a:t>p</a:t>
            </a:r>
            <a:r>
              <a:rPr dirty="0" sz="1800" spc="-60">
                <a:latin typeface="Microsoft Sans Serif"/>
                <a:cs typeface="Microsoft Sans Serif"/>
              </a:rPr>
              <a:t>ecif</a:t>
            </a:r>
            <a:r>
              <a:rPr dirty="0" sz="1800" spc="-75">
                <a:latin typeface="Microsoft Sans Serif"/>
                <a:cs typeface="Microsoft Sans Serif"/>
              </a:rPr>
              <a:t>iq</a:t>
            </a:r>
            <a:r>
              <a:rPr dirty="0" sz="1800" spc="-95">
                <a:latin typeface="Microsoft Sans Serif"/>
                <a:cs typeface="Microsoft Sans Serif"/>
              </a:rPr>
              <a:t>u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cl</a:t>
            </a:r>
            <a:r>
              <a:rPr dirty="0" sz="1800" spc="-100">
                <a:latin typeface="Microsoft Sans Serif"/>
                <a:cs typeface="Microsoft Sans Serif"/>
              </a:rPr>
              <a:t>a</a:t>
            </a:r>
            <a:r>
              <a:rPr dirty="0" sz="1800" spc="-15">
                <a:latin typeface="Microsoft Sans Serif"/>
                <a:cs typeface="Microsoft Sans Serif"/>
              </a:rPr>
              <a:t>r</a:t>
            </a:r>
            <a:r>
              <a:rPr dirty="0" sz="1800" spc="-160">
                <a:latin typeface="Microsoft Sans Serif"/>
                <a:cs typeface="Microsoft Sans Serif"/>
              </a:rPr>
              <a:t>amen</a:t>
            </a:r>
            <a:r>
              <a:rPr dirty="0" sz="1800" spc="-60">
                <a:latin typeface="Microsoft Sans Serif"/>
                <a:cs typeface="Microsoft Sans Serif"/>
              </a:rPr>
              <a:t>te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qu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nã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v</a:t>
            </a:r>
            <a:r>
              <a:rPr dirty="0" sz="1800" spc="-10">
                <a:latin typeface="Microsoft Sans Serif"/>
                <a:cs typeface="Microsoft Sans Serif"/>
              </a:rPr>
              <a:t>ai  </a:t>
            </a:r>
            <a:r>
              <a:rPr dirty="0" sz="1800" spc="-135">
                <a:latin typeface="Microsoft Sans Serif"/>
                <a:cs typeface="Microsoft Sans Serif"/>
              </a:rPr>
              <a:t>en</a:t>
            </a:r>
            <a:r>
              <a:rPr dirty="0" sz="1800" spc="-65">
                <a:latin typeface="Microsoft Sans Serif"/>
                <a:cs typeface="Microsoft Sans Serif"/>
              </a:rPr>
              <a:t>t</a:t>
            </a:r>
            <a:r>
              <a:rPr dirty="0" sz="1800" spc="-15">
                <a:latin typeface="Microsoft Sans Serif"/>
                <a:cs typeface="Microsoft Sans Serif"/>
              </a:rPr>
              <a:t>r</a:t>
            </a:r>
            <a:r>
              <a:rPr dirty="0" sz="1800" spc="-5">
                <a:latin typeface="Microsoft Sans Serif"/>
                <a:cs typeface="Microsoft Sans Serif"/>
              </a:rPr>
              <a:t>ar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no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110">
                <a:latin typeface="Microsoft Sans Serif"/>
                <a:cs typeface="Microsoft Sans Serif"/>
              </a:rPr>
              <a:t>odu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por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qu</a:t>
            </a:r>
            <a:r>
              <a:rPr dirty="0" sz="1800" spc="-105">
                <a:latin typeface="Microsoft Sans Serif"/>
                <a:cs typeface="Microsoft Sans Serif"/>
              </a:rPr>
              <a:t>ê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5030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O</a:t>
            </a:r>
            <a:r>
              <a:rPr dirty="0" sz="4400" spc="-80"/>
              <a:t>r</a:t>
            </a:r>
            <a:r>
              <a:rPr dirty="0" sz="4400" spc="-185"/>
              <a:t>ganiz</a:t>
            </a:r>
            <a:r>
              <a:rPr dirty="0" sz="4400" spc="-200"/>
              <a:t>a</a:t>
            </a:r>
            <a:r>
              <a:rPr dirty="0" sz="4400" spc="-385"/>
              <a:t>ção</a:t>
            </a:r>
            <a:r>
              <a:rPr dirty="0" sz="4400" spc="-50"/>
              <a:t> </a:t>
            </a:r>
            <a:r>
              <a:rPr dirty="0" sz="4400" spc="-355"/>
              <a:t>do</a:t>
            </a:r>
            <a:r>
              <a:rPr dirty="0" sz="4400" spc="-50"/>
              <a:t> </a:t>
            </a:r>
            <a:r>
              <a:rPr dirty="0" sz="4400" spc="-395"/>
              <a:t>docu</a:t>
            </a:r>
            <a:r>
              <a:rPr dirty="0" sz="4400" spc="-575"/>
              <a:t>m</a:t>
            </a:r>
            <a:r>
              <a:rPr dirty="0" sz="4400" spc="-340"/>
              <a:t>ento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5596"/>
            <a:ext cx="3920490" cy="48704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63241" y="1763648"/>
            <a:ext cx="6483350" cy="4876165"/>
            <a:chOff x="2563241" y="1763648"/>
            <a:chExt cx="6483350" cy="4876165"/>
          </a:xfrm>
        </p:grpSpPr>
        <p:sp>
          <p:nvSpPr>
            <p:cNvPr id="5" name="object 5"/>
            <p:cNvSpPr/>
            <p:nvPr/>
          </p:nvSpPr>
          <p:spPr>
            <a:xfrm>
              <a:off x="2572766" y="1773173"/>
              <a:ext cx="6464300" cy="4857115"/>
            </a:xfrm>
            <a:custGeom>
              <a:avLst/>
              <a:gdLst/>
              <a:ahLst/>
              <a:cxnLst/>
              <a:rect l="l" t="t" r="r" b="b"/>
              <a:pathLst>
                <a:path w="6464300" h="4857115">
                  <a:moveTo>
                    <a:pt x="6463791" y="0"/>
                  </a:moveTo>
                  <a:lnTo>
                    <a:pt x="2576068" y="0"/>
                  </a:lnTo>
                  <a:lnTo>
                    <a:pt x="2576068" y="2833243"/>
                  </a:lnTo>
                  <a:lnTo>
                    <a:pt x="0" y="4019588"/>
                  </a:lnTo>
                  <a:lnTo>
                    <a:pt x="2576068" y="4047490"/>
                  </a:lnTo>
                  <a:lnTo>
                    <a:pt x="2576068" y="4856988"/>
                  </a:lnTo>
                  <a:lnTo>
                    <a:pt x="6463791" y="4856988"/>
                  </a:lnTo>
                  <a:lnTo>
                    <a:pt x="6463791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72766" y="1773173"/>
              <a:ext cx="6464300" cy="4857115"/>
            </a:xfrm>
            <a:custGeom>
              <a:avLst/>
              <a:gdLst/>
              <a:ahLst/>
              <a:cxnLst/>
              <a:rect l="l" t="t" r="r" b="b"/>
              <a:pathLst>
                <a:path w="6464300" h="4857115">
                  <a:moveTo>
                    <a:pt x="2576068" y="0"/>
                  </a:moveTo>
                  <a:lnTo>
                    <a:pt x="3224022" y="0"/>
                  </a:lnTo>
                  <a:lnTo>
                    <a:pt x="4195953" y="0"/>
                  </a:lnTo>
                  <a:lnTo>
                    <a:pt x="6463791" y="0"/>
                  </a:lnTo>
                  <a:lnTo>
                    <a:pt x="6463791" y="2833243"/>
                  </a:lnTo>
                  <a:lnTo>
                    <a:pt x="6463791" y="4047490"/>
                  </a:lnTo>
                  <a:lnTo>
                    <a:pt x="6463791" y="4856988"/>
                  </a:lnTo>
                  <a:lnTo>
                    <a:pt x="4195953" y="4856988"/>
                  </a:lnTo>
                  <a:lnTo>
                    <a:pt x="3224022" y="4856988"/>
                  </a:lnTo>
                  <a:lnTo>
                    <a:pt x="2576068" y="4856988"/>
                  </a:lnTo>
                  <a:lnTo>
                    <a:pt x="2576068" y="4047490"/>
                  </a:lnTo>
                  <a:lnTo>
                    <a:pt x="0" y="4019588"/>
                  </a:lnTo>
                  <a:lnTo>
                    <a:pt x="2576068" y="2833243"/>
                  </a:lnTo>
                  <a:lnTo>
                    <a:pt x="2576068" y="0"/>
                  </a:lnTo>
                  <a:close/>
                </a:path>
              </a:pathLst>
            </a:custGeom>
            <a:ln w="19050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27701" y="1794128"/>
            <a:ext cx="371856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60">
                <a:latin typeface="Microsoft Sans Serif"/>
                <a:cs typeface="Microsoft Sans Serif"/>
              </a:rPr>
              <a:t>Um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perfil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in</a:t>
            </a:r>
            <a:r>
              <a:rPr dirty="0" sz="1800" spc="-165">
                <a:latin typeface="Microsoft Sans Serif"/>
                <a:cs typeface="Microsoft Sans Serif"/>
              </a:rPr>
              <a:t>c</a:t>
            </a:r>
            <a:r>
              <a:rPr dirty="0" sz="1800" spc="-100">
                <a:latin typeface="Microsoft Sans Serif"/>
                <a:cs typeface="Microsoft Sans Serif"/>
              </a:rPr>
              <a:t>lu</a:t>
            </a:r>
            <a:r>
              <a:rPr dirty="0" sz="1800" spc="-50">
                <a:latin typeface="Microsoft Sans Serif"/>
                <a:cs typeface="Microsoft Sans Serif"/>
              </a:rPr>
              <a:t>i</a:t>
            </a:r>
            <a:r>
              <a:rPr dirty="0" sz="1800" spc="-110">
                <a:latin typeface="Microsoft Sans Serif"/>
                <a:cs typeface="Microsoft Sans Serif"/>
              </a:rPr>
              <a:t>: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uma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"</a:t>
            </a:r>
            <a:r>
              <a:rPr dirty="0" sz="1800" spc="-70">
                <a:latin typeface="Microsoft Sans Serif"/>
                <a:cs typeface="Microsoft Sans Serif"/>
              </a:rPr>
              <a:t>cl</a:t>
            </a:r>
            <a:r>
              <a:rPr dirty="0" sz="1800" spc="-100">
                <a:latin typeface="Microsoft Sans Serif"/>
                <a:cs typeface="Microsoft Sans Serif"/>
              </a:rPr>
              <a:t>a</a:t>
            </a:r>
            <a:r>
              <a:rPr dirty="0" sz="1800" spc="-180">
                <a:latin typeface="Microsoft Sans Serif"/>
                <a:cs typeface="Microsoft Sans Serif"/>
              </a:rPr>
              <a:t>sse"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de  </a:t>
            </a:r>
            <a:r>
              <a:rPr dirty="0" sz="1800" spc="-95">
                <a:latin typeface="Microsoft Sans Serif"/>
                <a:cs typeface="Microsoft Sans Serif"/>
              </a:rPr>
              <a:t>cl</a:t>
            </a:r>
            <a:r>
              <a:rPr dirty="0" sz="1800" spc="-55">
                <a:latin typeface="Microsoft Sans Serif"/>
                <a:cs typeface="Microsoft Sans Serif"/>
              </a:rPr>
              <a:t>i</a:t>
            </a:r>
            <a:r>
              <a:rPr dirty="0" sz="1800" spc="-135">
                <a:latin typeface="Microsoft Sans Serif"/>
                <a:cs typeface="Microsoft Sans Serif"/>
              </a:rPr>
              <a:t>en</a:t>
            </a:r>
            <a:r>
              <a:rPr dirty="0" sz="1800" spc="-65">
                <a:latin typeface="Microsoft Sans Serif"/>
                <a:cs typeface="Microsoft Sans Serif"/>
              </a:rPr>
              <a:t>t</a:t>
            </a:r>
            <a:r>
              <a:rPr dirty="0" sz="1800" spc="-180">
                <a:latin typeface="Microsoft Sans Serif"/>
                <a:cs typeface="Microsoft Sans Serif"/>
              </a:rPr>
              <a:t>e</a:t>
            </a:r>
            <a:r>
              <a:rPr dirty="0" sz="1800" spc="-110">
                <a:latin typeface="Microsoft Sans Serif"/>
                <a:cs typeface="Microsoft Sans Serif"/>
              </a:rPr>
              <a:t>,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os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b</a:t>
            </a:r>
            <a:r>
              <a:rPr dirty="0" sz="1800" spc="-70">
                <a:latin typeface="Microsoft Sans Serif"/>
                <a:cs typeface="Microsoft Sans Serif"/>
              </a:rPr>
              <a:t>enefí</a:t>
            </a:r>
            <a:r>
              <a:rPr dirty="0" sz="1800" spc="-160">
                <a:latin typeface="Microsoft Sans Serif"/>
                <a:cs typeface="Microsoft Sans Serif"/>
              </a:rPr>
              <a:t>cios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qu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90">
                <a:latin typeface="Microsoft Sans Serif"/>
                <a:cs typeface="Microsoft Sans Serif"/>
              </a:rPr>
              <a:t>esses  </a:t>
            </a:r>
            <a:r>
              <a:rPr dirty="0" sz="1800" spc="-120">
                <a:latin typeface="Microsoft Sans Serif"/>
                <a:cs typeface="Microsoft Sans Serif"/>
              </a:rPr>
              <a:t>clientes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obtêm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do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produto,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suas </a:t>
            </a:r>
            <a:r>
              <a:rPr dirty="0" sz="1800" spc="-20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ati</a:t>
            </a:r>
            <a:r>
              <a:rPr dirty="0" sz="1800" spc="-114">
                <a:latin typeface="Microsoft Sans Serif"/>
                <a:cs typeface="Microsoft Sans Serif"/>
              </a:rPr>
              <a:t>tu</a:t>
            </a:r>
            <a:r>
              <a:rPr dirty="0" sz="1800" spc="-140">
                <a:latin typeface="Microsoft Sans Serif"/>
                <a:cs typeface="Microsoft Sans Serif"/>
              </a:rPr>
              <a:t>des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85">
                <a:latin typeface="Microsoft Sans Serif"/>
                <a:cs typeface="Microsoft Sans Serif"/>
              </a:rPr>
              <a:t>ová</a:t>
            </a:r>
            <a:r>
              <a:rPr dirty="0" sz="1800" spc="-114">
                <a:latin typeface="Microsoft Sans Serif"/>
                <a:cs typeface="Microsoft Sans Serif"/>
              </a:rPr>
              <a:t>v</a:t>
            </a:r>
            <a:r>
              <a:rPr dirty="0" sz="1800" spc="-140">
                <a:latin typeface="Microsoft Sans Serif"/>
                <a:cs typeface="Microsoft Sans Serif"/>
              </a:rPr>
              <a:t>eis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com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respeito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ao  </a:t>
            </a:r>
            <a:r>
              <a:rPr dirty="0" sz="1800" spc="-80">
                <a:latin typeface="Microsoft Sans Serif"/>
                <a:cs typeface="Microsoft Sans Serif"/>
              </a:rPr>
              <a:t>produto,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features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importantes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 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in</a:t>
            </a:r>
            <a:r>
              <a:rPr dirty="0" sz="1800" spc="-60">
                <a:latin typeface="Microsoft Sans Serif"/>
                <a:cs typeface="Microsoft Sans Serif"/>
              </a:rPr>
              <a:t>t</a:t>
            </a:r>
            <a:r>
              <a:rPr dirty="0" sz="1800" spc="-150">
                <a:latin typeface="Microsoft Sans Serif"/>
                <a:cs typeface="Microsoft Sans Serif"/>
              </a:rPr>
              <a:t>eress</a:t>
            </a:r>
            <a:r>
              <a:rPr dirty="0" sz="1800" spc="-245">
                <a:latin typeface="Microsoft Sans Serif"/>
                <a:cs typeface="Microsoft Sans Serif"/>
              </a:rPr>
              <a:t>e</a:t>
            </a:r>
            <a:r>
              <a:rPr dirty="0" sz="1800" spc="-110">
                <a:latin typeface="Microsoft Sans Serif"/>
                <a:cs typeface="Microsoft Sans Serif"/>
              </a:rPr>
              <a:t>,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dri</a:t>
            </a:r>
            <a:r>
              <a:rPr dirty="0" sz="1800" spc="-75">
                <a:latin typeface="Microsoft Sans Serif"/>
                <a:cs typeface="Microsoft Sans Serif"/>
              </a:rPr>
              <a:t>v</a:t>
            </a:r>
            <a:r>
              <a:rPr dirty="0" sz="1800" spc="-135">
                <a:latin typeface="Microsoft Sans Serif"/>
                <a:cs typeface="Microsoft Sans Serif"/>
              </a:rPr>
              <a:t>ers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245">
                <a:latin typeface="Microsoft Sans Serif"/>
                <a:cs typeface="Microsoft Sans Serif"/>
              </a:rPr>
              <a:t>su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204">
                <a:latin typeface="Microsoft Sans Serif"/>
                <a:cs typeface="Microsoft Sans Serif"/>
              </a:rPr>
              <a:t>esso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pa</a:t>
            </a:r>
            <a:r>
              <a:rPr dirty="0" sz="1800" spc="-20">
                <a:latin typeface="Microsoft Sans Serif"/>
                <a:cs typeface="Microsoft Sans Serif"/>
              </a:rPr>
              <a:t>r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t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145">
                <a:latin typeface="Microsoft Sans Serif"/>
                <a:cs typeface="Microsoft Sans Serif"/>
              </a:rPr>
              <a:t>is  </a:t>
            </a:r>
            <a:r>
              <a:rPr dirty="0" sz="1800" spc="-125">
                <a:latin typeface="Microsoft Sans Serif"/>
                <a:cs typeface="Microsoft Sans Serif"/>
              </a:rPr>
              <a:t>clientes,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restrições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conhecidas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5030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O</a:t>
            </a:r>
            <a:r>
              <a:rPr dirty="0" sz="4400" spc="-80"/>
              <a:t>r</a:t>
            </a:r>
            <a:r>
              <a:rPr dirty="0" sz="4400" spc="-185"/>
              <a:t>ganiz</a:t>
            </a:r>
            <a:r>
              <a:rPr dirty="0" sz="4400" spc="-200"/>
              <a:t>a</a:t>
            </a:r>
            <a:r>
              <a:rPr dirty="0" sz="4400" spc="-385"/>
              <a:t>ção</a:t>
            </a:r>
            <a:r>
              <a:rPr dirty="0" sz="4400" spc="-50"/>
              <a:t> </a:t>
            </a:r>
            <a:r>
              <a:rPr dirty="0" sz="4400" spc="-355"/>
              <a:t>do</a:t>
            </a:r>
            <a:r>
              <a:rPr dirty="0" sz="4400" spc="-50"/>
              <a:t> </a:t>
            </a:r>
            <a:r>
              <a:rPr dirty="0" sz="4400" spc="-395"/>
              <a:t>docu</a:t>
            </a:r>
            <a:r>
              <a:rPr dirty="0" sz="4400" spc="-575"/>
              <a:t>m</a:t>
            </a:r>
            <a:r>
              <a:rPr dirty="0" sz="4400" spc="-340"/>
              <a:t>ento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5596"/>
            <a:ext cx="3920490" cy="48704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34335" y="1763648"/>
            <a:ext cx="6111875" cy="4876165"/>
            <a:chOff x="2934335" y="1763648"/>
            <a:chExt cx="6111875" cy="4876165"/>
          </a:xfrm>
        </p:grpSpPr>
        <p:sp>
          <p:nvSpPr>
            <p:cNvPr id="5" name="object 5"/>
            <p:cNvSpPr/>
            <p:nvPr/>
          </p:nvSpPr>
          <p:spPr>
            <a:xfrm>
              <a:off x="2943860" y="1773173"/>
              <a:ext cx="6092825" cy="4857115"/>
            </a:xfrm>
            <a:custGeom>
              <a:avLst/>
              <a:gdLst/>
              <a:ahLst/>
              <a:cxnLst/>
              <a:rect l="l" t="t" r="r" b="b"/>
              <a:pathLst>
                <a:path w="6092825" h="4857115">
                  <a:moveTo>
                    <a:pt x="6092697" y="0"/>
                  </a:moveTo>
                  <a:lnTo>
                    <a:pt x="2204974" y="0"/>
                  </a:lnTo>
                  <a:lnTo>
                    <a:pt x="2204974" y="2833243"/>
                  </a:lnTo>
                  <a:lnTo>
                    <a:pt x="0" y="4258170"/>
                  </a:lnTo>
                  <a:lnTo>
                    <a:pt x="2204974" y="4047490"/>
                  </a:lnTo>
                  <a:lnTo>
                    <a:pt x="2204974" y="4856988"/>
                  </a:lnTo>
                  <a:lnTo>
                    <a:pt x="6092697" y="4856988"/>
                  </a:lnTo>
                  <a:lnTo>
                    <a:pt x="6092697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3860" y="1773173"/>
              <a:ext cx="6092825" cy="4857115"/>
            </a:xfrm>
            <a:custGeom>
              <a:avLst/>
              <a:gdLst/>
              <a:ahLst/>
              <a:cxnLst/>
              <a:rect l="l" t="t" r="r" b="b"/>
              <a:pathLst>
                <a:path w="6092825" h="4857115">
                  <a:moveTo>
                    <a:pt x="2204974" y="0"/>
                  </a:moveTo>
                  <a:lnTo>
                    <a:pt x="2852928" y="0"/>
                  </a:lnTo>
                  <a:lnTo>
                    <a:pt x="3824859" y="0"/>
                  </a:lnTo>
                  <a:lnTo>
                    <a:pt x="6092697" y="0"/>
                  </a:lnTo>
                  <a:lnTo>
                    <a:pt x="6092697" y="2833243"/>
                  </a:lnTo>
                  <a:lnTo>
                    <a:pt x="6092697" y="4047490"/>
                  </a:lnTo>
                  <a:lnTo>
                    <a:pt x="6092697" y="4856988"/>
                  </a:lnTo>
                  <a:lnTo>
                    <a:pt x="3824859" y="4856988"/>
                  </a:lnTo>
                  <a:lnTo>
                    <a:pt x="2852928" y="4856988"/>
                  </a:lnTo>
                  <a:lnTo>
                    <a:pt x="2204974" y="4856988"/>
                  </a:lnTo>
                  <a:lnTo>
                    <a:pt x="2204974" y="4047490"/>
                  </a:lnTo>
                  <a:lnTo>
                    <a:pt x="0" y="4258170"/>
                  </a:lnTo>
                  <a:lnTo>
                    <a:pt x="2204974" y="2833243"/>
                  </a:lnTo>
                  <a:lnTo>
                    <a:pt x="2204974" y="0"/>
                  </a:lnTo>
                  <a:close/>
                </a:path>
              </a:pathLst>
            </a:custGeom>
            <a:ln w="19050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27701" y="1794128"/>
            <a:ext cx="364807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1800" spc="-114">
                <a:latin typeface="Microsoft Sans Serif"/>
                <a:cs typeface="Microsoft Sans Serif"/>
              </a:rPr>
              <a:t>Dizer, </a:t>
            </a:r>
            <a:r>
              <a:rPr dirty="0" sz="1800" spc="-55">
                <a:latin typeface="Microsoft Sans Serif"/>
                <a:cs typeface="Microsoft Sans Serif"/>
              </a:rPr>
              <a:t>do </a:t>
            </a:r>
            <a:r>
              <a:rPr dirty="0" sz="1800" spc="-90">
                <a:latin typeface="Microsoft Sans Serif"/>
                <a:cs typeface="Microsoft Sans Serif"/>
              </a:rPr>
              <a:t>ponto </a:t>
            </a:r>
            <a:r>
              <a:rPr dirty="0" sz="1800" spc="-55">
                <a:latin typeface="Microsoft Sans Serif"/>
                <a:cs typeface="Microsoft Sans Serif"/>
              </a:rPr>
              <a:t>de </a:t>
            </a:r>
            <a:r>
              <a:rPr dirty="0" sz="1800" spc="-90">
                <a:latin typeface="Microsoft Sans Serif"/>
                <a:cs typeface="Microsoft Sans Serif"/>
              </a:rPr>
              <a:t>vista </a:t>
            </a:r>
            <a:r>
              <a:rPr dirty="0" sz="1800" spc="-55">
                <a:latin typeface="Microsoft Sans Serif"/>
                <a:cs typeface="Microsoft Sans Serif"/>
              </a:rPr>
              <a:t>do </a:t>
            </a:r>
            <a:r>
              <a:rPr dirty="0" sz="1800" spc="-114">
                <a:latin typeface="Microsoft Sans Serif"/>
                <a:cs typeface="Microsoft Sans Serif"/>
              </a:rPr>
              <a:t>negócio, 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qu</a:t>
            </a:r>
            <a:r>
              <a:rPr dirty="0" sz="1800" spc="-110">
                <a:latin typeface="Microsoft Sans Serif"/>
                <a:cs typeface="Microsoft Sans Serif"/>
              </a:rPr>
              <a:t>ais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são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as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priorid</a:t>
            </a:r>
            <a:r>
              <a:rPr dirty="0" sz="1800" spc="-105">
                <a:latin typeface="Microsoft Sans Serif"/>
                <a:cs typeface="Microsoft Sans Serif"/>
              </a:rPr>
              <a:t>ades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restriç</a:t>
            </a:r>
            <a:r>
              <a:rPr dirty="0" sz="1800" spc="-135">
                <a:latin typeface="Microsoft Sans Serif"/>
                <a:cs typeface="Microsoft Sans Serif"/>
              </a:rPr>
              <a:t>ões  </a:t>
            </a:r>
            <a:r>
              <a:rPr dirty="0" sz="1800" spc="-160">
                <a:latin typeface="Microsoft Sans Serif"/>
                <a:cs typeface="Microsoft Sans Serif"/>
              </a:rPr>
              <a:t>no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que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diz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respeito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às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5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dimensões:</a:t>
            </a:r>
            <a:endParaRPr sz="18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80">
                <a:latin typeface="Microsoft Sans Serif"/>
                <a:cs typeface="Microsoft Sans Serif"/>
              </a:rPr>
              <a:t>features</a:t>
            </a:r>
            <a:endParaRPr sz="18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45">
                <a:latin typeface="Microsoft Sans Serif"/>
                <a:cs typeface="Microsoft Sans Serif"/>
              </a:rPr>
              <a:t>qualidade</a:t>
            </a:r>
            <a:endParaRPr sz="18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105">
                <a:latin typeface="Microsoft Sans Serif"/>
                <a:cs typeface="Microsoft Sans Serif"/>
              </a:rPr>
              <a:t>tempo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(cronograma)</a:t>
            </a:r>
            <a:endParaRPr sz="18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170">
                <a:latin typeface="Microsoft Sans Serif"/>
                <a:cs typeface="Microsoft Sans Serif"/>
              </a:rPr>
              <a:t>custo</a:t>
            </a:r>
            <a:endParaRPr sz="18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125">
                <a:latin typeface="Microsoft Sans Serif"/>
                <a:cs typeface="Microsoft Sans Serif"/>
              </a:rPr>
              <a:t>rec</a:t>
            </a:r>
            <a:r>
              <a:rPr dirty="0" sz="1800" spc="-145">
                <a:latin typeface="Microsoft Sans Serif"/>
                <a:cs typeface="Microsoft Sans Serif"/>
              </a:rPr>
              <a:t>u</a:t>
            </a:r>
            <a:r>
              <a:rPr dirty="0" sz="1800" spc="-180">
                <a:latin typeface="Microsoft Sans Serif"/>
                <a:cs typeface="Microsoft Sans Serif"/>
              </a:rPr>
              <a:t>rsos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huma</a:t>
            </a:r>
            <a:r>
              <a:rPr dirty="0" sz="1800" spc="-204">
                <a:latin typeface="Microsoft Sans Serif"/>
                <a:cs typeface="Microsoft Sans Serif"/>
              </a:rPr>
              <a:t>nos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5030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O</a:t>
            </a:r>
            <a:r>
              <a:rPr dirty="0" sz="4400" spc="-80"/>
              <a:t>r</a:t>
            </a:r>
            <a:r>
              <a:rPr dirty="0" sz="4400" spc="-185"/>
              <a:t>ganiz</a:t>
            </a:r>
            <a:r>
              <a:rPr dirty="0" sz="4400" spc="-200"/>
              <a:t>a</a:t>
            </a:r>
            <a:r>
              <a:rPr dirty="0" sz="4400" spc="-385"/>
              <a:t>ção</a:t>
            </a:r>
            <a:r>
              <a:rPr dirty="0" sz="4400" spc="-50"/>
              <a:t> </a:t>
            </a:r>
            <a:r>
              <a:rPr dirty="0" sz="4400" spc="-355"/>
              <a:t>do</a:t>
            </a:r>
            <a:r>
              <a:rPr dirty="0" sz="4400" spc="-50"/>
              <a:t> </a:t>
            </a:r>
            <a:r>
              <a:rPr dirty="0" sz="4400" spc="-395"/>
              <a:t>docu</a:t>
            </a:r>
            <a:r>
              <a:rPr dirty="0" sz="4400" spc="-575"/>
              <a:t>m</a:t>
            </a:r>
            <a:r>
              <a:rPr dirty="0" sz="4400" spc="-340"/>
              <a:t>ento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5596"/>
            <a:ext cx="3920490" cy="48704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37763" y="1763648"/>
            <a:ext cx="5608320" cy="4876165"/>
            <a:chOff x="3437763" y="1763648"/>
            <a:chExt cx="5608320" cy="4876165"/>
          </a:xfrm>
        </p:grpSpPr>
        <p:sp>
          <p:nvSpPr>
            <p:cNvPr id="5" name="object 5"/>
            <p:cNvSpPr/>
            <p:nvPr/>
          </p:nvSpPr>
          <p:spPr>
            <a:xfrm>
              <a:off x="3447288" y="1773173"/>
              <a:ext cx="5589270" cy="4857115"/>
            </a:xfrm>
            <a:custGeom>
              <a:avLst/>
              <a:gdLst/>
              <a:ahLst/>
              <a:cxnLst/>
              <a:rect l="l" t="t" r="r" b="b"/>
              <a:pathLst>
                <a:path w="5589270" h="4857115">
                  <a:moveTo>
                    <a:pt x="5589270" y="0"/>
                  </a:moveTo>
                  <a:lnTo>
                    <a:pt x="1701546" y="0"/>
                  </a:lnTo>
                  <a:lnTo>
                    <a:pt x="1701546" y="2833243"/>
                  </a:lnTo>
                  <a:lnTo>
                    <a:pt x="0" y="4536478"/>
                  </a:lnTo>
                  <a:lnTo>
                    <a:pt x="1701546" y="4047490"/>
                  </a:lnTo>
                  <a:lnTo>
                    <a:pt x="1701546" y="4856988"/>
                  </a:lnTo>
                  <a:lnTo>
                    <a:pt x="5589270" y="4856988"/>
                  </a:lnTo>
                  <a:lnTo>
                    <a:pt x="5589270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47288" y="1773173"/>
              <a:ext cx="5589270" cy="4857115"/>
            </a:xfrm>
            <a:custGeom>
              <a:avLst/>
              <a:gdLst/>
              <a:ahLst/>
              <a:cxnLst/>
              <a:rect l="l" t="t" r="r" b="b"/>
              <a:pathLst>
                <a:path w="5589270" h="4857115">
                  <a:moveTo>
                    <a:pt x="1701546" y="0"/>
                  </a:moveTo>
                  <a:lnTo>
                    <a:pt x="2349500" y="0"/>
                  </a:lnTo>
                  <a:lnTo>
                    <a:pt x="3321431" y="0"/>
                  </a:lnTo>
                  <a:lnTo>
                    <a:pt x="5589270" y="0"/>
                  </a:lnTo>
                  <a:lnTo>
                    <a:pt x="5589270" y="2833243"/>
                  </a:lnTo>
                  <a:lnTo>
                    <a:pt x="5589270" y="4047490"/>
                  </a:lnTo>
                  <a:lnTo>
                    <a:pt x="5589270" y="4856988"/>
                  </a:lnTo>
                  <a:lnTo>
                    <a:pt x="3321431" y="4856988"/>
                  </a:lnTo>
                  <a:lnTo>
                    <a:pt x="2349500" y="4856988"/>
                  </a:lnTo>
                  <a:lnTo>
                    <a:pt x="1701546" y="4856988"/>
                  </a:lnTo>
                  <a:lnTo>
                    <a:pt x="1701546" y="4047490"/>
                  </a:lnTo>
                  <a:lnTo>
                    <a:pt x="0" y="4536478"/>
                  </a:lnTo>
                  <a:lnTo>
                    <a:pt x="1701546" y="2833243"/>
                  </a:lnTo>
                  <a:lnTo>
                    <a:pt x="1701546" y="0"/>
                  </a:lnTo>
                  <a:close/>
                </a:path>
              </a:pathLst>
            </a:custGeom>
            <a:ln w="19050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27701" y="1794128"/>
            <a:ext cx="348678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13652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35">
                <a:latin typeface="Microsoft Sans Serif"/>
                <a:cs typeface="Microsoft Sans Serif"/>
              </a:rPr>
              <a:t>De</a:t>
            </a:r>
            <a:r>
              <a:rPr dirty="0" sz="1800" spc="-55">
                <a:latin typeface="Microsoft Sans Serif"/>
                <a:cs typeface="Microsoft Sans Serif"/>
              </a:rPr>
              <a:t>t</a:t>
            </a:r>
            <a:r>
              <a:rPr dirty="0" sz="1800" spc="-65">
                <a:latin typeface="Microsoft Sans Serif"/>
                <a:cs typeface="Microsoft Sans Serif"/>
              </a:rPr>
              <a:t>e</a:t>
            </a:r>
            <a:r>
              <a:rPr dirty="0" sz="1800" spc="-10">
                <a:latin typeface="Microsoft Sans Serif"/>
                <a:cs typeface="Microsoft Sans Serif"/>
              </a:rPr>
              <a:t>r</a:t>
            </a:r>
            <a:r>
              <a:rPr dirty="0" sz="1800" spc="-160">
                <a:latin typeface="Microsoft Sans Serif"/>
                <a:cs typeface="Microsoft Sans Serif"/>
              </a:rPr>
              <a:t>mine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80">
                <a:latin typeface="Microsoft Sans Serif"/>
                <a:cs typeface="Microsoft Sans Serif"/>
              </a:rPr>
              <a:t>como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 spc="-225">
                <a:latin typeface="Microsoft Sans Serif"/>
                <a:cs typeface="Microsoft Sans Serif"/>
              </a:rPr>
              <a:t>u</a:t>
            </a:r>
            <a:r>
              <a:rPr dirty="0" sz="1800" spc="-195">
                <a:latin typeface="Microsoft Sans Serif"/>
                <a:cs typeface="Microsoft Sans Serif"/>
              </a:rPr>
              <a:t>c</a:t>
            </a:r>
            <a:r>
              <a:rPr dirty="0" sz="1800" spc="-204">
                <a:latin typeface="Microsoft Sans Serif"/>
                <a:cs typeface="Microsoft Sans Serif"/>
              </a:rPr>
              <a:t>esso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será  </a:t>
            </a:r>
            <a:r>
              <a:rPr dirty="0" sz="1800" spc="-80">
                <a:latin typeface="Microsoft Sans Serif"/>
                <a:cs typeface="Microsoft Sans Serif"/>
              </a:rPr>
              <a:t>determinado 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medido </a:t>
            </a:r>
            <a:r>
              <a:rPr dirty="0" sz="1800" spc="-10">
                <a:latin typeface="Microsoft Sans Serif"/>
                <a:cs typeface="Microsoft Sans Serif"/>
              </a:rPr>
              <a:t>para </a:t>
            </a:r>
            <a:r>
              <a:rPr dirty="0" sz="1800" spc="-105">
                <a:latin typeface="Microsoft Sans Serif"/>
                <a:cs typeface="Microsoft Sans Serif"/>
              </a:rPr>
              <a:t>o 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110">
                <a:latin typeface="Microsoft Sans Serif"/>
                <a:cs typeface="Microsoft Sans Serif"/>
              </a:rPr>
              <a:t>odu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de</a:t>
            </a:r>
            <a:r>
              <a:rPr dirty="0" sz="1800" spc="-20">
                <a:latin typeface="Microsoft Sans Serif"/>
                <a:cs typeface="Microsoft Sans Serif"/>
              </a:rPr>
              <a:t>t</a:t>
            </a:r>
            <a:r>
              <a:rPr dirty="0" sz="1800" spc="-65">
                <a:latin typeface="Microsoft Sans Serif"/>
                <a:cs typeface="Microsoft Sans Serif"/>
              </a:rPr>
              <a:t>e</a:t>
            </a:r>
            <a:r>
              <a:rPr dirty="0" sz="1800" spc="-10">
                <a:latin typeface="Microsoft Sans Serif"/>
                <a:cs typeface="Microsoft Sans Serif"/>
              </a:rPr>
              <a:t>r</a:t>
            </a:r>
            <a:r>
              <a:rPr dirty="0" sz="1800" spc="-160">
                <a:latin typeface="Microsoft Sans Serif"/>
                <a:cs typeface="Microsoft Sans Serif"/>
              </a:rPr>
              <a:t>mine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qu</a:t>
            </a:r>
            <a:r>
              <a:rPr dirty="0" sz="1800" spc="-110">
                <a:latin typeface="Microsoft Sans Serif"/>
                <a:cs typeface="Microsoft Sans Serif"/>
              </a:rPr>
              <a:t>ais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são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os  </a:t>
            </a:r>
            <a:r>
              <a:rPr dirty="0" sz="1800" spc="-60">
                <a:latin typeface="Microsoft Sans Serif"/>
                <a:cs typeface="Microsoft Sans Serif"/>
              </a:rPr>
              <a:t>fatores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que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de</a:t>
            </a:r>
            <a:r>
              <a:rPr dirty="0" sz="1800" spc="-105">
                <a:latin typeface="Microsoft Sans Serif"/>
                <a:cs typeface="Microsoft Sans Serif"/>
              </a:rPr>
              <a:t>v</a:t>
            </a:r>
            <a:r>
              <a:rPr dirty="0" sz="1800" spc="-200">
                <a:latin typeface="Microsoft Sans Serif"/>
                <a:cs typeface="Microsoft Sans Serif"/>
              </a:rPr>
              <a:t>em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ter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maior  </a:t>
            </a:r>
            <a:r>
              <a:rPr dirty="0" sz="1800" spc="-90">
                <a:latin typeface="Microsoft Sans Serif"/>
                <a:cs typeface="Microsoft Sans Serif"/>
              </a:rPr>
              <a:t>imp</a:t>
            </a:r>
            <a:r>
              <a:rPr dirty="0" sz="1800" spc="-85">
                <a:latin typeface="Microsoft Sans Serif"/>
                <a:cs typeface="Microsoft Sans Serif"/>
              </a:rPr>
              <a:t>a</a:t>
            </a:r>
            <a:r>
              <a:rPr dirty="0" sz="1800" spc="-145">
                <a:latin typeface="Microsoft Sans Serif"/>
                <a:cs typeface="Microsoft Sans Serif"/>
              </a:rPr>
              <a:t>c</a:t>
            </a:r>
            <a:r>
              <a:rPr dirty="0" sz="1800" spc="-75">
                <a:latin typeface="Microsoft Sans Serif"/>
                <a:cs typeface="Microsoft Sans Serif"/>
              </a:rPr>
              <a:t>t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200">
                <a:latin typeface="Microsoft Sans Serif"/>
                <a:cs typeface="Microsoft Sans Serif"/>
              </a:rPr>
              <a:t>em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asseg</a:t>
            </a:r>
            <a:r>
              <a:rPr dirty="0" sz="1800" spc="-135">
                <a:latin typeface="Microsoft Sans Serif"/>
                <a:cs typeface="Microsoft Sans Serif"/>
              </a:rPr>
              <a:t>u</a:t>
            </a:r>
            <a:r>
              <a:rPr dirty="0" sz="1800" spc="-90">
                <a:latin typeface="Microsoft Sans Serif"/>
                <a:cs typeface="Microsoft Sans Serif"/>
              </a:rPr>
              <a:t>r</a:t>
            </a:r>
            <a:r>
              <a:rPr dirty="0" sz="1800" spc="-5">
                <a:latin typeface="Microsoft Sans Serif"/>
                <a:cs typeface="Microsoft Sans Serif"/>
              </a:rPr>
              <a:t>ar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245">
                <a:latin typeface="Microsoft Sans Serif"/>
                <a:cs typeface="Microsoft Sans Serif"/>
              </a:rPr>
              <a:t>su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204">
                <a:latin typeface="Microsoft Sans Serif"/>
                <a:cs typeface="Microsoft Sans Serif"/>
              </a:rPr>
              <a:t>esso</a:t>
            </a:r>
            <a:endParaRPr sz="1800">
              <a:latin typeface="Microsoft Sans Serif"/>
              <a:cs typeface="Microsoft Sans Serif"/>
            </a:endParaRPr>
          </a:p>
          <a:p>
            <a:pPr marL="299085" marR="49784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390">
                <a:latin typeface="Microsoft Sans Serif"/>
                <a:cs typeface="Microsoft Sans Serif"/>
              </a:rPr>
              <a:t>P</a:t>
            </a:r>
            <a:r>
              <a:rPr dirty="0" sz="1800" spc="-70">
                <a:latin typeface="Microsoft Sans Serif"/>
                <a:cs typeface="Microsoft Sans Serif"/>
              </a:rPr>
              <a:t>ode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in</a:t>
            </a:r>
            <a:r>
              <a:rPr dirty="0" sz="1800" spc="-165">
                <a:latin typeface="Microsoft Sans Serif"/>
                <a:cs typeface="Microsoft Sans Serif"/>
              </a:rPr>
              <a:t>c</a:t>
            </a:r>
            <a:r>
              <a:rPr dirty="0" sz="1800" spc="-100">
                <a:latin typeface="Microsoft Sans Serif"/>
                <a:cs typeface="Microsoft Sans Serif"/>
              </a:rPr>
              <a:t>lu</a:t>
            </a:r>
            <a:r>
              <a:rPr dirty="0" sz="1800" spc="-50">
                <a:latin typeface="Microsoft Sans Serif"/>
                <a:cs typeface="Microsoft Sans Serif"/>
              </a:rPr>
              <a:t>i</a:t>
            </a:r>
            <a:r>
              <a:rPr dirty="0" sz="1800">
                <a:latin typeface="Microsoft Sans Serif"/>
                <a:cs typeface="Microsoft Sans Serif"/>
              </a:rPr>
              <a:t>r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25">
                <a:latin typeface="Microsoft Sans Serif"/>
                <a:cs typeface="Microsoft Sans Serif"/>
              </a:rPr>
              <a:t>fa</a:t>
            </a:r>
            <a:r>
              <a:rPr dirty="0" sz="1800" spc="20">
                <a:latin typeface="Microsoft Sans Serif"/>
                <a:cs typeface="Microsoft Sans Serif"/>
              </a:rPr>
              <a:t>t</a:t>
            </a:r>
            <a:r>
              <a:rPr dirty="0" sz="1800" spc="-130">
                <a:latin typeface="Microsoft Sans Serif"/>
                <a:cs typeface="Microsoft Sans Serif"/>
              </a:rPr>
              <a:t>ores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in</a:t>
            </a:r>
            <a:r>
              <a:rPr dirty="0" sz="1800" spc="-60">
                <a:latin typeface="Microsoft Sans Serif"/>
                <a:cs typeface="Microsoft Sans Serif"/>
              </a:rPr>
              <a:t>t</a:t>
            </a:r>
            <a:r>
              <a:rPr dirty="0" sz="1800" spc="-65">
                <a:latin typeface="Microsoft Sans Serif"/>
                <a:cs typeface="Microsoft Sans Serif"/>
              </a:rPr>
              <a:t>e</a:t>
            </a:r>
            <a:r>
              <a:rPr dirty="0" sz="1800" spc="-10">
                <a:latin typeface="Microsoft Sans Serif"/>
                <a:cs typeface="Microsoft Sans Serif"/>
              </a:rPr>
              <a:t>r</a:t>
            </a:r>
            <a:r>
              <a:rPr dirty="0" sz="1800" spc="-204">
                <a:latin typeface="Microsoft Sans Serif"/>
                <a:cs typeface="Microsoft Sans Serif"/>
              </a:rPr>
              <a:t>nos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e  </a:t>
            </a:r>
            <a:r>
              <a:rPr dirty="0" sz="1800" spc="-110">
                <a:latin typeface="Microsoft Sans Serif"/>
                <a:cs typeface="Microsoft Sans Serif"/>
              </a:rPr>
              <a:t>externos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à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organização</a:t>
            </a:r>
            <a:endParaRPr sz="1800">
              <a:latin typeface="Microsoft Sans Serif"/>
              <a:cs typeface="Microsoft Sans Serif"/>
            </a:endParaRPr>
          </a:p>
          <a:p>
            <a:pPr algn="just" marL="299085" marR="508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1800" spc="-204">
                <a:latin typeface="Microsoft Sans Serif"/>
                <a:cs typeface="Microsoft Sans Serif"/>
              </a:rPr>
              <a:t>P</a:t>
            </a:r>
            <a:r>
              <a:rPr dirty="0" sz="1800" spc="-145">
                <a:latin typeface="Microsoft Sans Serif"/>
                <a:cs typeface="Microsoft Sans Serif"/>
              </a:rPr>
              <a:t>r</a:t>
            </a:r>
            <a:r>
              <a:rPr dirty="0" sz="1800" spc="-175">
                <a:latin typeface="Microsoft Sans Serif"/>
                <a:cs typeface="Microsoft Sans Serif"/>
              </a:rPr>
              <a:t>oc</a:t>
            </a:r>
            <a:r>
              <a:rPr dirty="0" sz="1800" spc="-175">
                <a:latin typeface="Microsoft Sans Serif"/>
                <a:cs typeface="Microsoft Sans Serif"/>
              </a:rPr>
              <a:t>u</a:t>
            </a:r>
            <a:r>
              <a:rPr dirty="0" sz="1800" spc="-55">
                <a:latin typeface="Microsoft Sans Serif"/>
                <a:cs typeface="Microsoft Sans Serif"/>
              </a:rPr>
              <a:t>re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inc</a:t>
            </a:r>
            <a:r>
              <a:rPr dirty="0" sz="1800" spc="-70">
                <a:latin typeface="Microsoft Sans Serif"/>
                <a:cs typeface="Microsoft Sans Serif"/>
              </a:rPr>
              <a:t>l</a:t>
            </a:r>
            <a:r>
              <a:rPr dirty="0" sz="1800" spc="-80">
                <a:latin typeface="Microsoft Sans Serif"/>
                <a:cs typeface="Microsoft Sans Serif"/>
              </a:rPr>
              <a:t>uir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critér</a:t>
            </a:r>
            <a:r>
              <a:rPr dirty="0" sz="1800" spc="-30">
                <a:latin typeface="Microsoft Sans Serif"/>
                <a:cs typeface="Microsoft Sans Serif"/>
              </a:rPr>
              <a:t>i</a:t>
            </a:r>
            <a:r>
              <a:rPr dirty="0" sz="1800" spc="-204">
                <a:latin typeface="Microsoft Sans Serif"/>
                <a:cs typeface="Microsoft Sans Serif"/>
              </a:rPr>
              <a:t>os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mensurá</a:t>
            </a:r>
            <a:r>
              <a:rPr dirty="0" sz="1800" spc="-150">
                <a:latin typeface="Microsoft Sans Serif"/>
                <a:cs typeface="Microsoft Sans Serif"/>
              </a:rPr>
              <a:t>v</a:t>
            </a:r>
            <a:r>
              <a:rPr dirty="0" sz="1800" spc="-120">
                <a:latin typeface="Microsoft Sans Serif"/>
                <a:cs typeface="Microsoft Sans Serif"/>
              </a:rPr>
              <a:t>eis  </a:t>
            </a:r>
            <a:r>
              <a:rPr dirty="0" sz="1800" spc="-105">
                <a:latin typeface="Microsoft Sans Serif"/>
                <a:cs typeface="Microsoft Sans Serif"/>
              </a:rPr>
              <a:t>sobre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obte</a:t>
            </a:r>
            <a:r>
              <a:rPr dirty="0" sz="1800" spc="-95">
                <a:latin typeface="Microsoft Sans Serif"/>
                <a:cs typeface="Microsoft Sans Serif"/>
              </a:rPr>
              <a:t>n</a:t>
            </a:r>
            <a:r>
              <a:rPr dirty="0" sz="1800" spc="-110">
                <a:latin typeface="Microsoft Sans Serif"/>
                <a:cs typeface="Microsoft Sans Serif"/>
              </a:rPr>
              <a:t>çã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dos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obje</a:t>
            </a:r>
            <a:r>
              <a:rPr dirty="0" sz="1800" spc="-30">
                <a:latin typeface="Microsoft Sans Serif"/>
                <a:cs typeface="Microsoft Sans Serif"/>
              </a:rPr>
              <a:t>t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125">
                <a:latin typeface="Microsoft Sans Serif"/>
                <a:cs typeface="Microsoft Sans Serif"/>
              </a:rPr>
              <a:t>v</a:t>
            </a:r>
            <a:r>
              <a:rPr dirty="0" sz="1800" spc="-204">
                <a:latin typeface="Microsoft Sans Serif"/>
                <a:cs typeface="Microsoft Sans Serif"/>
              </a:rPr>
              <a:t>os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de  </a:t>
            </a:r>
            <a:r>
              <a:rPr dirty="0" sz="1800" spc="-110">
                <a:latin typeface="Microsoft Sans Serif"/>
                <a:cs typeface="Microsoft Sans Serif"/>
              </a:rPr>
              <a:t>negócio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2223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805" b="0">
                <a:latin typeface="Microsoft Sans Serif"/>
                <a:cs typeface="Microsoft Sans Serif"/>
              </a:rPr>
              <a:t>F</a:t>
            </a:r>
            <a:r>
              <a:rPr dirty="0" sz="4400" spc="-385" b="0">
                <a:latin typeface="Microsoft Sans Serif"/>
                <a:cs typeface="Microsoft Sans Serif"/>
              </a:rPr>
              <a:t>o</a:t>
            </a:r>
            <a:r>
              <a:rPr dirty="0" sz="4400" spc="-380" b="0">
                <a:latin typeface="Microsoft Sans Serif"/>
                <a:cs typeface="Microsoft Sans Serif"/>
              </a:rPr>
              <a:t>n</a:t>
            </a:r>
            <a:r>
              <a:rPr dirty="0" sz="4400" spc="-140" b="0">
                <a:latin typeface="Microsoft Sans Serif"/>
                <a:cs typeface="Microsoft Sans Serif"/>
              </a:rPr>
              <a:t>te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9060" rIns="0" bIns="0" rtlCol="0" vert="horz">
            <a:spAutoFit/>
          </a:bodyPr>
          <a:lstStyle/>
          <a:p>
            <a:pPr marL="442595" indent="-320675">
              <a:lnSpc>
                <a:spcPct val="100000"/>
              </a:lnSpc>
              <a:spcBef>
                <a:spcPts val="78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443865" algn="l"/>
              </a:tabLst>
            </a:pPr>
            <a:r>
              <a:rPr dirty="0" spc="-305"/>
              <a:t>Docu</a:t>
            </a:r>
            <a:r>
              <a:rPr dirty="0" spc="-445"/>
              <a:t>m</a:t>
            </a:r>
            <a:r>
              <a:rPr dirty="0" spc="-175"/>
              <a:t>ento</a:t>
            </a:r>
            <a:r>
              <a:rPr dirty="0" spc="30"/>
              <a:t> </a:t>
            </a:r>
            <a:r>
              <a:rPr dirty="0" spc="-90"/>
              <a:t>de</a:t>
            </a:r>
            <a:r>
              <a:rPr dirty="0" spc="20"/>
              <a:t> </a:t>
            </a:r>
            <a:r>
              <a:rPr dirty="0" spc="-175"/>
              <a:t>Visão</a:t>
            </a:r>
          </a:p>
          <a:p>
            <a:pPr marL="762635" marR="5080" indent="-274320">
              <a:lnSpc>
                <a:spcPct val="100000"/>
              </a:lnSpc>
              <a:spcBef>
                <a:spcPts val="610"/>
              </a:spcBef>
            </a:pPr>
            <a:r>
              <a:rPr dirty="0" sz="1800" spc="-55">
                <a:solidFill>
                  <a:srgbClr val="2CA1BE"/>
                </a:solidFill>
                <a:hlinkClick r:id="rId2"/>
              </a:rPr>
              <a:t>🞑</a:t>
            </a:r>
            <a:r>
              <a:rPr dirty="0" sz="1800" spc="-50">
                <a:solidFill>
                  <a:srgbClr val="2CA1BE"/>
                </a:solidFill>
                <a:hlinkClick r:id="rId2"/>
              </a:rPr>
              <a:t> </a:t>
            </a:r>
            <a:r>
              <a:rPr dirty="0" u="heavy" sz="2600" spc="-65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hlinkClick r:id="rId2"/>
              </a:rPr>
              <a:t>http://www.dsc.ufcg.edu.br/~jacques/cursos/proj/ger </a:t>
            </a:r>
            <a:r>
              <a:rPr dirty="0" sz="2600" spc="-60">
                <a:solidFill>
                  <a:srgbClr val="FF8118"/>
                </a:solidFill>
                <a:hlinkClick r:id="rId2"/>
              </a:rPr>
              <a:t> </a:t>
            </a:r>
            <a:r>
              <a:rPr dirty="0" u="heavy" sz="2600" spc="-15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hlinkClick r:id="rId2"/>
              </a:rPr>
              <a:t>enciadesenv/visao.htm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15"/>
              <a:t>O</a:t>
            </a:r>
            <a:r>
              <a:rPr dirty="0" spc="-80"/>
              <a:t>r</a:t>
            </a:r>
            <a:r>
              <a:rPr dirty="0" spc="-245"/>
              <a:t>gan</a:t>
            </a:r>
            <a:r>
              <a:rPr dirty="0" spc="-105"/>
              <a:t>i</a:t>
            </a:r>
            <a:r>
              <a:rPr dirty="0" spc="-100"/>
              <a:t>z</a:t>
            </a:r>
            <a:r>
              <a:rPr dirty="0" spc="-105"/>
              <a:t>a</a:t>
            </a:r>
            <a:r>
              <a:rPr dirty="0" spc="-350"/>
              <a:t>ção</a:t>
            </a:r>
            <a:r>
              <a:rPr dirty="0" spc="-50"/>
              <a:t> </a:t>
            </a:r>
            <a:r>
              <a:rPr dirty="0" spc="-315"/>
              <a:t>d</a:t>
            </a:r>
            <a:r>
              <a:rPr dirty="0" spc="-325"/>
              <a:t>o</a:t>
            </a:r>
            <a:r>
              <a:rPr dirty="0" spc="-50"/>
              <a:t> </a:t>
            </a:r>
            <a:r>
              <a:rPr dirty="0" spc="-385"/>
              <a:t>documen</a:t>
            </a:r>
            <a:r>
              <a:rPr dirty="0" spc="-195"/>
              <a:t>t</a:t>
            </a:r>
            <a:r>
              <a:rPr dirty="0" spc="-325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751077"/>
            <a:ext cx="37363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464646"/>
                </a:solidFill>
                <a:latin typeface="Wingdings"/>
                <a:cs typeface="Wingdings"/>
              </a:rPr>
              <a:t></a:t>
            </a:r>
            <a:r>
              <a:rPr dirty="0" sz="3200" spc="45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dirty="0" sz="3200" spc="-290" b="1">
                <a:solidFill>
                  <a:srgbClr val="464646"/>
                </a:solidFill>
                <a:latin typeface="Arial"/>
                <a:cs typeface="Arial"/>
              </a:rPr>
              <a:t>Documento</a:t>
            </a:r>
            <a:r>
              <a:rPr dirty="0" sz="3200" spc="-4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3200" spc="-200" b="1">
                <a:solidFill>
                  <a:srgbClr val="464646"/>
                </a:solidFill>
                <a:latin typeface="Arial"/>
                <a:cs typeface="Arial"/>
              </a:rPr>
              <a:t>in</a:t>
            </a:r>
            <a:r>
              <a:rPr dirty="0" sz="3200" spc="-16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3200" spc="-290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3200" spc="-170" b="1">
                <a:solidFill>
                  <a:srgbClr val="464646"/>
                </a:solidFill>
                <a:latin typeface="Arial"/>
                <a:cs typeface="Arial"/>
              </a:rPr>
              <a:t>r</a:t>
            </a:r>
            <a:r>
              <a:rPr dirty="0" sz="3200" spc="-254" b="1">
                <a:solidFill>
                  <a:srgbClr val="464646"/>
                </a:solidFill>
                <a:latin typeface="Arial"/>
                <a:cs typeface="Arial"/>
              </a:rPr>
              <a:t>no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1535596"/>
            <a:ext cx="3920490" cy="514159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D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75">
                <a:latin typeface="Microsoft Sans Serif"/>
                <a:cs typeface="Microsoft Sans Serif"/>
              </a:rPr>
              <a:t>cumen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 spc="-5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Int</a:t>
            </a:r>
            <a:r>
              <a:rPr dirty="0" sz="1500" spc="-120">
                <a:latin typeface="Microsoft Sans Serif"/>
                <a:cs typeface="Microsoft Sans Serif"/>
              </a:rPr>
              <a:t>e</a:t>
            </a:r>
            <a:r>
              <a:rPr dirty="0" sz="1500" spc="25">
                <a:latin typeface="Microsoft Sans Serif"/>
                <a:cs typeface="Microsoft Sans Serif"/>
              </a:rPr>
              <a:t>r</a:t>
            </a:r>
            <a:r>
              <a:rPr dirty="0" sz="1500" spc="-135">
                <a:latin typeface="Microsoft Sans Serif"/>
                <a:cs typeface="Microsoft Sans Serif"/>
              </a:rPr>
              <a:t>no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5624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34" b="0">
                <a:latin typeface="Microsoft Sans Serif"/>
                <a:cs typeface="Microsoft Sans Serif"/>
              </a:rPr>
              <a:t>D</a:t>
            </a:r>
            <a:r>
              <a:rPr dirty="0" sz="4400" spc="-330" b="0">
                <a:latin typeface="Microsoft Sans Serif"/>
                <a:cs typeface="Microsoft Sans Serif"/>
              </a:rPr>
              <a:t>o</a:t>
            </a:r>
            <a:r>
              <a:rPr dirty="0" sz="4400" spc="-515" b="0">
                <a:latin typeface="Microsoft Sans Serif"/>
                <a:cs typeface="Microsoft Sans Serif"/>
              </a:rPr>
              <a:t>cum</a:t>
            </a:r>
            <a:r>
              <a:rPr dirty="0" sz="4400" spc="-445" b="0">
                <a:latin typeface="Microsoft Sans Serif"/>
                <a:cs typeface="Microsoft Sans Serif"/>
              </a:rPr>
              <a:t>e</a:t>
            </a:r>
            <a:r>
              <a:rPr dirty="0" sz="4400" spc="-265" b="0">
                <a:latin typeface="Microsoft Sans Serif"/>
                <a:cs typeface="Microsoft Sans Serif"/>
              </a:rPr>
              <a:t>nto</a:t>
            </a:r>
            <a:r>
              <a:rPr dirty="0" sz="4400" b="0">
                <a:latin typeface="Microsoft Sans Serif"/>
                <a:cs typeface="Microsoft Sans Serif"/>
              </a:rPr>
              <a:t> </a:t>
            </a:r>
            <a:r>
              <a:rPr dirty="0" sz="4400" spc="-135" b="0">
                <a:latin typeface="Microsoft Sans Serif"/>
                <a:cs typeface="Microsoft Sans Serif"/>
              </a:rPr>
              <a:t>de</a:t>
            </a:r>
            <a:r>
              <a:rPr dirty="0" sz="4400" spc="45" b="0">
                <a:latin typeface="Microsoft Sans Serif"/>
                <a:cs typeface="Microsoft Sans Serif"/>
              </a:rPr>
              <a:t> </a:t>
            </a:r>
            <a:r>
              <a:rPr dirty="0" sz="4400" spc="-265" b="0">
                <a:latin typeface="Microsoft Sans Serif"/>
                <a:cs typeface="Microsoft Sans Serif"/>
              </a:rPr>
              <a:t>Visão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23212"/>
            <a:ext cx="7702550" cy="175387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95"/>
              </a:spcBef>
              <a:buClr>
                <a:srgbClr val="DA1F28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dirty="0" sz="3200" spc="-355">
                <a:latin typeface="Microsoft Sans Serif"/>
                <a:cs typeface="Microsoft Sans Serif"/>
              </a:rPr>
              <a:t>Se</a:t>
            </a:r>
            <a:r>
              <a:rPr dirty="0" sz="3200" spc="40">
                <a:latin typeface="Microsoft Sans Serif"/>
                <a:cs typeface="Microsoft Sans Serif"/>
              </a:rPr>
              <a:t> </a:t>
            </a:r>
            <a:r>
              <a:rPr dirty="0" sz="3200" spc="-305">
                <a:latin typeface="Microsoft Sans Serif"/>
                <a:cs typeface="Microsoft Sans Serif"/>
              </a:rPr>
              <a:t>conce</a:t>
            </a:r>
            <a:r>
              <a:rPr dirty="0" sz="3200" spc="-315">
                <a:latin typeface="Microsoft Sans Serif"/>
                <a:cs typeface="Microsoft Sans Serif"/>
              </a:rPr>
              <a:t>n</a:t>
            </a:r>
            <a:r>
              <a:rPr dirty="0" sz="3200" spc="-10">
                <a:latin typeface="Microsoft Sans Serif"/>
                <a:cs typeface="Microsoft Sans Serif"/>
              </a:rPr>
              <a:t>t</a:t>
            </a:r>
            <a:r>
              <a:rPr dirty="0" sz="3200" spc="-55">
                <a:latin typeface="Microsoft Sans Serif"/>
                <a:cs typeface="Microsoft Sans Serif"/>
              </a:rPr>
              <a:t>r</a:t>
            </a:r>
            <a:r>
              <a:rPr dirty="0" sz="3200" spc="-15">
                <a:latin typeface="Microsoft Sans Serif"/>
                <a:cs typeface="Microsoft Sans Serif"/>
              </a:rPr>
              <a:t>a</a:t>
            </a:r>
            <a:r>
              <a:rPr dirty="0" sz="3200" spc="10">
                <a:latin typeface="Microsoft Sans Serif"/>
                <a:cs typeface="Microsoft Sans Serif"/>
              </a:rPr>
              <a:t> </a:t>
            </a:r>
            <a:r>
              <a:rPr dirty="0" sz="3200" spc="-365">
                <a:latin typeface="Microsoft Sans Serif"/>
                <a:cs typeface="Microsoft Sans Serif"/>
              </a:rPr>
              <a:t>nos</a:t>
            </a:r>
            <a:r>
              <a:rPr dirty="0" sz="3200" spc="25">
                <a:latin typeface="Microsoft Sans Serif"/>
                <a:cs typeface="Microsoft Sans Serif"/>
              </a:rPr>
              <a:t> </a:t>
            </a:r>
            <a:r>
              <a:rPr dirty="0" sz="3200" spc="-229">
                <a:latin typeface="Microsoft Sans Serif"/>
                <a:cs typeface="Microsoft Sans Serif"/>
              </a:rPr>
              <a:t>aspectos</a:t>
            </a:r>
            <a:r>
              <a:rPr dirty="0" sz="3200" spc="5">
                <a:latin typeface="Microsoft Sans Serif"/>
                <a:cs typeface="Microsoft Sans Serif"/>
              </a:rPr>
              <a:t> </a:t>
            </a:r>
            <a:r>
              <a:rPr dirty="0" sz="3200" spc="-95">
                <a:latin typeface="Microsoft Sans Serif"/>
                <a:cs typeface="Microsoft Sans Serif"/>
              </a:rPr>
              <a:t>de</a:t>
            </a:r>
            <a:r>
              <a:rPr dirty="0" sz="3200" spc="35">
                <a:latin typeface="Microsoft Sans Serif"/>
                <a:cs typeface="Microsoft Sans Serif"/>
              </a:rPr>
              <a:t> </a:t>
            </a:r>
            <a:r>
              <a:rPr dirty="0" sz="3200" spc="-280">
                <a:latin typeface="Microsoft Sans Serif"/>
                <a:cs typeface="Microsoft Sans Serif"/>
              </a:rPr>
              <a:t>n</a:t>
            </a:r>
            <a:r>
              <a:rPr dirty="0" sz="3200" spc="-275">
                <a:latin typeface="Microsoft Sans Serif"/>
                <a:cs typeface="Microsoft Sans Serif"/>
              </a:rPr>
              <a:t>e</a:t>
            </a:r>
            <a:r>
              <a:rPr dirty="0" sz="3200" spc="-175">
                <a:latin typeface="Microsoft Sans Serif"/>
                <a:cs typeface="Microsoft Sans Serif"/>
              </a:rPr>
              <a:t>góc</a:t>
            </a:r>
            <a:r>
              <a:rPr dirty="0" sz="3200" spc="-70">
                <a:latin typeface="Microsoft Sans Serif"/>
                <a:cs typeface="Microsoft Sans Serif"/>
              </a:rPr>
              <a:t>i</a:t>
            </a:r>
            <a:r>
              <a:rPr dirty="0" sz="3200" spc="-180">
                <a:latin typeface="Microsoft Sans Serif"/>
                <a:cs typeface="Microsoft Sans Serif"/>
              </a:rPr>
              <a:t>o</a:t>
            </a:r>
            <a:endParaRPr sz="32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DA1F28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dirty="0" sz="3200" spc="-735">
                <a:latin typeface="Microsoft Sans Serif"/>
                <a:cs typeface="Microsoft Sans Serif"/>
              </a:rPr>
              <a:t>É</a:t>
            </a:r>
            <a:r>
              <a:rPr dirty="0" sz="3200" spc="3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f</a:t>
            </a:r>
            <a:r>
              <a:rPr dirty="0" sz="3200" spc="5">
                <a:latin typeface="Microsoft Sans Serif"/>
                <a:cs typeface="Microsoft Sans Serif"/>
              </a:rPr>
              <a:t>e</a:t>
            </a:r>
            <a:r>
              <a:rPr dirty="0" sz="3200" spc="-60">
                <a:latin typeface="Microsoft Sans Serif"/>
                <a:cs typeface="Microsoft Sans Serif"/>
              </a:rPr>
              <a:t>it</a:t>
            </a:r>
            <a:r>
              <a:rPr dirty="0" sz="3200" spc="-120">
                <a:latin typeface="Microsoft Sans Serif"/>
                <a:cs typeface="Microsoft Sans Serif"/>
              </a:rPr>
              <a:t>o</a:t>
            </a:r>
            <a:r>
              <a:rPr dirty="0" sz="3200" spc="5">
                <a:latin typeface="Microsoft Sans Serif"/>
                <a:cs typeface="Microsoft Sans Serif"/>
              </a:rPr>
              <a:t> </a:t>
            </a:r>
            <a:r>
              <a:rPr dirty="0" sz="3200" spc="-190">
                <a:latin typeface="Microsoft Sans Serif"/>
                <a:cs typeface="Microsoft Sans Serif"/>
              </a:rPr>
              <a:t>junt</a:t>
            </a:r>
            <a:r>
              <a:rPr dirty="0" sz="3200" spc="-254">
                <a:latin typeface="Microsoft Sans Serif"/>
                <a:cs typeface="Microsoft Sans Serif"/>
              </a:rPr>
              <a:t>o</a:t>
            </a:r>
            <a:r>
              <a:rPr dirty="0" sz="3200" spc="20">
                <a:latin typeface="Microsoft Sans Serif"/>
                <a:cs typeface="Microsoft Sans Serif"/>
              </a:rPr>
              <a:t> </a:t>
            </a:r>
            <a:r>
              <a:rPr dirty="0" sz="3200" spc="-360">
                <a:latin typeface="Microsoft Sans Serif"/>
                <a:cs typeface="Microsoft Sans Serif"/>
              </a:rPr>
              <a:t>com</a:t>
            </a:r>
            <a:r>
              <a:rPr dirty="0" sz="3200" spc="35">
                <a:latin typeface="Microsoft Sans Serif"/>
                <a:cs typeface="Microsoft Sans Serif"/>
              </a:rPr>
              <a:t> </a:t>
            </a:r>
            <a:r>
              <a:rPr dirty="0" sz="3200" spc="-180">
                <a:latin typeface="Microsoft Sans Serif"/>
                <a:cs typeface="Microsoft Sans Serif"/>
              </a:rPr>
              <a:t>o</a:t>
            </a:r>
            <a:r>
              <a:rPr dirty="0" sz="3200" spc="50">
                <a:latin typeface="Microsoft Sans Serif"/>
                <a:cs typeface="Microsoft Sans Serif"/>
              </a:rPr>
              <a:t> </a:t>
            </a:r>
            <a:r>
              <a:rPr dirty="0" sz="3200" spc="-55" i="1">
                <a:latin typeface="Trebuchet MS"/>
                <a:cs typeface="Trebuchet MS"/>
              </a:rPr>
              <a:t>S</a:t>
            </a:r>
            <a:r>
              <a:rPr dirty="0" sz="3200" spc="-60" i="1">
                <a:latin typeface="Trebuchet MS"/>
                <a:cs typeface="Trebuchet MS"/>
              </a:rPr>
              <a:t>p</a:t>
            </a:r>
            <a:r>
              <a:rPr dirty="0" sz="3200" spc="-220" i="1">
                <a:latin typeface="Trebuchet MS"/>
                <a:cs typeface="Trebuchet MS"/>
              </a:rPr>
              <a:t>onsor</a:t>
            </a:r>
            <a:r>
              <a:rPr dirty="0" sz="3200" spc="-100" i="1">
                <a:latin typeface="Trebuchet MS"/>
                <a:cs typeface="Trebuchet MS"/>
              </a:rPr>
              <a:t> </a:t>
            </a:r>
            <a:r>
              <a:rPr dirty="0" sz="3200" spc="-95">
                <a:latin typeface="Microsoft Sans Serif"/>
                <a:cs typeface="Microsoft Sans Serif"/>
              </a:rPr>
              <a:t>do</a:t>
            </a:r>
            <a:r>
              <a:rPr dirty="0" sz="3200" spc="35">
                <a:latin typeface="Microsoft Sans Serif"/>
                <a:cs typeface="Microsoft Sans Serif"/>
              </a:rPr>
              <a:t> </a:t>
            </a:r>
            <a:r>
              <a:rPr dirty="0" sz="3200" spc="-30">
                <a:latin typeface="Microsoft Sans Serif"/>
                <a:cs typeface="Microsoft Sans Serif"/>
              </a:rPr>
              <a:t>p</a:t>
            </a:r>
            <a:r>
              <a:rPr dirty="0" sz="3200" spc="-60">
                <a:latin typeface="Microsoft Sans Serif"/>
                <a:cs typeface="Microsoft Sans Serif"/>
              </a:rPr>
              <a:t>r</a:t>
            </a:r>
            <a:r>
              <a:rPr dirty="0" sz="3200" spc="-155">
                <a:latin typeface="Microsoft Sans Serif"/>
                <a:cs typeface="Microsoft Sans Serif"/>
              </a:rPr>
              <a:t>oduto</a:t>
            </a:r>
            <a:endParaRPr sz="32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DA1F28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dirty="0" sz="3200" spc="-270">
                <a:latin typeface="Microsoft Sans Serif"/>
                <a:cs typeface="Microsoft Sans Serif"/>
              </a:rPr>
              <a:t>De</a:t>
            </a:r>
            <a:r>
              <a:rPr dirty="0" sz="3200" spc="-275">
                <a:latin typeface="Microsoft Sans Serif"/>
                <a:cs typeface="Microsoft Sans Serif"/>
              </a:rPr>
              <a:t>v</a:t>
            </a:r>
            <a:r>
              <a:rPr dirty="0" sz="3200" spc="-180">
                <a:latin typeface="Microsoft Sans Serif"/>
                <a:cs typeface="Microsoft Sans Serif"/>
              </a:rPr>
              <a:t>e</a:t>
            </a:r>
            <a:r>
              <a:rPr dirty="0" sz="3200" spc="15">
                <a:latin typeface="Microsoft Sans Serif"/>
                <a:cs typeface="Microsoft Sans Serif"/>
              </a:rPr>
              <a:t> </a:t>
            </a:r>
            <a:r>
              <a:rPr dirty="0" sz="3200" spc="-275">
                <a:latin typeface="Microsoft Sans Serif"/>
                <a:cs typeface="Microsoft Sans Serif"/>
              </a:rPr>
              <a:t>se</a:t>
            </a:r>
            <a:r>
              <a:rPr dirty="0" sz="3200" spc="-170">
                <a:latin typeface="Microsoft Sans Serif"/>
                <a:cs typeface="Microsoft Sans Serif"/>
              </a:rPr>
              <a:t>r</a:t>
            </a:r>
            <a:r>
              <a:rPr dirty="0" sz="3200" spc="30">
                <a:latin typeface="Microsoft Sans Serif"/>
                <a:cs typeface="Microsoft Sans Serif"/>
              </a:rPr>
              <a:t> </a:t>
            </a:r>
            <a:r>
              <a:rPr dirty="0" sz="3200" spc="-455">
                <a:latin typeface="Microsoft Sans Serif"/>
                <a:cs typeface="Microsoft Sans Serif"/>
              </a:rPr>
              <a:t>um</a:t>
            </a:r>
            <a:r>
              <a:rPr dirty="0" sz="3200" spc="35">
                <a:latin typeface="Microsoft Sans Serif"/>
                <a:cs typeface="Microsoft Sans Serif"/>
              </a:rPr>
              <a:t> </a:t>
            </a:r>
            <a:r>
              <a:rPr dirty="0" sz="3200" spc="-245">
                <a:latin typeface="Microsoft Sans Serif"/>
                <a:cs typeface="Microsoft Sans Serif"/>
              </a:rPr>
              <a:t>documento</a:t>
            </a:r>
            <a:r>
              <a:rPr dirty="0" sz="3200">
                <a:latin typeface="Microsoft Sans Serif"/>
                <a:cs typeface="Microsoft Sans Serif"/>
              </a:rPr>
              <a:t> </a:t>
            </a:r>
            <a:r>
              <a:rPr dirty="0" sz="3200" spc="-285">
                <a:latin typeface="Microsoft Sans Serif"/>
                <a:cs typeface="Microsoft Sans Serif"/>
              </a:rPr>
              <a:t>cu</a:t>
            </a:r>
            <a:r>
              <a:rPr dirty="0" sz="3200" spc="-125">
                <a:latin typeface="Microsoft Sans Serif"/>
                <a:cs typeface="Microsoft Sans Serif"/>
              </a:rPr>
              <a:t>r</a:t>
            </a:r>
            <a:r>
              <a:rPr dirty="0" sz="3200" spc="-100">
                <a:latin typeface="Microsoft Sans Serif"/>
                <a:cs typeface="Microsoft Sans Serif"/>
              </a:rPr>
              <a:t>to</a:t>
            </a:r>
            <a:r>
              <a:rPr dirty="0" sz="3200" spc="35">
                <a:latin typeface="Microsoft Sans Serif"/>
                <a:cs typeface="Microsoft Sans Serif"/>
              </a:rPr>
              <a:t> </a:t>
            </a:r>
            <a:r>
              <a:rPr dirty="0" sz="3200" spc="-215">
                <a:latin typeface="Microsoft Sans Serif"/>
                <a:cs typeface="Microsoft Sans Serif"/>
              </a:rPr>
              <a:t>(</a:t>
            </a:r>
            <a:r>
              <a:rPr dirty="0" sz="3200" spc="-15">
                <a:latin typeface="Microsoft Sans Serif"/>
                <a:cs typeface="Microsoft Sans Serif"/>
              </a:rPr>
              <a:t>3</a:t>
            </a:r>
            <a:r>
              <a:rPr dirty="0" sz="3200" spc="20">
                <a:latin typeface="Microsoft Sans Serif"/>
                <a:cs typeface="Microsoft Sans Serif"/>
              </a:rPr>
              <a:t> </a:t>
            </a:r>
            <a:r>
              <a:rPr dirty="0" sz="3200" spc="-15">
                <a:latin typeface="Microsoft Sans Serif"/>
                <a:cs typeface="Microsoft Sans Serif"/>
              </a:rPr>
              <a:t>a</a:t>
            </a:r>
            <a:r>
              <a:rPr dirty="0" sz="3200" spc="35">
                <a:latin typeface="Microsoft Sans Serif"/>
                <a:cs typeface="Microsoft Sans Serif"/>
              </a:rPr>
              <a:t> </a:t>
            </a:r>
            <a:r>
              <a:rPr dirty="0" sz="3200" spc="-15">
                <a:latin typeface="Microsoft Sans Serif"/>
                <a:cs typeface="Microsoft Sans Serif"/>
              </a:rPr>
              <a:t>8</a:t>
            </a:r>
            <a:r>
              <a:rPr dirty="0" sz="3200" spc="35">
                <a:latin typeface="Microsoft Sans Serif"/>
                <a:cs typeface="Microsoft Sans Serif"/>
              </a:rPr>
              <a:t> </a:t>
            </a:r>
            <a:r>
              <a:rPr dirty="0" sz="3200" spc="-30">
                <a:latin typeface="Microsoft Sans Serif"/>
                <a:cs typeface="Microsoft Sans Serif"/>
              </a:rPr>
              <a:t>p</a:t>
            </a:r>
            <a:r>
              <a:rPr dirty="0" sz="3200" spc="-15">
                <a:latin typeface="Microsoft Sans Serif"/>
                <a:cs typeface="Microsoft Sans Serif"/>
              </a:rPr>
              <a:t>á</a:t>
            </a:r>
            <a:r>
              <a:rPr dirty="0" sz="3200" spc="-30">
                <a:latin typeface="Microsoft Sans Serif"/>
                <a:cs typeface="Microsoft Sans Serif"/>
              </a:rPr>
              <a:t>g</a:t>
            </a:r>
            <a:r>
              <a:rPr dirty="0" sz="3200" spc="-235">
                <a:latin typeface="Microsoft Sans Serif"/>
                <a:cs typeface="Microsoft Sans Serif"/>
              </a:rPr>
              <a:t>inas)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15"/>
              <a:t>O</a:t>
            </a:r>
            <a:r>
              <a:rPr dirty="0" spc="-80"/>
              <a:t>r</a:t>
            </a:r>
            <a:r>
              <a:rPr dirty="0" spc="-245"/>
              <a:t>gan</a:t>
            </a:r>
            <a:r>
              <a:rPr dirty="0" spc="-105"/>
              <a:t>i</a:t>
            </a:r>
            <a:r>
              <a:rPr dirty="0" spc="-100"/>
              <a:t>z</a:t>
            </a:r>
            <a:r>
              <a:rPr dirty="0" spc="-105"/>
              <a:t>a</a:t>
            </a:r>
            <a:r>
              <a:rPr dirty="0" spc="-350"/>
              <a:t>ção</a:t>
            </a:r>
            <a:r>
              <a:rPr dirty="0" spc="-50"/>
              <a:t> </a:t>
            </a:r>
            <a:r>
              <a:rPr dirty="0" spc="-315"/>
              <a:t>d</a:t>
            </a:r>
            <a:r>
              <a:rPr dirty="0" spc="-325"/>
              <a:t>o</a:t>
            </a:r>
            <a:r>
              <a:rPr dirty="0" spc="-50"/>
              <a:t> </a:t>
            </a:r>
            <a:r>
              <a:rPr dirty="0" spc="-385"/>
              <a:t>documen</a:t>
            </a:r>
            <a:r>
              <a:rPr dirty="0" spc="-195"/>
              <a:t>t</a:t>
            </a:r>
            <a:r>
              <a:rPr dirty="0" spc="-325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751077"/>
            <a:ext cx="37363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464646"/>
                </a:solidFill>
                <a:latin typeface="Wingdings"/>
                <a:cs typeface="Wingdings"/>
              </a:rPr>
              <a:t></a:t>
            </a:r>
            <a:r>
              <a:rPr dirty="0" sz="3200" spc="45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dirty="0" sz="3200" spc="-290" b="1">
                <a:solidFill>
                  <a:srgbClr val="464646"/>
                </a:solidFill>
                <a:latin typeface="Arial"/>
                <a:cs typeface="Arial"/>
              </a:rPr>
              <a:t>Documento</a:t>
            </a:r>
            <a:r>
              <a:rPr dirty="0" sz="3200" spc="-40" b="1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3200" spc="-200" b="1">
                <a:solidFill>
                  <a:srgbClr val="464646"/>
                </a:solidFill>
                <a:latin typeface="Arial"/>
                <a:cs typeface="Arial"/>
              </a:rPr>
              <a:t>in</a:t>
            </a:r>
            <a:r>
              <a:rPr dirty="0" sz="3200" spc="-165" b="1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dirty="0" sz="3200" spc="-290" b="1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dirty="0" sz="3200" spc="-170" b="1">
                <a:solidFill>
                  <a:srgbClr val="464646"/>
                </a:solidFill>
                <a:latin typeface="Arial"/>
                <a:cs typeface="Arial"/>
              </a:rPr>
              <a:t>r</a:t>
            </a:r>
            <a:r>
              <a:rPr dirty="0" sz="3200" spc="-254" b="1">
                <a:solidFill>
                  <a:srgbClr val="464646"/>
                </a:solidFill>
                <a:latin typeface="Arial"/>
                <a:cs typeface="Arial"/>
              </a:rPr>
              <a:t>no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1535596"/>
            <a:ext cx="3920490" cy="514159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40" b="1">
                <a:latin typeface="Arial"/>
                <a:cs typeface="Arial"/>
              </a:rPr>
              <a:t>D</a:t>
            </a:r>
            <a:r>
              <a:rPr dirty="0" sz="1500" spc="-130" b="1">
                <a:latin typeface="Arial"/>
                <a:cs typeface="Arial"/>
              </a:rPr>
              <a:t>o</a:t>
            </a:r>
            <a:r>
              <a:rPr dirty="0" sz="1500" spc="-240" b="1">
                <a:latin typeface="Arial"/>
                <a:cs typeface="Arial"/>
              </a:rPr>
              <a:t>c</a:t>
            </a:r>
            <a:r>
              <a:rPr dirty="0" sz="1500" spc="-130" b="1">
                <a:latin typeface="Arial"/>
                <a:cs typeface="Arial"/>
              </a:rPr>
              <a:t>u</a:t>
            </a:r>
            <a:r>
              <a:rPr dirty="0" sz="1500" spc="-145" b="1">
                <a:latin typeface="Arial"/>
                <a:cs typeface="Arial"/>
              </a:rPr>
              <a:t>men</a:t>
            </a:r>
            <a:r>
              <a:rPr dirty="0" sz="1500" spc="-80" b="1">
                <a:latin typeface="Arial"/>
                <a:cs typeface="Arial"/>
              </a:rPr>
              <a:t>t</a:t>
            </a:r>
            <a:r>
              <a:rPr dirty="0" sz="1500" spc="-125" b="1">
                <a:latin typeface="Arial"/>
                <a:cs typeface="Arial"/>
              </a:rPr>
              <a:t>o</a:t>
            </a:r>
            <a:r>
              <a:rPr dirty="0" sz="1500" spc="5" b="1">
                <a:latin typeface="Arial"/>
                <a:cs typeface="Arial"/>
              </a:rPr>
              <a:t> </a:t>
            </a:r>
            <a:r>
              <a:rPr dirty="0" sz="1500" spc="-40" b="1">
                <a:latin typeface="Arial"/>
                <a:cs typeface="Arial"/>
              </a:rPr>
              <a:t>I</a:t>
            </a:r>
            <a:r>
              <a:rPr dirty="0" sz="1500" spc="-130" b="1">
                <a:latin typeface="Arial"/>
                <a:cs typeface="Arial"/>
              </a:rPr>
              <a:t>n</a:t>
            </a:r>
            <a:r>
              <a:rPr dirty="0" sz="1500" spc="-120" b="1">
                <a:latin typeface="Arial"/>
                <a:cs typeface="Arial"/>
              </a:rPr>
              <a:t>t</a:t>
            </a:r>
            <a:r>
              <a:rPr dirty="0" sz="1500" spc="-140" b="1">
                <a:latin typeface="Arial"/>
                <a:cs typeface="Arial"/>
              </a:rPr>
              <a:t>e</a:t>
            </a:r>
            <a:r>
              <a:rPr dirty="0" sz="1500" spc="-85" b="1">
                <a:latin typeface="Arial"/>
                <a:cs typeface="Arial"/>
              </a:rPr>
              <a:t>r</a:t>
            </a:r>
            <a:r>
              <a:rPr dirty="0" sz="1500" spc="-130" b="1">
                <a:latin typeface="Arial"/>
                <a:cs typeface="Arial"/>
              </a:rPr>
              <a:t>n</a:t>
            </a:r>
            <a:r>
              <a:rPr dirty="0" sz="1500" spc="-125" b="1">
                <a:latin typeface="Arial"/>
                <a:cs typeface="Arial"/>
              </a:rPr>
              <a:t>o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10282" y="1763648"/>
            <a:ext cx="6536055" cy="4876165"/>
            <a:chOff x="2510282" y="1763648"/>
            <a:chExt cx="6536055" cy="4876165"/>
          </a:xfrm>
        </p:grpSpPr>
        <p:sp>
          <p:nvSpPr>
            <p:cNvPr id="6" name="object 6"/>
            <p:cNvSpPr/>
            <p:nvPr/>
          </p:nvSpPr>
          <p:spPr>
            <a:xfrm>
              <a:off x="2519807" y="1773173"/>
              <a:ext cx="6517005" cy="4857115"/>
            </a:xfrm>
            <a:custGeom>
              <a:avLst/>
              <a:gdLst/>
              <a:ahLst/>
              <a:cxnLst/>
              <a:rect l="l" t="t" r="r" b="b"/>
              <a:pathLst>
                <a:path w="6517005" h="4857115">
                  <a:moveTo>
                    <a:pt x="6516751" y="0"/>
                  </a:moveTo>
                  <a:lnTo>
                    <a:pt x="2629027" y="0"/>
                  </a:lnTo>
                  <a:lnTo>
                    <a:pt x="2629027" y="2833243"/>
                  </a:lnTo>
                  <a:lnTo>
                    <a:pt x="0" y="4841290"/>
                  </a:lnTo>
                  <a:lnTo>
                    <a:pt x="2629027" y="4047490"/>
                  </a:lnTo>
                  <a:lnTo>
                    <a:pt x="2629027" y="4856988"/>
                  </a:lnTo>
                  <a:lnTo>
                    <a:pt x="6516751" y="4856988"/>
                  </a:lnTo>
                  <a:lnTo>
                    <a:pt x="6516751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19807" y="1773173"/>
              <a:ext cx="6517005" cy="4857115"/>
            </a:xfrm>
            <a:custGeom>
              <a:avLst/>
              <a:gdLst/>
              <a:ahLst/>
              <a:cxnLst/>
              <a:rect l="l" t="t" r="r" b="b"/>
              <a:pathLst>
                <a:path w="6517005" h="4857115">
                  <a:moveTo>
                    <a:pt x="2629027" y="0"/>
                  </a:moveTo>
                  <a:lnTo>
                    <a:pt x="3276980" y="0"/>
                  </a:lnTo>
                  <a:lnTo>
                    <a:pt x="4248912" y="0"/>
                  </a:lnTo>
                  <a:lnTo>
                    <a:pt x="6516751" y="0"/>
                  </a:lnTo>
                  <a:lnTo>
                    <a:pt x="6516751" y="2833243"/>
                  </a:lnTo>
                  <a:lnTo>
                    <a:pt x="6516751" y="4047490"/>
                  </a:lnTo>
                  <a:lnTo>
                    <a:pt x="6516751" y="4856988"/>
                  </a:lnTo>
                  <a:lnTo>
                    <a:pt x="4248912" y="4856988"/>
                  </a:lnTo>
                  <a:lnTo>
                    <a:pt x="3276980" y="4856988"/>
                  </a:lnTo>
                  <a:lnTo>
                    <a:pt x="2629027" y="4856988"/>
                  </a:lnTo>
                  <a:lnTo>
                    <a:pt x="2629027" y="4047490"/>
                  </a:lnTo>
                  <a:lnTo>
                    <a:pt x="0" y="4841290"/>
                  </a:lnTo>
                  <a:lnTo>
                    <a:pt x="2629027" y="2833243"/>
                  </a:lnTo>
                  <a:lnTo>
                    <a:pt x="2629027" y="0"/>
                  </a:lnTo>
                  <a:close/>
                </a:path>
              </a:pathLst>
            </a:custGeom>
            <a:ln w="19050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marR="46164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pc="-235"/>
              <a:t>Risc</a:t>
            </a:r>
            <a:r>
              <a:rPr dirty="0" spc="-204"/>
              <a:t>os</a:t>
            </a:r>
            <a:r>
              <a:rPr dirty="0" spc="15"/>
              <a:t> </a:t>
            </a:r>
            <a:r>
              <a:rPr dirty="0" spc="-10"/>
              <a:t>pa</a:t>
            </a:r>
            <a:r>
              <a:rPr dirty="0" spc="-20"/>
              <a:t>r</a:t>
            </a:r>
            <a:r>
              <a:rPr dirty="0" spc="-10"/>
              <a:t>a</a:t>
            </a:r>
            <a:r>
              <a:rPr dirty="0" spc="-10"/>
              <a:t> </a:t>
            </a:r>
            <a:r>
              <a:rPr dirty="0" spc="-145"/>
              <a:t>dese</a:t>
            </a:r>
            <a:r>
              <a:rPr dirty="0" spc="-145"/>
              <a:t>n</a:t>
            </a:r>
            <a:r>
              <a:rPr dirty="0" spc="-150"/>
              <a:t>v</a:t>
            </a:r>
            <a:r>
              <a:rPr dirty="0" spc="-80"/>
              <a:t>olv</a:t>
            </a:r>
            <a:r>
              <a:rPr dirty="0" spc="-150"/>
              <a:t>imen</a:t>
            </a:r>
            <a:r>
              <a:rPr dirty="0" spc="-70"/>
              <a:t>t</a:t>
            </a:r>
            <a:r>
              <a:rPr dirty="0" spc="-105"/>
              <a:t>o</a:t>
            </a:r>
            <a:r>
              <a:rPr dirty="0"/>
              <a:t> </a:t>
            </a:r>
            <a:r>
              <a:rPr dirty="0" spc="-45"/>
              <a:t>do  </a:t>
            </a:r>
            <a:r>
              <a:rPr dirty="0" spc="-150"/>
              <a:t>sistema</a:t>
            </a:r>
          </a:p>
          <a:p>
            <a:pPr lvl="1" marL="756285" marR="508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145">
                <a:latin typeface="Microsoft Sans Serif"/>
                <a:cs typeface="Microsoft Sans Serif"/>
              </a:rPr>
              <a:t>Exi</a:t>
            </a:r>
            <a:r>
              <a:rPr dirty="0" sz="1800" spc="-110">
                <a:latin typeface="Microsoft Sans Serif"/>
                <a:cs typeface="Microsoft Sans Serif"/>
              </a:rPr>
              <a:t>gên</a:t>
            </a:r>
            <a:r>
              <a:rPr dirty="0" sz="1800" spc="-70">
                <a:latin typeface="Microsoft Sans Serif"/>
                <a:cs typeface="Microsoft Sans Serif"/>
              </a:rPr>
              <a:t>ci</a:t>
            </a:r>
            <a:r>
              <a:rPr dirty="0" sz="1800" spc="-100">
                <a:latin typeface="Microsoft Sans Serif"/>
                <a:cs typeface="Microsoft Sans Serif"/>
              </a:rPr>
              <a:t>a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qu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sis</a:t>
            </a:r>
            <a:r>
              <a:rPr dirty="0" sz="1800" spc="-114">
                <a:latin typeface="Microsoft Sans Serif"/>
                <a:cs typeface="Microsoft Sans Serif"/>
              </a:rPr>
              <a:t>t</a:t>
            </a:r>
            <a:r>
              <a:rPr dirty="0" sz="1800" spc="-140">
                <a:latin typeface="Microsoft Sans Serif"/>
                <a:cs typeface="Microsoft Sans Serif"/>
              </a:rPr>
              <a:t>ema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v</a:t>
            </a:r>
            <a:r>
              <a:rPr dirty="0" sz="1800" spc="-10">
                <a:latin typeface="Microsoft Sans Serif"/>
                <a:cs typeface="Microsoft Sans Serif"/>
              </a:rPr>
              <a:t>ai  </a:t>
            </a:r>
            <a:r>
              <a:rPr dirty="0" sz="1800" spc="-25">
                <a:latin typeface="Microsoft Sans Serif"/>
                <a:cs typeface="Microsoft Sans Serif"/>
              </a:rPr>
              <a:t>fazer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pa</a:t>
            </a:r>
            <a:r>
              <a:rPr dirty="0" sz="1800" spc="-20">
                <a:latin typeface="Microsoft Sans Serif"/>
                <a:cs typeface="Microsoft Sans Serif"/>
              </a:rPr>
              <a:t>r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e</a:t>
            </a:r>
            <a:r>
              <a:rPr dirty="0" sz="1800" spc="-60">
                <a:latin typeface="Microsoft Sans Serif"/>
                <a:cs typeface="Microsoft Sans Serif"/>
              </a:rPr>
              <a:t>quip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200">
                <a:latin typeface="Microsoft Sans Serif"/>
                <a:cs typeface="Microsoft Sans Serif"/>
              </a:rPr>
              <a:t>em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t</a:t>
            </a:r>
            <a:r>
              <a:rPr dirty="0" sz="1800" spc="-65">
                <a:latin typeface="Microsoft Sans Serif"/>
                <a:cs typeface="Microsoft Sans Serif"/>
              </a:rPr>
              <a:t>e</a:t>
            </a:r>
            <a:r>
              <a:rPr dirty="0" sz="1800" spc="-10">
                <a:latin typeface="Microsoft Sans Serif"/>
                <a:cs typeface="Microsoft Sans Serif"/>
              </a:rPr>
              <a:t>r</a:t>
            </a:r>
            <a:r>
              <a:rPr dirty="0" sz="1800" spc="-180">
                <a:latin typeface="Microsoft Sans Serif"/>
                <a:cs typeface="Microsoft Sans Serif"/>
              </a:rPr>
              <a:t>mos  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con</a:t>
            </a:r>
            <a:r>
              <a:rPr dirty="0" sz="1800" spc="-185">
                <a:latin typeface="Microsoft Sans Serif"/>
                <a:cs typeface="Microsoft Sans Serif"/>
              </a:rPr>
              <a:t>h</a:t>
            </a:r>
            <a:r>
              <a:rPr dirty="0" sz="1800" spc="-160">
                <a:latin typeface="Microsoft Sans Serif"/>
                <a:cs typeface="Microsoft Sans Serif"/>
              </a:rPr>
              <a:t>ecime</a:t>
            </a:r>
            <a:r>
              <a:rPr dirty="0" sz="1800" spc="-160">
                <a:latin typeface="Microsoft Sans Serif"/>
                <a:cs typeface="Microsoft Sans Serif"/>
              </a:rPr>
              <a:t>n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de  </a:t>
            </a:r>
            <a:r>
              <a:rPr dirty="0" sz="1800" spc="-105">
                <a:latin typeface="Microsoft Sans Serif"/>
                <a:cs typeface="Microsoft Sans Serif"/>
              </a:rPr>
              <a:t>imp</a:t>
            </a:r>
            <a:r>
              <a:rPr dirty="0" sz="1800" spc="-45">
                <a:latin typeface="Microsoft Sans Serif"/>
                <a:cs typeface="Microsoft Sans Serif"/>
              </a:rPr>
              <a:t>l</a:t>
            </a:r>
            <a:r>
              <a:rPr dirty="0" sz="1800" spc="-165">
                <a:latin typeface="Microsoft Sans Serif"/>
                <a:cs typeface="Microsoft Sans Serif"/>
              </a:rPr>
              <a:t>emen</a:t>
            </a:r>
            <a:r>
              <a:rPr dirty="0" sz="1800" spc="-70">
                <a:latin typeface="Microsoft Sans Serif"/>
                <a:cs typeface="Microsoft Sans Serif"/>
              </a:rPr>
              <a:t>t</a:t>
            </a:r>
            <a:r>
              <a:rPr dirty="0" sz="1800" spc="-110">
                <a:latin typeface="Microsoft Sans Serif"/>
                <a:cs typeface="Microsoft Sans Serif"/>
              </a:rPr>
              <a:t>aç</a:t>
            </a:r>
            <a:r>
              <a:rPr dirty="0" sz="1800" spc="-140">
                <a:latin typeface="Microsoft Sans Serif"/>
                <a:cs typeface="Microsoft Sans Serif"/>
              </a:rPr>
              <a:t>ão?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Que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limi</a:t>
            </a:r>
            <a:r>
              <a:rPr dirty="0" sz="1800" spc="-55">
                <a:latin typeface="Microsoft Sans Serif"/>
                <a:cs typeface="Microsoft Sans Serif"/>
              </a:rPr>
              <a:t>t</a:t>
            </a:r>
            <a:r>
              <a:rPr dirty="0" sz="1800" spc="-110">
                <a:latin typeface="Microsoft Sans Serif"/>
                <a:cs typeface="Microsoft Sans Serif"/>
              </a:rPr>
              <a:t>aç</a:t>
            </a:r>
            <a:r>
              <a:rPr dirty="0" sz="1800" spc="-135">
                <a:latin typeface="Microsoft Sans Serif"/>
                <a:cs typeface="Microsoft Sans Serif"/>
              </a:rPr>
              <a:t>ões  </a:t>
            </a:r>
            <a:r>
              <a:rPr dirty="0" sz="1800" spc="-155">
                <a:latin typeface="Microsoft Sans Serif"/>
                <a:cs typeface="Microsoft Sans Serif"/>
              </a:rPr>
              <a:t>e</a:t>
            </a:r>
            <a:r>
              <a:rPr dirty="0" sz="1800" spc="-90">
                <a:latin typeface="Microsoft Sans Serif"/>
                <a:cs typeface="Microsoft Sans Serif"/>
              </a:rPr>
              <a:t>xis</a:t>
            </a:r>
            <a:r>
              <a:rPr dirty="0" sz="1800" spc="-60">
                <a:latin typeface="Microsoft Sans Serif"/>
                <a:cs typeface="Microsoft Sans Serif"/>
              </a:rPr>
              <a:t>t</a:t>
            </a:r>
            <a:r>
              <a:rPr dirty="0" sz="1800" spc="-200">
                <a:latin typeface="Microsoft Sans Serif"/>
                <a:cs typeface="Microsoft Sans Serif"/>
              </a:rPr>
              <a:t>em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ca</a:t>
            </a:r>
            <a:r>
              <a:rPr dirty="0" sz="1800" spc="-204">
                <a:latin typeface="Microsoft Sans Serif"/>
                <a:cs typeface="Microsoft Sans Serif"/>
              </a:rPr>
              <a:t>so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as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e</a:t>
            </a:r>
            <a:r>
              <a:rPr dirty="0" sz="1800" spc="-65">
                <a:latin typeface="Microsoft Sans Serif"/>
                <a:cs typeface="Microsoft Sans Serif"/>
              </a:rPr>
              <a:t>xigê</a:t>
            </a:r>
            <a:r>
              <a:rPr dirty="0" sz="1800" spc="-75">
                <a:latin typeface="Microsoft Sans Serif"/>
                <a:cs typeface="Microsoft Sans Serif"/>
              </a:rPr>
              <a:t>n</a:t>
            </a:r>
            <a:r>
              <a:rPr dirty="0" sz="1800" spc="-70">
                <a:latin typeface="Microsoft Sans Serif"/>
                <a:cs typeface="Microsoft Sans Serif"/>
              </a:rPr>
              <a:t>ci</a:t>
            </a:r>
            <a:r>
              <a:rPr dirty="0" sz="1800" spc="-100">
                <a:latin typeface="Microsoft Sans Serif"/>
                <a:cs typeface="Microsoft Sans Serif"/>
              </a:rPr>
              <a:t>a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nã</a:t>
            </a:r>
            <a:r>
              <a:rPr dirty="0" sz="1800" spc="-70">
                <a:latin typeface="Microsoft Sans Serif"/>
                <a:cs typeface="Microsoft Sans Serif"/>
              </a:rPr>
              <a:t>o  </a:t>
            </a:r>
            <a:r>
              <a:rPr dirty="0" sz="1800" spc="-145">
                <a:latin typeface="Microsoft Sans Serif"/>
                <a:cs typeface="Microsoft Sans Serif"/>
              </a:rPr>
              <a:t>sejam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sa</a:t>
            </a:r>
            <a:r>
              <a:rPr dirty="0" sz="1800" spc="-65">
                <a:latin typeface="Microsoft Sans Serif"/>
                <a:cs typeface="Microsoft Sans Serif"/>
              </a:rPr>
              <a:t>t</a:t>
            </a:r>
            <a:r>
              <a:rPr dirty="0" sz="1800" spc="-65">
                <a:latin typeface="Microsoft Sans Serif"/>
                <a:cs typeface="Microsoft Sans Serif"/>
              </a:rPr>
              <a:t>isfei</a:t>
            </a:r>
            <a:r>
              <a:rPr dirty="0" sz="1800" spc="-45">
                <a:latin typeface="Microsoft Sans Serif"/>
                <a:cs typeface="Microsoft Sans Serif"/>
              </a:rPr>
              <a:t>t</a:t>
            </a:r>
            <a:r>
              <a:rPr dirty="0" sz="1800" spc="-210">
                <a:latin typeface="Microsoft Sans Serif"/>
                <a:cs typeface="Microsoft Sans Serif"/>
              </a:rPr>
              <a:t>as?</a:t>
            </a:r>
            <a:endParaRPr sz="1800">
              <a:latin typeface="Microsoft Sans Serif"/>
              <a:cs typeface="Microsoft Sans Serif"/>
            </a:endParaRPr>
          </a:p>
          <a:p>
            <a:pPr lvl="1" marL="756285" marR="5905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145">
                <a:latin typeface="Microsoft Sans Serif"/>
                <a:cs typeface="Microsoft Sans Serif"/>
              </a:rPr>
              <a:t>Exi</a:t>
            </a:r>
            <a:r>
              <a:rPr dirty="0" sz="1800" spc="-110">
                <a:latin typeface="Microsoft Sans Serif"/>
                <a:cs typeface="Microsoft Sans Serif"/>
              </a:rPr>
              <a:t>gên</a:t>
            </a:r>
            <a:r>
              <a:rPr dirty="0" sz="1800" spc="-70">
                <a:latin typeface="Microsoft Sans Serif"/>
                <a:cs typeface="Microsoft Sans Serif"/>
              </a:rPr>
              <a:t>ci</a:t>
            </a:r>
            <a:r>
              <a:rPr dirty="0" sz="1800" spc="-100">
                <a:latin typeface="Microsoft Sans Serif"/>
                <a:cs typeface="Microsoft Sans Serif"/>
              </a:rPr>
              <a:t>a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qu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sis</a:t>
            </a:r>
            <a:r>
              <a:rPr dirty="0" sz="1800" spc="-114">
                <a:latin typeface="Microsoft Sans Serif"/>
                <a:cs typeface="Microsoft Sans Serif"/>
              </a:rPr>
              <a:t>t</a:t>
            </a:r>
            <a:r>
              <a:rPr dirty="0" sz="1800" spc="-140">
                <a:latin typeface="Microsoft Sans Serif"/>
                <a:cs typeface="Microsoft Sans Serif"/>
              </a:rPr>
              <a:t>ema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v</a:t>
            </a:r>
            <a:r>
              <a:rPr dirty="0" sz="1800" spc="-10">
                <a:latin typeface="Microsoft Sans Serif"/>
                <a:cs typeface="Microsoft Sans Serif"/>
              </a:rPr>
              <a:t>ai  </a:t>
            </a:r>
            <a:r>
              <a:rPr dirty="0" sz="1800" spc="-10">
                <a:latin typeface="Microsoft Sans Serif"/>
                <a:cs typeface="Microsoft Sans Serif"/>
              </a:rPr>
              <a:t>fa</a:t>
            </a:r>
            <a:r>
              <a:rPr dirty="0" sz="1800" spc="-5">
                <a:latin typeface="Microsoft Sans Serif"/>
                <a:cs typeface="Microsoft Sans Serif"/>
              </a:rPr>
              <a:t>z</a:t>
            </a:r>
            <a:r>
              <a:rPr dirty="0" sz="1800" spc="-55">
                <a:latin typeface="Microsoft Sans Serif"/>
                <a:cs typeface="Microsoft Sans Serif"/>
              </a:rPr>
              <a:t>er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00">
                <a:latin typeface="Microsoft Sans Serif"/>
                <a:cs typeface="Microsoft Sans Serif"/>
              </a:rPr>
              <a:t>em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te</a:t>
            </a:r>
            <a:r>
              <a:rPr dirty="0" sz="1800">
                <a:latin typeface="Microsoft Sans Serif"/>
                <a:cs typeface="Microsoft Sans Serif"/>
              </a:rPr>
              <a:t>r</a:t>
            </a:r>
            <a:r>
              <a:rPr dirty="0" sz="1800" spc="-235">
                <a:latin typeface="Microsoft Sans Serif"/>
                <a:cs typeface="Microsoft Sans Serif"/>
              </a:rPr>
              <a:t>mos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Har</a:t>
            </a:r>
            <a:r>
              <a:rPr dirty="0" sz="1800" spc="-45">
                <a:latin typeface="Microsoft Sans Serif"/>
                <a:cs typeface="Microsoft Sans Serif"/>
              </a:rPr>
              <a:t>d</a:t>
            </a:r>
            <a:r>
              <a:rPr dirty="0" sz="1800" spc="-175">
                <a:latin typeface="Microsoft Sans Serif"/>
                <a:cs typeface="Microsoft Sans Serif"/>
              </a:rPr>
              <a:t>w</a:t>
            </a:r>
            <a:r>
              <a:rPr dirty="0" sz="1800" spc="-30">
                <a:latin typeface="Microsoft Sans Serif"/>
                <a:cs typeface="Microsoft Sans Serif"/>
              </a:rPr>
              <a:t>are  </a:t>
            </a:r>
            <a:r>
              <a:rPr dirty="0" sz="1800" spc="-180">
                <a:latin typeface="Microsoft Sans Serif"/>
                <a:cs typeface="Microsoft Sans Serif"/>
              </a:rPr>
              <a:t>ne</a:t>
            </a:r>
            <a:r>
              <a:rPr dirty="0" sz="1800" spc="-160">
                <a:latin typeface="Microsoft Sans Serif"/>
                <a:cs typeface="Microsoft Sans Serif"/>
              </a:rPr>
              <a:t>c</a:t>
            </a:r>
            <a:r>
              <a:rPr dirty="0" sz="1800" spc="-125">
                <a:latin typeface="Microsoft Sans Serif"/>
                <a:cs typeface="Microsoft Sans Serif"/>
              </a:rPr>
              <a:t>essári</a:t>
            </a:r>
            <a:r>
              <a:rPr dirty="0" sz="1800" spc="-204">
                <a:latin typeface="Microsoft Sans Serif"/>
                <a:cs typeface="Microsoft Sans Serif"/>
              </a:rPr>
              <a:t>o?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Q</a:t>
            </a:r>
            <a:r>
              <a:rPr dirty="0" sz="1800" spc="-90">
                <a:latin typeface="Microsoft Sans Serif"/>
                <a:cs typeface="Microsoft Sans Serif"/>
              </a:rPr>
              <a:t>u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limit</a:t>
            </a:r>
            <a:r>
              <a:rPr dirty="0" sz="1800" spc="-85">
                <a:latin typeface="Microsoft Sans Serif"/>
                <a:cs typeface="Microsoft Sans Serif"/>
              </a:rPr>
              <a:t>a</a:t>
            </a:r>
            <a:r>
              <a:rPr dirty="0" sz="1800" spc="-150">
                <a:latin typeface="Microsoft Sans Serif"/>
                <a:cs typeface="Microsoft Sans Serif"/>
              </a:rPr>
              <a:t>ções  </a:t>
            </a:r>
            <a:r>
              <a:rPr dirty="0" sz="1800" spc="-155">
                <a:latin typeface="Microsoft Sans Serif"/>
                <a:cs typeface="Microsoft Sans Serif"/>
              </a:rPr>
              <a:t>e</a:t>
            </a:r>
            <a:r>
              <a:rPr dirty="0" sz="1800" spc="-90">
                <a:latin typeface="Microsoft Sans Serif"/>
                <a:cs typeface="Microsoft Sans Serif"/>
              </a:rPr>
              <a:t>xis</a:t>
            </a:r>
            <a:r>
              <a:rPr dirty="0" sz="1800" spc="-60">
                <a:latin typeface="Microsoft Sans Serif"/>
                <a:cs typeface="Microsoft Sans Serif"/>
              </a:rPr>
              <a:t>t</a:t>
            </a:r>
            <a:r>
              <a:rPr dirty="0" sz="1800" spc="-200">
                <a:latin typeface="Microsoft Sans Serif"/>
                <a:cs typeface="Microsoft Sans Serif"/>
              </a:rPr>
              <a:t>em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ca</a:t>
            </a:r>
            <a:r>
              <a:rPr dirty="0" sz="1800" spc="-204">
                <a:latin typeface="Microsoft Sans Serif"/>
                <a:cs typeface="Microsoft Sans Serif"/>
              </a:rPr>
              <a:t>so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as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e</a:t>
            </a:r>
            <a:r>
              <a:rPr dirty="0" sz="1800" spc="-65">
                <a:latin typeface="Microsoft Sans Serif"/>
                <a:cs typeface="Microsoft Sans Serif"/>
              </a:rPr>
              <a:t>xigê</a:t>
            </a:r>
            <a:r>
              <a:rPr dirty="0" sz="1800" spc="-75">
                <a:latin typeface="Microsoft Sans Serif"/>
                <a:cs typeface="Microsoft Sans Serif"/>
              </a:rPr>
              <a:t>n</a:t>
            </a:r>
            <a:r>
              <a:rPr dirty="0" sz="1800" spc="-70">
                <a:latin typeface="Microsoft Sans Serif"/>
                <a:cs typeface="Microsoft Sans Serif"/>
              </a:rPr>
              <a:t>ci</a:t>
            </a:r>
            <a:r>
              <a:rPr dirty="0" sz="1800" spc="-100">
                <a:latin typeface="Microsoft Sans Serif"/>
                <a:cs typeface="Microsoft Sans Serif"/>
              </a:rPr>
              <a:t>a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nã</a:t>
            </a:r>
            <a:r>
              <a:rPr dirty="0" sz="1800" spc="-70">
                <a:latin typeface="Microsoft Sans Serif"/>
                <a:cs typeface="Microsoft Sans Serif"/>
              </a:rPr>
              <a:t>o  </a:t>
            </a:r>
            <a:r>
              <a:rPr dirty="0" sz="1800" spc="-145">
                <a:latin typeface="Microsoft Sans Serif"/>
                <a:cs typeface="Microsoft Sans Serif"/>
              </a:rPr>
              <a:t>sejam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sati</a:t>
            </a:r>
            <a:r>
              <a:rPr dirty="0" sz="1800" spc="-120">
                <a:latin typeface="Microsoft Sans Serif"/>
                <a:cs typeface="Microsoft Sans Serif"/>
              </a:rPr>
              <a:t>sfeitas?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5030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O</a:t>
            </a:r>
            <a:r>
              <a:rPr dirty="0" sz="4400" spc="-80"/>
              <a:t>r</a:t>
            </a:r>
            <a:r>
              <a:rPr dirty="0" sz="4400" spc="-185"/>
              <a:t>ganiz</a:t>
            </a:r>
            <a:r>
              <a:rPr dirty="0" sz="4400" spc="-200"/>
              <a:t>a</a:t>
            </a:r>
            <a:r>
              <a:rPr dirty="0" sz="4400" spc="-385"/>
              <a:t>ção</a:t>
            </a:r>
            <a:r>
              <a:rPr dirty="0" sz="4400" spc="-50"/>
              <a:t> </a:t>
            </a:r>
            <a:r>
              <a:rPr dirty="0" sz="4400" spc="-355"/>
              <a:t>do</a:t>
            </a:r>
            <a:r>
              <a:rPr dirty="0" sz="4400" spc="-50"/>
              <a:t> </a:t>
            </a:r>
            <a:r>
              <a:rPr dirty="0" sz="4400" spc="-395"/>
              <a:t>docu</a:t>
            </a:r>
            <a:r>
              <a:rPr dirty="0" sz="4400" spc="-575"/>
              <a:t>m</a:t>
            </a:r>
            <a:r>
              <a:rPr dirty="0" sz="4400" spc="-340"/>
              <a:t>ento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5596"/>
            <a:ext cx="3920490" cy="48704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5030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O</a:t>
            </a:r>
            <a:r>
              <a:rPr dirty="0" sz="4400" spc="-80"/>
              <a:t>r</a:t>
            </a:r>
            <a:r>
              <a:rPr dirty="0" sz="4400" spc="-185"/>
              <a:t>ganiz</a:t>
            </a:r>
            <a:r>
              <a:rPr dirty="0" sz="4400" spc="-200"/>
              <a:t>a</a:t>
            </a:r>
            <a:r>
              <a:rPr dirty="0" sz="4400" spc="-385"/>
              <a:t>ção</a:t>
            </a:r>
            <a:r>
              <a:rPr dirty="0" sz="4400" spc="-50"/>
              <a:t> </a:t>
            </a:r>
            <a:r>
              <a:rPr dirty="0" sz="4400" spc="-355"/>
              <a:t>do</a:t>
            </a:r>
            <a:r>
              <a:rPr dirty="0" sz="4400" spc="-50"/>
              <a:t> </a:t>
            </a:r>
            <a:r>
              <a:rPr dirty="0" sz="4400" spc="-395"/>
              <a:t>docu</a:t>
            </a:r>
            <a:r>
              <a:rPr dirty="0" sz="4400" spc="-575"/>
              <a:t>m</a:t>
            </a:r>
            <a:r>
              <a:rPr dirty="0" sz="4400" spc="-340"/>
              <a:t>ento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5596"/>
            <a:ext cx="3920490" cy="48704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3270" y="1763648"/>
            <a:ext cx="7012940" cy="4876165"/>
            <a:chOff x="2033270" y="1763648"/>
            <a:chExt cx="7012940" cy="4876165"/>
          </a:xfrm>
        </p:grpSpPr>
        <p:sp>
          <p:nvSpPr>
            <p:cNvPr id="5" name="object 5"/>
            <p:cNvSpPr/>
            <p:nvPr/>
          </p:nvSpPr>
          <p:spPr>
            <a:xfrm>
              <a:off x="2042795" y="1773173"/>
              <a:ext cx="6993890" cy="4857115"/>
            </a:xfrm>
            <a:custGeom>
              <a:avLst/>
              <a:gdLst/>
              <a:ahLst/>
              <a:cxnLst/>
              <a:rect l="l" t="t" r="r" b="b"/>
              <a:pathLst>
                <a:path w="6993890" h="4857115">
                  <a:moveTo>
                    <a:pt x="6993762" y="0"/>
                  </a:moveTo>
                  <a:lnTo>
                    <a:pt x="3106039" y="0"/>
                  </a:lnTo>
                  <a:lnTo>
                    <a:pt x="3106039" y="809498"/>
                  </a:lnTo>
                  <a:lnTo>
                    <a:pt x="0" y="215773"/>
                  </a:lnTo>
                  <a:lnTo>
                    <a:pt x="3106039" y="2023745"/>
                  </a:lnTo>
                  <a:lnTo>
                    <a:pt x="3106039" y="4856988"/>
                  </a:lnTo>
                  <a:lnTo>
                    <a:pt x="6993762" y="4856988"/>
                  </a:lnTo>
                  <a:lnTo>
                    <a:pt x="6993762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42795" y="1773173"/>
              <a:ext cx="6993890" cy="4857115"/>
            </a:xfrm>
            <a:custGeom>
              <a:avLst/>
              <a:gdLst/>
              <a:ahLst/>
              <a:cxnLst/>
              <a:rect l="l" t="t" r="r" b="b"/>
              <a:pathLst>
                <a:path w="6993890" h="4857115">
                  <a:moveTo>
                    <a:pt x="3106039" y="0"/>
                  </a:moveTo>
                  <a:lnTo>
                    <a:pt x="3753993" y="0"/>
                  </a:lnTo>
                  <a:lnTo>
                    <a:pt x="4725924" y="0"/>
                  </a:lnTo>
                  <a:lnTo>
                    <a:pt x="6993762" y="0"/>
                  </a:lnTo>
                  <a:lnTo>
                    <a:pt x="6993762" y="809498"/>
                  </a:lnTo>
                  <a:lnTo>
                    <a:pt x="6993762" y="2023745"/>
                  </a:lnTo>
                  <a:lnTo>
                    <a:pt x="6993762" y="4856988"/>
                  </a:lnTo>
                  <a:lnTo>
                    <a:pt x="4725924" y="4856988"/>
                  </a:lnTo>
                  <a:lnTo>
                    <a:pt x="3753993" y="4856988"/>
                  </a:lnTo>
                  <a:lnTo>
                    <a:pt x="3106039" y="4856988"/>
                  </a:lnTo>
                  <a:lnTo>
                    <a:pt x="3106039" y="2023745"/>
                  </a:lnTo>
                  <a:lnTo>
                    <a:pt x="0" y="215773"/>
                  </a:lnTo>
                  <a:lnTo>
                    <a:pt x="3106039" y="809498"/>
                  </a:lnTo>
                  <a:lnTo>
                    <a:pt x="3106039" y="0"/>
                  </a:lnTo>
                  <a:close/>
                </a:path>
              </a:pathLst>
            </a:custGeom>
            <a:ln w="19050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27701" y="1794128"/>
            <a:ext cx="33286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04">
                <a:latin typeface="Microsoft Sans Serif"/>
                <a:cs typeface="Microsoft Sans Serif"/>
              </a:rPr>
              <a:t>Des</a:t>
            </a:r>
            <a:r>
              <a:rPr dirty="0" sz="1800" spc="-105">
                <a:latin typeface="Microsoft Sans Serif"/>
                <a:cs typeface="Microsoft Sans Serif"/>
              </a:rPr>
              <a:t>cre</a:t>
            </a:r>
            <a:r>
              <a:rPr dirty="0" sz="1800" spc="-145">
                <a:latin typeface="Microsoft Sans Serif"/>
                <a:cs typeface="Microsoft Sans Serif"/>
              </a:rPr>
              <a:t>v</a:t>
            </a:r>
            <a:r>
              <a:rPr dirty="0" sz="1800" spc="-55">
                <a:latin typeface="Microsoft Sans Serif"/>
                <a:cs typeface="Microsoft Sans Serif"/>
              </a:rPr>
              <a:t>er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sit</a:t>
            </a:r>
            <a:r>
              <a:rPr dirty="0" sz="1800" spc="-190">
                <a:latin typeface="Microsoft Sans Serif"/>
                <a:cs typeface="Microsoft Sans Serif"/>
              </a:rPr>
              <a:t>u</a:t>
            </a:r>
            <a:r>
              <a:rPr dirty="0" sz="1800" spc="-110">
                <a:latin typeface="Microsoft Sans Serif"/>
                <a:cs typeface="Microsoft Sans Serif"/>
              </a:rPr>
              <a:t>aç</a:t>
            </a:r>
            <a:r>
              <a:rPr dirty="0" sz="1800" spc="-55">
                <a:latin typeface="Microsoft Sans Serif"/>
                <a:cs typeface="Microsoft Sans Serif"/>
              </a:rPr>
              <a:t>ão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qu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le</a:t>
            </a:r>
            <a:r>
              <a:rPr dirty="0" sz="1800" spc="-130">
                <a:latin typeface="Microsoft Sans Serif"/>
                <a:cs typeface="Microsoft Sans Serif"/>
              </a:rPr>
              <a:t>v</a:t>
            </a:r>
            <a:r>
              <a:rPr dirty="0" sz="1800" spc="-160">
                <a:latin typeface="Microsoft Sans Serif"/>
                <a:cs typeface="Microsoft Sans Serif"/>
              </a:rPr>
              <a:t>ou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à  </a:t>
            </a:r>
            <a:r>
              <a:rPr dirty="0" sz="1800" spc="-110">
                <a:latin typeface="Microsoft Sans Serif"/>
                <a:cs typeface="Microsoft Sans Serif"/>
              </a:rPr>
              <a:t>decisão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construir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produto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5030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O</a:t>
            </a:r>
            <a:r>
              <a:rPr dirty="0" sz="4400" spc="-80"/>
              <a:t>r</a:t>
            </a:r>
            <a:r>
              <a:rPr dirty="0" sz="4400" spc="-185"/>
              <a:t>ganiz</a:t>
            </a:r>
            <a:r>
              <a:rPr dirty="0" sz="4400" spc="-200"/>
              <a:t>a</a:t>
            </a:r>
            <a:r>
              <a:rPr dirty="0" sz="4400" spc="-385"/>
              <a:t>ção</a:t>
            </a:r>
            <a:r>
              <a:rPr dirty="0" sz="4400" spc="-50"/>
              <a:t> </a:t>
            </a:r>
            <a:r>
              <a:rPr dirty="0" sz="4400" spc="-355"/>
              <a:t>do</a:t>
            </a:r>
            <a:r>
              <a:rPr dirty="0" sz="4400" spc="-50"/>
              <a:t> </a:t>
            </a:r>
            <a:r>
              <a:rPr dirty="0" sz="4400" spc="-395"/>
              <a:t>docu</a:t>
            </a:r>
            <a:r>
              <a:rPr dirty="0" sz="4400" spc="-575"/>
              <a:t>m</a:t>
            </a:r>
            <a:r>
              <a:rPr dirty="0" sz="4400" spc="-340"/>
              <a:t>ento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5596"/>
            <a:ext cx="3920490" cy="48704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9754" y="1763648"/>
            <a:ext cx="5926455" cy="4876165"/>
            <a:chOff x="3119754" y="1763648"/>
            <a:chExt cx="5926455" cy="4876165"/>
          </a:xfrm>
        </p:grpSpPr>
        <p:sp>
          <p:nvSpPr>
            <p:cNvPr id="5" name="object 5"/>
            <p:cNvSpPr/>
            <p:nvPr/>
          </p:nvSpPr>
          <p:spPr>
            <a:xfrm>
              <a:off x="3129279" y="1773173"/>
              <a:ext cx="5907405" cy="4857115"/>
            </a:xfrm>
            <a:custGeom>
              <a:avLst/>
              <a:gdLst/>
              <a:ahLst/>
              <a:cxnLst/>
              <a:rect l="l" t="t" r="r" b="b"/>
              <a:pathLst>
                <a:path w="5907405" h="4857115">
                  <a:moveTo>
                    <a:pt x="5907278" y="0"/>
                  </a:moveTo>
                  <a:lnTo>
                    <a:pt x="2019554" y="0"/>
                  </a:lnTo>
                  <a:lnTo>
                    <a:pt x="2019554" y="809498"/>
                  </a:lnTo>
                  <a:lnTo>
                    <a:pt x="0" y="454405"/>
                  </a:lnTo>
                  <a:lnTo>
                    <a:pt x="2019554" y="2023745"/>
                  </a:lnTo>
                  <a:lnTo>
                    <a:pt x="2019554" y="4856988"/>
                  </a:lnTo>
                  <a:lnTo>
                    <a:pt x="5907278" y="4856988"/>
                  </a:lnTo>
                  <a:lnTo>
                    <a:pt x="5907278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29279" y="1773173"/>
              <a:ext cx="5907405" cy="4857115"/>
            </a:xfrm>
            <a:custGeom>
              <a:avLst/>
              <a:gdLst/>
              <a:ahLst/>
              <a:cxnLst/>
              <a:rect l="l" t="t" r="r" b="b"/>
              <a:pathLst>
                <a:path w="5907405" h="4857115">
                  <a:moveTo>
                    <a:pt x="2019554" y="0"/>
                  </a:moveTo>
                  <a:lnTo>
                    <a:pt x="2667508" y="0"/>
                  </a:lnTo>
                  <a:lnTo>
                    <a:pt x="3639439" y="0"/>
                  </a:lnTo>
                  <a:lnTo>
                    <a:pt x="5907278" y="0"/>
                  </a:lnTo>
                  <a:lnTo>
                    <a:pt x="5907278" y="809498"/>
                  </a:lnTo>
                  <a:lnTo>
                    <a:pt x="5907278" y="2023745"/>
                  </a:lnTo>
                  <a:lnTo>
                    <a:pt x="5907278" y="4856988"/>
                  </a:lnTo>
                  <a:lnTo>
                    <a:pt x="3639439" y="4856988"/>
                  </a:lnTo>
                  <a:lnTo>
                    <a:pt x="2667508" y="4856988"/>
                  </a:lnTo>
                  <a:lnTo>
                    <a:pt x="2019554" y="4856988"/>
                  </a:lnTo>
                  <a:lnTo>
                    <a:pt x="2019554" y="2023745"/>
                  </a:lnTo>
                  <a:lnTo>
                    <a:pt x="0" y="454405"/>
                  </a:lnTo>
                  <a:lnTo>
                    <a:pt x="2019554" y="809498"/>
                  </a:lnTo>
                  <a:lnTo>
                    <a:pt x="2019554" y="0"/>
                  </a:lnTo>
                  <a:close/>
                </a:path>
              </a:pathLst>
            </a:custGeom>
            <a:ln w="19050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27701" y="1794128"/>
            <a:ext cx="3526154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04">
                <a:latin typeface="Microsoft Sans Serif"/>
                <a:cs typeface="Microsoft Sans Serif"/>
              </a:rPr>
              <a:t>Des</a:t>
            </a:r>
            <a:r>
              <a:rPr dirty="0" sz="1800" spc="-105">
                <a:latin typeface="Microsoft Sans Serif"/>
                <a:cs typeface="Microsoft Sans Serif"/>
              </a:rPr>
              <a:t>cre</a:t>
            </a:r>
            <a:r>
              <a:rPr dirty="0" sz="1800" spc="-145">
                <a:latin typeface="Microsoft Sans Serif"/>
                <a:cs typeface="Microsoft Sans Serif"/>
              </a:rPr>
              <a:t>v</a:t>
            </a:r>
            <a:r>
              <a:rPr dirty="0" sz="1800" spc="-55">
                <a:latin typeface="Microsoft Sans Serif"/>
                <a:cs typeface="Microsoft Sans Serif"/>
              </a:rPr>
              <a:t>er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opo</a:t>
            </a:r>
            <a:r>
              <a:rPr dirty="0" sz="1800" spc="-5">
                <a:latin typeface="Microsoft Sans Serif"/>
                <a:cs typeface="Microsoft Sans Serif"/>
              </a:rPr>
              <a:t>r</a:t>
            </a:r>
            <a:r>
              <a:rPr dirty="0" sz="1800" spc="-75">
                <a:latin typeface="Microsoft Sans Serif"/>
                <a:cs typeface="Microsoft Sans Serif"/>
              </a:rPr>
              <a:t>t</a:t>
            </a:r>
            <a:r>
              <a:rPr dirty="0" sz="1800" spc="-145">
                <a:latin typeface="Microsoft Sans Serif"/>
                <a:cs typeface="Microsoft Sans Serif"/>
              </a:rPr>
              <a:t>u</a:t>
            </a:r>
            <a:r>
              <a:rPr dirty="0" sz="1800" spc="-70">
                <a:latin typeface="Microsoft Sans Serif"/>
                <a:cs typeface="Microsoft Sans Serif"/>
              </a:rPr>
              <a:t>ni</a:t>
            </a:r>
            <a:r>
              <a:rPr dirty="0" sz="1800" spc="-95">
                <a:latin typeface="Microsoft Sans Serif"/>
                <a:cs typeface="Microsoft Sans Serif"/>
              </a:rPr>
              <a:t>d</a:t>
            </a:r>
            <a:r>
              <a:rPr dirty="0" sz="1800" spc="-40">
                <a:latin typeface="Microsoft Sans Serif"/>
                <a:cs typeface="Microsoft Sans Serif"/>
              </a:rPr>
              <a:t>ade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de  </a:t>
            </a:r>
            <a:r>
              <a:rPr dirty="0" sz="1800" spc="-125">
                <a:latin typeface="Microsoft Sans Serif"/>
                <a:cs typeface="Microsoft Sans Serif"/>
              </a:rPr>
              <a:t>merca</a:t>
            </a:r>
            <a:r>
              <a:rPr dirty="0" sz="1800" spc="-55">
                <a:latin typeface="Microsoft Sans Serif"/>
                <a:cs typeface="Microsoft Sans Serif"/>
              </a:rPr>
              <a:t>do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qu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e</a:t>
            </a:r>
            <a:r>
              <a:rPr dirty="0" sz="1800" spc="-90">
                <a:latin typeface="Microsoft Sans Serif"/>
                <a:cs typeface="Microsoft Sans Serif"/>
              </a:rPr>
              <a:t>xis</a:t>
            </a:r>
            <a:r>
              <a:rPr dirty="0" sz="1800" spc="-60">
                <a:latin typeface="Microsoft Sans Serif"/>
                <a:cs typeface="Microsoft Sans Serif"/>
              </a:rPr>
              <a:t>t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ou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35" b="1">
                <a:latin typeface="Arial"/>
                <a:cs typeface="Arial"/>
              </a:rPr>
              <a:t>pr</a:t>
            </a:r>
            <a:r>
              <a:rPr dirty="0" sz="1800" spc="-160" b="1">
                <a:latin typeface="Arial"/>
                <a:cs typeface="Arial"/>
              </a:rPr>
              <a:t>o</a:t>
            </a:r>
            <a:r>
              <a:rPr dirty="0" sz="1800" spc="-110" b="1">
                <a:latin typeface="Arial"/>
                <a:cs typeface="Arial"/>
              </a:rPr>
              <a:t>ble</a:t>
            </a:r>
            <a:r>
              <a:rPr dirty="0" sz="1800" spc="-80" b="1">
                <a:latin typeface="Arial"/>
                <a:cs typeface="Arial"/>
              </a:rPr>
              <a:t>ma  </a:t>
            </a:r>
            <a:r>
              <a:rPr dirty="0" sz="1800" spc="-145" b="1">
                <a:latin typeface="Arial"/>
                <a:cs typeface="Arial"/>
              </a:rPr>
              <a:t>de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150" b="1">
                <a:latin typeface="Arial"/>
                <a:cs typeface="Arial"/>
              </a:rPr>
              <a:t>n</a:t>
            </a:r>
            <a:r>
              <a:rPr dirty="0" sz="1800" spc="-95" b="1">
                <a:latin typeface="Arial"/>
                <a:cs typeface="Arial"/>
              </a:rPr>
              <a:t>e</a:t>
            </a:r>
            <a:r>
              <a:rPr dirty="0" sz="1800" spc="-150" b="1">
                <a:latin typeface="Arial"/>
                <a:cs typeface="Arial"/>
              </a:rPr>
              <a:t>gócio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55" b="1">
                <a:latin typeface="Arial"/>
                <a:cs typeface="Arial"/>
              </a:rPr>
              <a:t>a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170" b="1">
                <a:latin typeface="Arial"/>
                <a:cs typeface="Arial"/>
              </a:rPr>
              <a:t>ser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110" b="1">
                <a:latin typeface="Arial"/>
                <a:cs typeface="Arial"/>
              </a:rPr>
              <a:t>r</a:t>
            </a:r>
            <a:r>
              <a:rPr dirty="0" sz="1800" spc="-175" b="1">
                <a:latin typeface="Arial"/>
                <a:cs typeface="Arial"/>
              </a:rPr>
              <a:t>eso</a:t>
            </a:r>
            <a:r>
              <a:rPr dirty="0" sz="1800" spc="-80" b="1">
                <a:latin typeface="Arial"/>
                <a:cs typeface="Arial"/>
              </a:rPr>
              <a:t>lvido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5030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O</a:t>
            </a:r>
            <a:r>
              <a:rPr dirty="0" sz="4400" spc="-80"/>
              <a:t>r</a:t>
            </a:r>
            <a:r>
              <a:rPr dirty="0" sz="4400" spc="-185"/>
              <a:t>ganiz</a:t>
            </a:r>
            <a:r>
              <a:rPr dirty="0" sz="4400" spc="-200"/>
              <a:t>a</a:t>
            </a:r>
            <a:r>
              <a:rPr dirty="0" sz="4400" spc="-385"/>
              <a:t>ção</a:t>
            </a:r>
            <a:r>
              <a:rPr dirty="0" sz="4400" spc="-50"/>
              <a:t> </a:t>
            </a:r>
            <a:r>
              <a:rPr dirty="0" sz="4400" spc="-355"/>
              <a:t>do</a:t>
            </a:r>
            <a:r>
              <a:rPr dirty="0" sz="4400" spc="-50"/>
              <a:t> </a:t>
            </a:r>
            <a:r>
              <a:rPr dirty="0" sz="4400" spc="-395"/>
              <a:t>docu</a:t>
            </a:r>
            <a:r>
              <a:rPr dirty="0" sz="4400" spc="-575"/>
              <a:t>m</a:t>
            </a:r>
            <a:r>
              <a:rPr dirty="0" sz="4400" spc="-340"/>
              <a:t>ento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5596"/>
            <a:ext cx="3920490" cy="48704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1498" y="1763648"/>
            <a:ext cx="6204585" cy="4876165"/>
            <a:chOff x="2841498" y="1763648"/>
            <a:chExt cx="6204585" cy="4876165"/>
          </a:xfrm>
        </p:grpSpPr>
        <p:sp>
          <p:nvSpPr>
            <p:cNvPr id="5" name="object 5"/>
            <p:cNvSpPr/>
            <p:nvPr/>
          </p:nvSpPr>
          <p:spPr>
            <a:xfrm>
              <a:off x="2851023" y="1773173"/>
              <a:ext cx="6185535" cy="4857115"/>
            </a:xfrm>
            <a:custGeom>
              <a:avLst/>
              <a:gdLst/>
              <a:ahLst/>
              <a:cxnLst/>
              <a:rect l="l" t="t" r="r" b="b"/>
              <a:pathLst>
                <a:path w="6185534" h="4857115">
                  <a:moveTo>
                    <a:pt x="6185534" y="0"/>
                  </a:moveTo>
                  <a:lnTo>
                    <a:pt x="2297811" y="0"/>
                  </a:lnTo>
                  <a:lnTo>
                    <a:pt x="2297811" y="809498"/>
                  </a:lnTo>
                  <a:lnTo>
                    <a:pt x="0" y="692912"/>
                  </a:lnTo>
                  <a:lnTo>
                    <a:pt x="2297811" y="2023745"/>
                  </a:lnTo>
                  <a:lnTo>
                    <a:pt x="2297811" y="4856988"/>
                  </a:lnTo>
                  <a:lnTo>
                    <a:pt x="6185534" y="4856988"/>
                  </a:lnTo>
                  <a:lnTo>
                    <a:pt x="6185534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51023" y="1773173"/>
              <a:ext cx="6185535" cy="4857115"/>
            </a:xfrm>
            <a:custGeom>
              <a:avLst/>
              <a:gdLst/>
              <a:ahLst/>
              <a:cxnLst/>
              <a:rect l="l" t="t" r="r" b="b"/>
              <a:pathLst>
                <a:path w="6185534" h="4857115">
                  <a:moveTo>
                    <a:pt x="2297811" y="0"/>
                  </a:moveTo>
                  <a:lnTo>
                    <a:pt x="2945765" y="0"/>
                  </a:lnTo>
                  <a:lnTo>
                    <a:pt x="3917696" y="0"/>
                  </a:lnTo>
                  <a:lnTo>
                    <a:pt x="6185534" y="0"/>
                  </a:lnTo>
                  <a:lnTo>
                    <a:pt x="6185534" y="809498"/>
                  </a:lnTo>
                  <a:lnTo>
                    <a:pt x="6185534" y="2023745"/>
                  </a:lnTo>
                  <a:lnTo>
                    <a:pt x="6185534" y="4856988"/>
                  </a:lnTo>
                  <a:lnTo>
                    <a:pt x="3917696" y="4856988"/>
                  </a:lnTo>
                  <a:lnTo>
                    <a:pt x="2945765" y="4856988"/>
                  </a:lnTo>
                  <a:lnTo>
                    <a:pt x="2297811" y="4856988"/>
                  </a:lnTo>
                  <a:lnTo>
                    <a:pt x="2297811" y="2023745"/>
                  </a:lnTo>
                  <a:lnTo>
                    <a:pt x="0" y="692912"/>
                  </a:lnTo>
                  <a:lnTo>
                    <a:pt x="2297811" y="809498"/>
                  </a:lnTo>
                  <a:lnTo>
                    <a:pt x="2297811" y="0"/>
                  </a:lnTo>
                  <a:close/>
                </a:path>
              </a:pathLst>
            </a:custGeom>
            <a:ln w="19050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27701" y="1794128"/>
            <a:ext cx="361696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3302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04">
                <a:latin typeface="Microsoft Sans Serif"/>
                <a:cs typeface="Microsoft Sans Serif"/>
              </a:rPr>
              <a:t>Suma</a:t>
            </a:r>
            <a:r>
              <a:rPr dirty="0" sz="1800" spc="-45">
                <a:latin typeface="Microsoft Sans Serif"/>
                <a:cs typeface="Microsoft Sans Serif"/>
              </a:rPr>
              <a:t>riz</a:t>
            </a:r>
            <a:r>
              <a:rPr dirty="0" sz="1800" spc="-5">
                <a:latin typeface="Microsoft Sans Serif"/>
                <a:cs typeface="Microsoft Sans Serif"/>
              </a:rPr>
              <a:t>ar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os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benefí</a:t>
            </a:r>
            <a:r>
              <a:rPr dirty="0" sz="1800" spc="-80">
                <a:latin typeface="Microsoft Sans Serif"/>
                <a:cs typeface="Microsoft Sans Serif"/>
              </a:rPr>
              <a:t>c</a:t>
            </a:r>
            <a:r>
              <a:rPr dirty="0" sz="1800" spc="-135">
                <a:latin typeface="Microsoft Sans Serif"/>
                <a:cs typeface="Microsoft Sans Serif"/>
              </a:rPr>
              <a:t>io</a:t>
            </a:r>
            <a:r>
              <a:rPr dirty="0" sz="1800" spc="-165">
                <a:latin typeface="Microsoft Sans Serif"/>
                <a:cs typeface="Microsoft Sans Serif"/>
              </a:rPr>
              <a:t>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impo</a:t>
            </a:r>
            <a:r>
              <a:rPr dirty="0" sz="1800" spc="-25">
                <a:latin typeface="Microsoft Sans Serif"/>
                <a:cs typeface="Microsoft Sans Serif"/>
              </a:rPr>
              <a:t>r</a:t>
            </a:r>
            <a:r>
              <a:rPr dirty="0" sz="1800" spc="-10">
                <a:latin typeface="Microsoft Sans Serif"/>
                <a:cs typeface="Microsoft Sans Serif"/>
              </a:rPr>
              <a:t>t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150">
                <a:latin typeface="Microsoft Sans Serif"/>
                <a:cs typeface="Microsoft Sans Serif"/>
              </a:rPr>
              <a:t>n</a:t>
            </a:r>
            <a:r>
              <a:rPr dirty="0" sz="1800" spc="-70">
                <a:latin typeface="Microsoft Sans Serif"/>
                <a:cs typeface="Microsoft Sans Serif"/>
              </a:rPr>
              <a:t>t</a:t>
            </a:r>
            <a:r>
              <a:rPr dirty="0" sz="1800" spc="-155">
                <a:latin typeface="Microsoft Sans Serif"/>
                <a:cs typeface="Microsoft Sans Serif"/>
              </a:rPr>
              <a:t>es  </a:t>
            </a:r>
            <a:r>
              <a:rPr dirty="0" sz="1800" spc="-110">
                <a:latin typeface="Microsoft Sans Serif"/>
                <a:cs typeface="Microsoft Sans Serif"/>
              </a:rPr>
              <a:t>que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produto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vai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prover, 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quan</a:t>
            </a:r>
            <a:r>
              <a:rPr dirty="0" sz="1800" spc="-15">
                <a:latin typeface="Microsoft Sans Serif"/>
                <a:cs typeface="Microsoft Sans Serif"/>
              </a:rPr>
              <a:t>ti</a:t>
            </a:r>
            <a:r>
              <a:rPr dirty="0" sz="1800" spc="-10">
                <a:latin typeface="Microsoft Sans Serif"/>
                <a:cs typeface="Microsoft Sans Serif"/>
              </a:rPr>
              <a:t>t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25">
                <a:latin typeface="Microsoft Sans Serif"/>
                <a:cs typeface="Microsoft Sans Serif"/>
              </a:rPr>
              <a:t>t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125">
                <a:latin typeface="Microsoft Sans Serif"/>
                <a:cs typeface="Microsoft Sans Serif"/>
              </a:rPr>
              <a:t>v</a:t>
            </a:r>
            <a:r>
              <a:rPr dirty="0" sz="1800" spc="-165">
                <a:latin typeface="Microsoft Sans Serif"/>
                <a:cs typeface="Microsoft Sans Serif"/>
              </a:rPr>
              <a:t>ame</a:t>
            </a:r>
            <a:r>
              <a:rPr dirty="0" sz="1800" spc="-150">
                <a:latin typeface="Microsoft Sans Serif"/>
                <a:cs typeface="Microsoft Sans Serif"/>
              </a:rPr>
              <a:t>n</a:t>
            </a:r>
            <a:r>
              <a:rPr dirty="0" sz="1800" spc="-40">
                <a:latin typeface="Microsoft Sans Serif"/>
                <a:cs typeface="Microsoft Sans Serif"/>
              </a:rPr>
              <a:t>t</a:t>
            </a:r>
            <a:r>
              <a:rPr dirty="0" sz="1800" spc="-150">
                <a:latin typeface="Microsoft Sans Serif"/>
                <a:cs typeface="Microsoft Sans Serif"/>
              </a:rPr>
              <a:t>e</a:t>
            </a:r>
            <a:r>
              <a:rPr dirty="0" sz="1800" spc="-110">
                <a:latin typeface="Microsoft Sans Serif"/>
                <a:cs typeface="Microsoft Sans Serif"/>
              </a:rPr>
              <a:t>,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se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possí</a:t>
            </a:r>
            <a:r>
              <a:rPr dirty="0" sz="1800" spc="-150">
                <a:latin typeface="Microsoft Sans Serif"/>
                <a:cs typeface="Microsoft Sans Serif"/>
              </a:rPr>
              <a:t>v</a:t>
            </a:r>
            <a:r>
              <a:rPr dirty="0" sz="1800" spc="-60">
                <a:latin typeface="Microsoft Sans Serif"/>
                <a:cs typeface="Microsoft Sans Serif"/>
              </a:rPr>
              <a:t>el</a:t>
            </a:r>
            <a:endParaRPr sz="18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385">
                <a:latin typeface="Microsoft Sans Serif"/>
                <a:cs typeface="Microsoft Sans Serif"/>
              </a:rPr>
              <a:t>P</a:t>
            </a:r>
            <a:r>
              <a:rPr dirty="0" sz="1800" spc="-70">
                <a:latin typeface="Microsoft Sans Serif"/>
                <a:cs typeface="Microsoft Sans Serif"/>
              </a:rPr>
              <a:t>ode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en</a:t>
            </a:r>
            <a:r>
              <a:rPr dirty="0" sz="1800" spc="-170">
                <a:latin typeface="Microsoft Sans Serif"/>
                <a:cs typeface="Microsoft Sans Serif"/>
              </a:rPr>
              <a:t>v</a:t>
            </a:r>
            <a:r>
              <a:rPr dirty="0" sz="1800" spc="-70">
                <a:latin typeface="Microsoft Sans Serif"/>
                <a:cs typeface="Microsoft Sans Serif"/>
              </a:rPr>
              <a:t>ol</a:t>
            </a:r>
            <a:r>
              <a:rPr dirty="0" sz="1800" spc="-125">
                <a:latin typeface="Microsoft Sans Serif"/>
                <a:cs typeface="Microsoft Sans Serif"/>
              </a:rPr>
              <a:t>v</a:t>
            </a:r>
            <a:r>
              <a:rPr dirty="0" sz="1800" spc="-50">
                <a:latin typeface="Microsoft Sans Serif"/>
                <a:cs typeface="Microsoft Sans Serif"/>
              </a:rPr>
              <a:t>er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fat</a:t>
            </a:r>
            <a:r>
              <a:rPr dirty="0" sz="1800" spc="-40">
                <a:latin typeface="Microsoft Sans Serif"/>
                <a:cs typeface="Microsoft Sans Serif"/>
              </a:rPr>
              <a:t>u</a:t>
            </a:r>
            <a:r>
              <a:rPr dirty="0" sz="1800" spc="-15">
                <a:latin typeface="Microsoft Sans Serif"/>
                <a:cs typeface="Microsoft Sans Serif"/>
              </a:rPr>
              <a:t>r</a:t>
            </a:r>
            <a:r>
              <a:rPr dirty="0" sz="1800" spc="-125">
                <a:latin typeface="Microsoft Sans Serif"/>
                <a:cs typeface="Microsoft Sans Serif"/>
              </a:rPr>
              <a:t>ament</a:t>
            </a:r>
            <a:r>
              <a:rPr dirty="0" sz="1800" spc="-170">
                <a:latin typeface="Microsoft Sans Serif"/>
                <a:cs typeface="Microsoft Sans Serif"/>
              </a:rPr>
              <a:t>o</a:t>
            </a:r>
            <a:r>
              <a:rPr dirty="0" sz="1800" spc="-105">
                <a:latin typeface="Microsoft Sans Serif"/>
                <a:cs typeface="Microsoft Sans Serif"/>
              </a:rPr>
              <a:t>,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redução  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10">
                <a:latin typeface="Microsoft Sans Serif"/>
                <a:cs typeface="Microsoft Sans Serif"/>
              </a:rPr>
              <a:t>cus</a:t>
            </a:r>
            <a:r>
              <a:rPr dirty="0" sz="1800" spc="-110">
                <a:latin typeface="Microsoft Sans Serif"/>
                <a:cs typeface="Microsoft Sans Serif"/>
              </a:rPr>
              <a:t>t</a:t>
            </a:r>
            <a:r>
              <a:rPr dirty="0" sz="1800" spc="-215">
                <a:latin typeface="Microsoft Sans Serif"/>
                <a:cs typeface="Microsoft Sans Serif"/>
              </a:rPr>
              <a:t>o</a:t>
            </a:r>
            <a:r>
              <a:rPr dirty="0" sz="1800" spc="-235">
                <a:latin typeface="Microsoft Sans Serif"/>
                <a:cs typeface="Microsoft Sans Serif"/>
              </a:rPr>
              <a:t>s</a:t>
            </a:r>
            <a:r>
              <a:rPr dirty="0" sz="1800" spc="-110">
                <a:latin typeface="Microsoft Sans Serif"/>
                <a:cs typeface="Microsoft Sans Serif"/>
              </a:rPr>
              <a:t>,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450">
                <a:latin typeface="Microsoft Sans Serif"/>
                <a:cs typeface="Microsoft Sans Serif"/>
              </a:rPr>
              <a:t>R</a:t>
            </a:r>
            <a:r>
              <a:rPr dirty="0" sz="1800" spc="-60">
                <a:latin typeface="Microsoft Sans Serif"/>
                <a:cs typeface="Microsoft Sans Serif"/>
              </a:rPr>
              <a:t>eto</a:t>
            </a:r>
            <a:r>
              <a:rPr dirty="0" sz="1800" spc="-10">
                <a:latin typeface="Microsoft Sans Serif"/>
                <a:cs typeface="Microsoft Sans Serif"/>
              </a:rPr>
              <a:t>r</a:t>
            </a:r>
            <a:r>
              <a:rPr dirty="0" sz="1800" spc="-160">
                <a:latin typeface="Microsoft Sans Serif"/>
                <a:cs typeface="Microsoft Sans Serif"/>
              </a:rPr>
              <a:t>no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sobre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o  </a:t>
            </a:r>
            <a:r>
              <a:rPr dirty="0" sz="1800" spc="-140">
                <a:latin typeface="Microsoft Sans Serif"/>
                <a:cs typeface="Microsoft Sans Serif"/>
              </a:rPr>
              <a:t>In</a:t>
            </a:r>
            <a:r>
              <a:rPr dirty="0" sz="1800" spc="-195">
                <a:latin typeface="Microsoft Sans Serif"/>
                <a:cs typeface="Microsoft Sans Serif"/>
              </a:rPr>
              <a:t>v</a:t>
            </a:r>
            <a:r>
              <a:rPr dirty="0" sz="1800" spc="-125">
                <a:latin typeface="Microsoft Sans Serif"/>
                <a:cs typeface="Microsoft Sans Serif"/>
              </a:rPr>
              <a:t>est</a:t>
            </a:r>
            <a:r>
              <a:rPr dirty="0" sz="1800" spc="-60">
                <a:latin typeface="Microsoft Sans Serif"/>
                <a:cs typeface="Microsoft Sans Serif"/>
              </a:rPr>
              <a:t>i</a:t>
            </a:r>
            <a:r>
              <a:rPr dirty="0" sz="1800" spc="-185">
                <a:latin typeface="Microsoft Sans Serif"/>
                <a:cs typeface="Microsoft Sans Serif"/>
              </a:rPr>
              <a:t>men</a:t>
            </a:r>
            <a:r>
              <a:rPr dirty="0" sz="1800" spc="-75">
                <a:latin typeface="Microsoft Sans Serif"/>
                <a:cs typeface="Microsoft Sans Serif"/>
              </a:rPr>
              <a:t>t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(R</a:t>
            </a:r>
            <a:r>
              <a:rPr dirty="0" sz="1800" spc="-220">
                <a:latin typeface="Microsoft Sans Serif"/>
                <a:cs typeface="Microsoft Sans Serif"/>
              </a:rPr>
              <a:t>O</a:t>
            </a:r>
            <a:r>
              <a:rPr dirty="0" sz="1800" spc="-105">
                <a:latin typeface="Microsoft Sans Serif"/>
                <a:cs typeface="Microsoft Sans Serif"/>
              </a:rPr>
              <a:t>I</a:t>
            </a:r>
            <a:r>
              <a:rPr dirty="0" sz="1800" spc="-120">
                <a:latin typeface="Microsoft Sans Serif"/>
                <a:cs typeface="Microsoft Sans Serif"/>
              </a:rPr>
              <a:t>)</a:t>
            </a:r>
            <a:r>
              <a:rPr dirty="0" sz="1800" spc="-110">
                <a:latin typeface="Microsoft Sans Serif"/>
                <a:cs typeface="Microsoft Sans Serif"/>
              </a:rPr>
              <a:t>,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et</a:t>
            </a:r>
            <a:r>
              <a:rPr dirty="0" sz="1800" spc="-120">
                <a:latin typeface="Microsoft Sans Serif"/>
                <a:cs typeface="Microsoft Sans Serif"/>
              </a:rPr>
              <a:t>c</a:t>
            </a:r>
            <a:r>
              <a:rPr dirty="0" sz="1800" spc="-11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5030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O</a:t>
            </a:r>
            <a:r>
              <a:rPr dirty="0" sz="4400" spc="-80"/>
              <a:t>r</a:t>
            </a:r>
            <a:r>
              <a:rPr dirty="0" sz="4400" spc="-185"/>
              <a:t>ganiz</a:t>
            </a:r>
            <a:r>
              <a:rPr dirty="0" sz="4400" spc="-200"/>
              <a:t>a</a:t>
            </a:r>
            <a:r>
              <a:rPr dirty="0" sz="4400" spc="-385"/>
              <a:t>ção</a:t>
            </a:r>
            <a:r>
              <a:rPr dirty="0" sz="4400" spc="-50"/>
              <a:t> </a:t>
            </a:r>
            <a:r>
              <a:rPr dirty="0" sz="4400" spc="-355"/>
              <a:t>do</a:t>
            </a:r>
            <a:r>
              <a:rPr dirty="0" sz="4400" spc="-50"/>
              <a:t> </a:t>
            </a:r>
            <a:r>
              <a:rPr dirty="0" sz="4400" spc="-395"/>
              <a:t>docu</a:t>
            </a:r>
            <a:r>
              <a:rPr dirty="0" sz="4400" spc="-575"/>
              <a:t>m</a:t>
            </a:r>
            <a:r>
              <a:rPr dirty="0" sz="4400" spc="-340"/>
              <a:t>ento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5596"/>
            <a:ext cx="3920490" cy="48704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70044" y="1763648"/>
            <a:ext cx="4376420" cy="4876165"/>
            <a:chOff x="4670044" y="1763648"/>
            <a:chExt cx="4376420" cy="4876165"/>
          </a:xfrm>
        </p:grpSpPr>
        <p:sp>
          <p:nvSpPr>
            <p:cNvPr id="5" name="object 5"/>
            <p:cNvSpPr/>
            <p:nvPr/>
          </p:nvSpPr>
          <p:spPr>
            <a:xfrm>
              <a:off x="4679569" y="1773173"/>
              <a:ext cx="4357370" cy="4857115"/>
            </a:xfrm>
            <a:custGeom>
              <a:avLst/>
              <a:gdLst/>
              <a:ahLst/>
              <a:cxnLst/>
              <a:rect l="l" t="t" r="r" b="b"/>
              <a:pathLst>
                <a:path w="4357370" h="4857115">
                  <a:moveTo>
                    <a:pt x="4356988" y="0"/>
                  </a:moveTo>
                  <a:lnTo>
                    <a:pt x="469264" y="0"/>
                  </a:lnTo>
                  <a:lnTo>
                    <a:pt x="469264" y="809498"/>
                  </a:lnTo>
                  <a:lnTo>
                    <a:pt x="0" y="918210"/>
                  </a:lnTo>
                  <a:lnTo>
                    <a:pt x="469264" y="2023745"/>
                  </a:lnTo>
                  <a:lnTo>
                    <a:pt x="469264" y="4856988"/>
                  </a:lnTo>
                  <a:lnTo>
                    <a:pt x="4356988" y="4856988"/>
                  </a:lnTo>
                  <a:lnTo>
                    <a:pt x="4356988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79569" y="1773173"/>
              <a:ext cx="4357370" cy="4857115"/>
            </a:xfrm>
            <a:custGeom>
              <a:avLst/>
              <a:gdLst/>
              <a:ahLst/>
              <a:cxnLst/>
              <a:rect l="l" t="t" r="r" b="b"/>
              <a:pathLst>
                <a:path w="4357370" h="4857115">
                  <a:moveTo>
                    <a:pt x="469264" y="0"/>
                  </a:moveTo>
                  <a:lnTo>
                    <a:pt x="1117218" y="0"/>
                  </a:lnTo>
                  <a:lnTo>
                    <a:pt x="2089150" y="0"/>
                  </a:lnTo>
                  <a:lnTo>
                    <a:pt x="4356988" y="0"/>
                  </a:lnTo>
                  <a:lnTo>
                    <a:pt x="4356988" y="809498"/>
                  </a:lnTo>
                  <a:lnTo>
                    <a:pt x="4356988" y="2023745"/>
                  </a:lnTo>
                  <a:lnTo>
                    <a:pt x="4356988" y="4856988"/>
                  </a:lnTo>
                  <a:lnTo>
                    <a:pt x="2089150" y="4856988"/>
                  </a:lnTo>
                  <a:lnTo>
                    <a:pt x="1117218" y="4856988"/>
                  </a:lnTo>
                  <a:lnTo>
                    <a:pt x="469264" y="4856988"/>
                  </a:lnTo>
                  <a:lnTo>
                    <a:pt x="469264" y="2023745"/>
                  </a:lnTo>
                  <a:lnTo>
                    <a:pt x="0" y="918210"/>
                  </a:lnTo>
                  <a:lnTo>
                    <a:pt x="469264" y="809498"/>
                  </a:lnTo>
                  <a:lnTo>
                    <a:pt x="469264" y="0"/>
                  </a:lnTo>
                  <a:close/>
                </a:path>
              </a:pathLst>
            </a:custGeom>
            <a:ln w="19049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27701" y="1794128"/>
            <a:ext cx="352679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1800" spc="-204">
                <a:latin typeface="Microsoft Sans Serif"/>
                <a:cs typeface="Microsoft Sans Serif"/>
              </a:rPr>
              <a:t>Des</a:t>
            </a:r>
            <a:r>
              <a:rPr dirty="0" sz="1800" spc="-105">
                <a:latin typeface="Microsoft Sans Serif"/>
                <a:cs typeface="Microsoft Sans Serif"/>
              </a:rPr>
              <a:t>cre</a:t>
            </a:r>
            <a:r>
              <a:rPr dirty="0" sz="1800" spc="-145">
                <a:latin typeface="Microsoft Sans Serif"/>
                <a:cs typeface="Microsoft Sans Serif"/>
              </a:rPr>
              <a:t>v</a:t>
            </a:r>
            <a:r>
              <a:rPr dirty="0" sz="1800" spc="-55">
                <a:latin typeface="Microsoft Sans Serif"/>
                <a:cs typeface="Microsoft Sans Serif"/>
              </a:rPr>
              <a:t>er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80">
                <a:latin typeface="Microsoft Sans Serif"/>
                <a:cs typeface="Microsoft Sans Serif"/>
              </a:rPr>
              <a:t>ne</a:t>
            </a:r>
            <a:r>
              <a:rPr dirty="0" sz="1800" spc="-160">
                <a:latin typeface="Microsoft Sans Serif"/>
                <a:cs typeface="Microsoft Sans Serif"/>
              </a:rPr>
              <a:t>c</a:t>
            </a:r>
            <a:r>
              <a:rPr dirty="0" sz="1800" spc="-150">
                <a:latin typeface="Microsoft Sans Serif"/>
                <a:cs typeface="Microsoft Sans Serif"/>
              </a:rPr>
              <a:t>essid</a:t>
            </a:r>
            <a:r>
              <a:rPr dirty="0" sz="1800" spc="-105">
                <a:latin typeface="Microsoft Sans Serif"/>
                <a:cs typeface="Microsoft Sans Serif"/>
              </a:rPr>
              <a:t>ades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clie</a:t>
            </a:r>
            <a:r>
              <a:rPr dirty="0" sz="1800" spc="-145">
                <a:latin typeface="Microsoft Sans Serif"/>
                <a:cs typeface="Microsoft Sans Serif"/>
              </a:rPr>
              <a:t>n</a:t>
            </a:r>
            <a:r>
              <a:rPr dirty="0" sz="1800" spc="-120">
                <a:latin typeface="Microsoft Sans Serif"/>
                <a:cs typeface="Microsoft Sans Serif"/>
              </a:rPr>
              <a:t>tes  </a:t>
            </a:r>
            <a:r>
              <a:rPr dirty="0" sz="1800" spc="-10">
                <a:latin typeface="Microsoft Sans Serif"/>
                <a:cs typeface="Microsoft Sans Serif"/>
              </a:rPr>
              <a:t>pa</a:t>
            </a:r>
            <a:r>
              <a:rPr dirty="0" sz="1800" spc="35">
                <a:latin typeface="Microsoft Sans Serif"/>
                <a:cs typeface="Microsoft Sans Serif"/>
              </a:rPr>
              <a:t>r</a:t>
            </a:r>
            <a:r>
              <a:rPr dirty="0" sz="1800" spc="-15">
                <a:latin typeface="Microsoft Sans Serif"/>
                <a:cs typeface="Microsoft Sans Serif"/>
              </a:rPr>
              <a:t>ti</a:t>
            </a:r>
            <a:r>
              <a:rPr dirty="0" sz="1800" spc="-200">
                <a:latin typeface="Microsoft Sans Serif"/>
                <a:cs typeface="Microsoft Sans Serif"/>
              </a:rPr>
              <a:t>c</a:t>
            </a:r>
            <a:r>
              <a:rPr dirty="0" sz="1800" spc="-220">
                <a:latin typeface="Microsoft Sans Serif"/>
                <a:cs typeface="Microsoft Sans Serif"/>
              </a:rPr>
              <a:t>u</a:t>
            </a:r>
            <a:r>
              <a:rPr dirty="0" sz="1800" spc="-90">
                <a:latin typeface="Microsoft Sans Serif"/>
                <a:cs typeface="Microsoft Sans Serif"/>
              </a:rPr>
              <a:t>lare</a:t>
            </a:r>
            <a:r>
              <a:rPr dirty="0" sz="1800" spc="-135">
                <a:latin typeface="Microsoft Sans Serif"/>
                <a:cs typeface="Microsoft Sans Serif"/>
              </a:rPr>
              <a:t>s</a:t>
            </a:r>
            <a:r>
              <a:rPr dirty="0" sz="1800" spc="-110">
                <a:latin typeface="Microsoft Sans Serif"/>
                <a:cs typeface="Microsoft Sans Serif"/>
              </a:rPr>
              <a:t>,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in</a:t>
            </a:r>
            <a:r>
              <a:rPr dirty="0" sz="1800" spc="-165">
                <a:latin typeface="Microsoft Sans Serif"/>
                <a:cs typeface="Microsoft Sans Serif"/>
              </a:rPr>
              <a:t>c</a:t>
            </a:r>
            <a:r>
              <a:rPr dirty="0" sz="1800" spc="-100">
                <a:latin typeface="Microsoft Sans Serif"/>
                <a:cs typeface="Microsoft Sans Serif"/>
              </a:rPr>
              <a:t>lu</a:t>
            </a:r>
            <a:r>
              <a:rPr dirty="0" sz="1800" spc="-50">
                <a:latin typeface="Microsoft Sans Serif"/>
                <a:cs typeface="Microsoft Sans Serif"/>
              </a:rPr>
              <a:t>i</a:t>
            </a:r>
            <a:r>
              <a:rPr dirty="0" sz="1800" spc="-114">
                <a:latin typeface="Microsoft Sans Serif"/>
                <a:cs typeface="Microsoft Sans Serif"/>
              </a:rPr>
              <a:t>nd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80">
                <a:latin typeface="Microsoft Sans Serif"/>
                <a:cs typeface="Microsoft Sans Serif"/>
              </a:rPr>
              <a:t>ne</a:t>
            </a:r>
            <a:r>
              <a:rPr dirty="0" sz="1800" spc="-160">
                <a:latin typeface="Microsoft Sans Serif"/>
                <a:cs typeface="Microsoft Sans Serif"/>
              </a:rPr>
              <a:t>c</a:t>
            </a:r>
            <a:r>
              <a:rPr dirty="0" sz="1800" spc="-150">
                <a:latin typeface="Microsoft Sans Serif"/>
                <a:cs typeface="Microsoft Sans Serif"/>
              </a:rPr>
              <a:t>essid</a:t>
            </a:r>
            <a:r>
              <a:rPr dirty="0" sz="1800" spc="-90">
                <a:latin typeface="Microsoft Sans Serif"/>
                <a:cs typeface="Microsoft Sans Serif"/>
              </a:rPr>
              <a:t>ades  </a:t>
            </a:r>
            <a:r>
              <a:rPr dirty="0" sz="1800" spc="-114">
                <a:latin typeface="Microsoft Sans Serif"/>
                <a:cs typeface="Microsoft Sans Serif"/>
              </a:rPr>
              <a:t>nã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satisf</a:t>
            </a:r>
            <a:r>
              <a:rPr dirty="0" sz="1800" spc="-45">
                <a:latin typeface="Microsoft Sans Serif"/>
                <a:cs typeface="Microsoft Sans Serif"/>
              </a:rPr>
              <a:t>eit</a:t>
            </a:r>
            <a:r>
              <a:rPr dirty="0" sz="1800" spc="-155">
                <a:latin typeface="Microsoft Sans Serif"/>
                <a:cs typeface="Microsoft Sans Serif"/>
              </a:rPr>
              <a:t>as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com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</a:t>
            </a:r>
            <a:r>
              <a:rPr dirty="0" sz="1800" spc="-45">
                <a:latin typeface="Microsoft Sans Serif"/>
                <a:cs typeface="Microsoft Sans Serif"/>
              </a:rPr>
              <a:t>r</a:t>
            </a:r>
            <a:r>
              <a:rPr dirty="0" sz="1800" spc="-110">
                <a:latin typeface="Microsoft Sans Serif"/>
                <a:cs typeface="Microsoft Sans Serif"/>
              </a:rPr>
              <a:t>odu</a:t>
            </a:r>
            <a:r>
              <a:rPr dirty="0" sz="1800" spc="-140">
                <a:latin typeface="Microsoft Sans Serif"/>
                <a:cs typeface="Microsoft Sans Serif"/>
              </a:rPr>
              <a:t>tos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t</a:t>
            </a:r>
            <a:r>
              <a:rPr dirty="0" sz="1800" spc="-114">
                <a:latin typeface="Microsoft Sans Serif"/>
                <a:cs typeface="Microsoft Sans Serif"/>
              </a:rPr>
              <a:t>ua</a:t>
            </a:r>
            <a:r>
              <a:rPr dirty="0" sz="1800" spc="-165">
                <a:latin typeface="Microsoft Sans Serif"/>
                <a:cs typeface="Microsoft Sans Serif"/>
              </a:rPr>
              <a:t>is</a:t>
            </a:r>
            <a:endParaRPr sz="1800">
              <a:latin typeface="Microsoft Sans Serif"/>
              <a:cs typeface="Microsoft Sans Serif"/>
            </a:endParaRPr>
          </a:p>
          <a:p>
            <a:pPr algn="just" marL="29908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1800" spc="-200">
                <a:latin typeface="Microsoft Sans Serif"/>
                <a:cs typeface="Microsoft Sans Serif"/>
              </a:rPr>
              <a:t>P</a:t>
            </a:r>
            <a:r>
              <a:rPr dirty="0" sz="1800" spc="-140">
                <a:latin typeface="Microsoft Sans Serif"/>
                <a:cs typeface="Microsoft Sans Serif"/>
              </a:rPr>
              <a:t>r</a:t>
            </a:r>
            <a:r>
              <a:rPr dirty="0" sz="1800" spc="-114">
                <a:latin typeface="Microsoft Sans Serif"/>
                <a:cs typeface="Microsoft Sans Serif"/>
              </a:rPr>
              <a:t>o</a:t>
            </a:r>
            <a:r>
              <a:rPr dirty="0" sz="1800" spc="-135">
                <a:latin typeface="Microsoft Sans Serif"/>
                <a:cs typeface="Microsoft Sans Serif"/>
              </a:rPr>
              <a:t>v</a:t>
            </a:r>
            <a:r>
              <a:rPr dirty="0" sz="1800" spc="-50">
                <a:latin typeface="Microsoft Sans Serif"/>
                <a:cs typeface="Microsoft Sans Serif"/>
              </a:rPr>
              <a:t>er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e</a:t>
            </a:r>
            <a:r>
              <a:rPr dirty="0" sz="1800" spc="-40">
                <a:latin typeface="Microsoft Sans Serif"/>
                <a:cs typeface="Microsoft Sans Serif"/>
              </a:rPr>
              <a:t>x</a:t>
            </a:r>
            <a:r>
              <a:rPr dirty="0" sz="1800" spc="-140">
                <a:latin typeface="Microsoft Sans Serif"/>
                <a:cs typeface="Microsoft Sans Serif"/>
              </a:rPr>
              <a:t>emplos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80">
                <a:latin typeface="Microsoft Sans Serif"/>
                <a:cs typeface="Microsoft Sans Serif"/>
              </a:rPr>
              <a:t>como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c</a:t>
            </a:r>
            <a:r>
              <a:rPr dirty="0" sz="1800" spc="-85">
                <a:latin typeface="Microsoft Sans Serif"/>
                <a:cs typeface="Microsoft Sans Serif"/>
              </a:rPr>
              <a:t>lien</a:t>
            </a:r>
            <a:r>
              <a:rPr dirty="0" sz="1800" spc="-50">
                <a:latin typeface="Microsoft Sans Serif"/>
                <a:cs typeface="Microsoft Sans Serif"/>
              </a:rPr>
              <a:t>t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  <a:p>
            <a:pPr algn="just" marL="299085">
              <a:lnSpc>
                <a:spcPct val="100000"/>
              </a:lnSpc>
            </a:pPr>
            <a:r>
              <a:rPr dirty="0" sz="1800" spc="-90">
                <a:latin typeface="Microsoft Sans Serif"/>
                <a:cs typeface="Microsoft Sans Serif"/>
              </a:rPr>
              <a:t>usaria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produto</a:t>
            </a:r>
            <a:endParaRPr sz="1800">
              <a:latin typeface="Microsoft Sans Serif"/>
              <a:cs typeface="Microsoft Sans Serif"/>
            </a:endParaRPr>
          </a:p>
          <a:p>
            <a:pPr algn="just" marL="299085" marR="54546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1800" spc="-114">
                <a:latin typeface="Microsoft Sans Serif"/>
                <a:cs typeface="Microsoft Sans Serif"/>
              </a:rPr>
              <a:t>Outros </a:t>
            </a:r>
            <a:r>
              <a:rPr dirty="0" sz="1800" spc="-110">
                <a:latin typeface="Microsoft Sans Serif"/>
                <a:cs typeface="Microsoft Sans Serif"/>
              </a:rPr>
              <a:t>requisitos </a:t>
            </a:r>
            <a:r>
              <a:rPr dirty="0" sz="1800" spc="-55">
                <a:latin typeface="Microsoft Sans Serif"/>
                <a:cs typeface="Microsoft Sans Serif"/>
              </a:rPr>
              <a:t>de </a:t>
            </a:r>
            <a:r>
              <a:rPr dirty="0" sz="1800" spc="-105">
                <a:latin typeface="Microsoft Sans Serif"/>
                <a:cs typeface="Microsoft Sans Serif"/>
              </a:rPr>
              <a:t>mercado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(hardware,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...)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5030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O</a:t>
            </a:r>
            <a:r>
              <a:rPr dirty="0" sz="4400" spc="-80"/>
              <a:t>r</a:t>
            </a:r>
            <a:r>
              <a:rPr dirty="0" sz="4400" spc="-185"/>
              <a:t>ganiz</a:t>
            </a:r>
            <a:r>
              <a:rPr dirty="0" sz="4400" spc="-200"/>
              <a:t>a</a:t>
            </a:r>
            <a:r>
              <a:rPr dirty="0" sz="4400" spc="-385"/>
              <a:t>ção</a:t>
            </a:r>
            <a:r>
              <a:rPr dirty="0" sz="4400" spc="-50"/>
              <a:t> </a:t>
            </a:r>
            <a:r>
              <a:rPr dirty="0" sz="4400" spc="-355"/>
              <a:t>do</a:t>
            </a:r>
            <a:r>
              <a:rPr dirty="0" sz="4400" spc="-50"/>
              <a:t> </a:t>
            </a:r>
            <a:r>
              <a:rPr dirty="0" sz="4400" spc="-395"/>
              <a:t>docu</a:t>
            </a:r>
            <a:r>
              <a:rPr dirty="0" sz="4400" spc="-575"/>
              <a:t>m</a:t>
            </a:r>
            <a:r>
              <a:rPr dirty="0" sz="4400" spc="-340"/>
              <a:t>ento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5596"/>
            <a:ext cx="3920490" cy="48704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67734" y="1763648"/>
            <a:ext cx="5078730" cy="4876165"/>
            <a:chOff x="3967734" y="1763648"/>
            <a:chExt cx="5078730" cy="4876165"/>
          </a:xfrm>
        </p:grpSpPr>
        <p:sp>
          <p:nvSpPr>
            <p:cNvPr id="5" name="object 5"/>
            <p:cNvSpPr/>
            <p:nvPr/>
          </p:nvSpPr>
          <p:spPr>
            <a:xfrm>
              <a:off x="3977259" y="1773173"/>
              <a:ext cx="5059680" cy="4857115"/>
            </a:xfrm>
            <a:custGeom>
              <a:avLst/>
              <a:gdLst/>
              <a:ahLst/>
              <a:cxnLst/>
              <a:rect l="l" t="t" r="r" b="b"/>
              <a:pathLst>
                <a:path w="5059680" h="4857115">
                  <a:moveTo>
                    <a:pt x="5059298" y="0"/>
                  </a:moveTo>
                  <a:lnTo>
                    <a:pt x="1171575" y="0"/>
                  </a:lnTo>
                  <a:lnTo>
                    <a:pt x="1171575" y="809498"/>
                  </a:lnTo>
                  <a:lnTo>
                    <a:pt x="0" y="1368933"/>
                  </a:lnTo>
                  <a:lnTo>
                    <a:pt x="1171575" y="2023745"/>
                  </a:lnTo>
                  <a:lnTo>
                    <a:pt x="1171575" y="4856988"/>
                  </a:lnTo>
                  <a:lnTo>
                    <a:pt x="5059298" y="4856988"/>
                  </a:lnTo>
                  <a:lnTo>
                    <a:pt x="5059298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77259" y="1773173"/>
              <a:ext cx="5059680" cy="4857115"/>
            </a:xfrm>
            <a:custGeom>
              <a:avLst/>
              <a:gdLst/>
              <a:ahLst/>
              <a:cxnLst/>
              <a:rect l="l" t="t" r="r" b="b"/>
              <a:pathLst>
                <a:path w="5059680" h="4857115">
                  <a:moveTo>
                    <a:pt x="1171575" y="0"/>
                  </a:moveTo>
                  <a:lnTo>
                    <a:pt x="1819528" y="0"/>
                  </a:lnTo>
                  <a:lnTo>
                    <a:pt x="2791460" y="0"/>
                  </a:lnTo>
                  <a:lnTo>
                    <a:pt x="5059298" y="0"/>
                  </a:lnTo>
                  <a:lnTo>
                    <a:pt x="5059298" y="809498"/>
                  </a:lnTo>
                  <a:lnTo>
                    <a:pt x="5059298" y="2023745"/>
                  </a:lnTo>
                  <a:lnTo>
                    <a:pt x="5059298" y="4856988"/>
                  </a:lnTo>
                  <a:lnTo>
                    <a:pt x="2791460" y="4856988"/>
                  </a:lnTo>
                  <a:lnTo>
                    <a:pt x="1819528" y="4856988"/>
                  </a:lnTo>
                  <a:lnTo>
                    <a:pt x="1171575" y="4856988"/>
                  </a:lnTo>
                  <a:lnTo>
                    <a:pt x="1171575" y="2023745"/>
                  </a:lnTo>
                  <a:lnTo>
                    <a:pt x="0" y="1368933"/>
                  </a:lnTo>
                  <a:lnTo>
                    <a:pt x="1171575" y="809498"/>
                  </a:lnTo>
                  <a:lnTo>
                    <a:pt x="1171575" y="0"/>
                  </a:lnTo>
                  <a:close/>
                </a:path>
              </a:pathLst>
            </a:custGeom>
            <a:ln w="19050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27701" y="1794128"/>
            <a:ext cx="3674110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95">
                <a:latin typeface="Microsoft Sans Serif"/>
                <a:cs typeface="Microsoft Sans Serif"/>
              </a:rPr>
              <a:t>Melhor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produtividade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450">
                <a:latin typeface="Microsoft Sans Serif"/>
                <a:cs typeface="Microsoft Sans Serif"/>
              </a:rPr>
              <a:t>R</a:t>
            </a:r>
            <a:r>
              <a:rPr dirty="0" sz="1800" spc="-110">
                <a:latin typeface="Microsoft Sans Serif"/>
                <a:cs typeface="Microsoft Sans Serif"/>
              </a:rPr>
              <a:t>edu</a:t>
            </a:r>
            <a:r>
              <a:rPr dirty="0" sz="1800" spc="-110">
                <a:latin typeface="Microsoft Sans Serif"/>
                <a:cs typeface="Microsoft Sans Serif"/>
              </a:rPr>
              <a:t>çã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10">
                <a:latin typeface="Microsoft Sans Serif"/>
                <a:cs typeface="Microsoft Sans Serif"/>
              </a:rPr>
              <a:t>cus</a:t>
            </a:r>
            <a:r>
              <a:rPr dirty="0" sz="1800" spc="-110">
                <a:latin typeface="Microsoft Sans Serif"/>
                <a:cs typeface="Microsoft Sans Serif"/>
              </a:rPr>
              <a:t>t</a:t>
            </a:r>
            <a:r>
              <a:rPr dirty="0" sz="1800" spc="-204">
                <a:latin typeface="Microsoft Sans Serif"/>
                <a:cs typeface="Microsoft Sans Serif"/>
              </a:rPr>
              <a:t>os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04">
                <a:latin typeface="Microsoft Sans Serif"/>
                <a:cs typeface="Microsoft Sans Serif"/>
              </a:rPr>
              <a:t>P</a:t>
            </a:r>
            <a:r>
              <a:rPr dirty="0" sz="1800" spc="-145">
                <a:latin typeface="Microsoft Sans Serif"/>
                <a:cs typeface="Microsoft Sans Serif"/>
              </a:rPr>
              <a:t>r</a:t>
            </a:r>
            <a:r>
              <a:rPr dirty="0" sz="1800" spc="-204">
                <a:latin typeface="Microsoft Sans Serif"/>
                <a:cs typeface="Microsoft Sans Serif"/>
              </a:rPr>
              <a:t>ocessos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negó</a:t>
            </a:r>
            <a:r>
              <a:rPr dirty="0" sz="1800" spc="-114">
                <a:latin typeface="Microsoft Sans Serif"/>
                <a:cs typeface="Microsoft Sans Serif"/>
              </a:rPr>
              <a:t>c</a:t>
            </a:r>
            <a:r>
              <a:rPr dirty="0" sz="1800" spc="-40">
                <a:latin typeface="Microsoft Sans Serif"/>
                <a:cs typeface="Microsoft Sans Serif"/>
              </a:rPr>
              <a:t>i</a:t>
            </a:r>
            <a:r>
              <a:rPr dirty="0" sz="1800" spc="-85">
                <a:latin typeface="Microsoft Sans Serif"/>
                <a:cs typeface="Microsoft Sans Serif"/>
              </a:rPr>
              <a:t>o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mais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simples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65">
                <a:latin typeface="Microsoft Sans Serif"/>
                <a:cs typeface="Microsoft Sans Serif"/>
              </a:rPr>
              <a:t>Au</a:t>
            </a:r>
            <a:r>
              <a:rPr dirty="0" sz="1800" spc="-105">
                <a:latin typeface="Microsoft Sans Serif"/>
                <a:cs typeface="Microsoft Sans Serif"/>
              </a:rPr>
              <a:t>tomação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tarefas</a:t>
            </a:r>
            <a:endParaRPr sz="1800">
              <a:latin typeface="Microsoft Sans Serif"/>
              <a:cs typeface="Microsoft Sans Serif"/>
            </a:endParaRPr>
          </a:p>
          <a:p>
            <a:pPr marL="299085" marR="16700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25">
                <a:latin typeface="Microsoft Sans Serif"/>
                <a:cs typeface="Microsoft Sans Serif"/>
              </a:rPr>
              <a:t>H</a:t>
            </a:r>
            <a:r>
              <a:rPr dirty="0" sz="1800" spc="-95">
                <a:latin typeface="Microsoft Sans Serif"/>
                <a:cs typeface="Microsoft Sans Serif"/>
              </a:rPr>
              <a:t>a</a:t>
            </a:r>
            <a:r>
              <a:rPr dirty="0" sz="1800" spc="-15">
                <a:latin typeface="Microsoft Sans Serif"/>
                <a:cs typeface="Microsoft Sans Serif"/>
              </a:rPr>
              <a:t>bil</a:t>
            </a:r>
            <a:r>
              <a:rPr dirty="0" sz="1800" spc="-15">
                <a:latin typeface="Microsoft Sans Serif"/>
                <a:cs typeface="Microsoft Sans Serif"/>
              </a:rPr>
              <a:t>id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fazer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no</a:t>
            </a:r>
            <a:r>
              <a:rPr dirty="0" sz="1800" spc="-165">
                <a:latin typeface="Microsoft Sans Serif"/>
                <a:cs typeface="Microsoft Sans Serif"/>
              </a:rPr>
              <a:t>v</a:t>
            </a:r>
            <a:r>
              <a:rPr dirty="0" sz="1800" spc="-155">
                <a:latin typeface="Microsoft Sans Serif"/>
                <a:cs typeface="Microsoft Sans Serif"/>
              </a:rPr>
              <a:t>as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fun</a:t>
            </a:r>
            <a:r>
              <a:rPr dirty="0" sz="1800" spc="-150">
                <a:latin typeface="Microsoft Sans Serif"/>
                <a:cs typeface="Microsoft Sans Serif"/>
              </a:rPr>
              <a:t>ções  </a:t>
            </a:r>
            <a:r>
              <a:rPr dirty="0" sz="1800" spc="-160">
                <a:latin typeface="Microsoft Sans Serif"/>
                <a:cs typeface="Microsoft Sans Serif"/>
              </a:rPr>
              <a:t>ou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ta</a:t>
            </a:r>
            <a:r>
              <a:rPr dirty="0" sz="1800" spc="-65">
                <a:latin typeface="Microsoft Sans Serif"/>
                <a:cs typeface="Microsoft Sans Serif"/>
              </a:rPr>
              <a:t>refas</a:t>
            </a:r>
            <a:endParaRPr sz="18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90">
                <a:latin typeface="Microsoft Sans Serif"/>
                <a:cs typeface="Microsoft Sans Serif"/>
              </a:rPr>
              <a:t>A</a:t>
            </a:r>
            <a:r>
              <a:rPr dirty="0" sz="1800" spc="-35">
                <a:latin typeface="Microsoft Sans Serif"/>
                <a:cs typeface="Microsoft Sans Serif"/>
              </a:rPr>
              <a:t>t</a:t>
            </a:r>
            <a:r>
              <a:rPr dirty="0" sz="1800" spc="-110">
                <a:latin typeface="Microsoft Sans Serif"/>
                <a:cs typeface="Microsoft Sans Serif"/>
              </a:rPr>
              <a:t>end</a:t>
            </a:r>
            <a:r>
              <a:rPr dirty="0" sz="1800" spc="-150">
                <a:latin typeface="Microsoft Sans Serif"/>
                <a:cs typeface="Microsoft Sans Serif"/>
              </a:rPr>
              <a:t>imen</a:t>
            </a:r>
            <a:r>
              <a:rPr dirty="0" sz="1800" spc="-70">
                <a:latin typeface="Microsoft Sans Serif"/>
                <a:cs typeface="Microsoft Sans Serif"/>
              </a:rPr>
              <a:t>t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padr</a:t>
            </a:r>
            <a:r>
              <a:rPr dirty="0" sz="1800" spc="-170">
                <a:latin typeface="Microsoft Sans Serif"/>
                <a:cs typeface="Microsoft Sans Serif"/>
              </a:rPr>
              <a:t>ões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e</a:t>
            </a:r>
            <a:r>
              <a:rPr dirty="0" sz="1800" spc="-10">
                <a:latin typeface="Microsoft Sans Serif"/>
                <a:cs typeface="Microsoft Sans Serif"/>
              </a:rPr>
              <a:t>xigi</a:t>
            </a:r>
            <a:r>
              <a:rPr dirty="0" sz="1800" spc="-55">
                <a:latin typeface="Microsoft Sans Serif"/>
                <a:cs typeface="Microsoft Sans Serif"/>
              </a:rPr>
              <a:t>do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pelo  </a:t>
            </a:r>
            <a:r>
              <a:rPr dirty="0" sz="1800" spc="-125">
                <a:latin typeface="Microsoft Sans Serif"/>
                <a:cs typeface="Microsoft Sans Serif"/>
              </a:rPr>
              <a:t>merca</a:t>
            </a:r>
            <a:r>
              <a:rPr dirty="0" sz="1800" spc="-55">
                <a:latin typeface="Microsoft Sans Serif"/>
                <a:cs typeface="Microsoft Sans Serif"/>
              </a:rPr>
              <a:t>do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ou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pela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lei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95">
                <a:latin typeface="Microsoft Sans Serif"/>
                <a:cs typeface="Microsoft Sans Serif"/>
              </a:rPr>
              <a:t>Melhor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usabilidade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5030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O</a:t>
            </a:r>
            <a:r>
              <a:rPr dirty="0" sz="4400" spc="-80"/>
              <a:t>r</a:t>
            </a:r>
            <a:r>
              <a:rPr dirty="0" sz="4400" spc="-185"/>
              <a:t>ganiz</a:t>
            </a:r>
            <a:r>
              <a:rPr dirty="0" sz="4400" spc="-200"/>
              <a:t>a</a:t>
            </a:r>
            <a:r>
              <a:rPr dirty="0" sz="4400" spc="-385"/>
              <a:t>ção</a:t>
            </a:r>
            <a:r>
              <a:rPr dirty="0" sz="4400" spc="-50"/>
              <a:t> </a:t>
            </a:r>
            <a:r>
              <a:rPr dirty="0" sz="4400" spc="-355"/>
              <a:t>do</a:t>
            </a:r>
            <a:r>
              <a:rPr dirty="0" sz="4400" spc="-50"/>
              <a:t> </a:t>
            </a:r>
            <a:r>
              <a:rPr dirty="0" sz="4400" spc="-395"/>
              <a:t>docu</a:t>
            </a:r>
            <a:r>
              <a:rPr dirty="0" sz="4400" spc="-575"/>
              <a:t>m</a:t>
            </a:r>
            <a:r>
              <a:rPr dirty="0" sz="4400" spc="-340"/>
              <a:t>ento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5596"/>
            <a:ext cx="3920490" cy="48704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8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80">
                <a:latin typeface="Microsoft Sans Serif"/>
                <a:cs typeface="Microsoft Sans Serif"/>
              </a:rPr>
              <a:t>quisito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80">
                <a:latin typeface="Microsoft Sans Serif"/>
                <a:cs typeface="Microsoft Sans Serif"/>
              </a:rPr>
              <a:t>Contexto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5">
                <a:latin typeface="Microsoft Sans Serif"/>
                <a:cs typeface="Microsoft Sans Serif"/>
              </a:rPr>
              <a:t>Oportunidade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Objetivos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negócio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114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cliente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versus</a:t>
            </a:r>
            <a:r>
              <a:rPr dirty="0" sz="1300" spc="5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requisitos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mercado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Valor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provido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ao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90">
                <a:latin typeface="Microsoft Sans Serif"/>
                <a:cs typeface="Microsoft Sans Serif"/>
              </a:rPr>
              <a:t>clientes</a:t>
            </a:r>
            <a:endParaRPr sz="1300">
              <a:latin typeface="Microsoft Sans Serif"/>
              <a:cs typeface="Microsoft Sans Serif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Clr>
                <a:srgbClr val="DA1F28"/>
              </a:buClr>
              <a:buSzPct val="72727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1100" spc="-130">
                <a:latin typeface="Microsoft Sans Serif"/>
                <a:cs typeface="Microsoft Sans Serif"/>
              </a:rPr>
              <a:t>C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-155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</a:t>
            </a:r>
            <a:r>
              <a:rPr dirty="0" sz="1100" spc="-65">
                <a:latin typeface="Microsoft Sans Serif"/>
                <a:cs typeface="Microsoft Sans Serif"/>
              </a:rPr>
              <a:t>od</a:t>
            </a:r>
            <a:r>
              <a:rPr dirty="0" sz="1100" spc="-70">
                <a:latin typeface="Microsoft Sans Serif"/>
                <a:cs typeface="Microsoft Sans Serif"/>
              </a:rPr>
              <a:t>u</a:t>
            </a:r>
            <a:r>
              <a:rPr dirty="0" sz="1100" spc="-35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</a:t>
            </a:r>
            <a:r>
              <a:rPr dirty="0" sz="1100" spc="-5">
                <a:latin typeface="Microsoft Sans Serif"/>
                <a:cs typeface="Microsoft Sans Serif"/>
              </a:rPr>
              <a:t>ai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atis</a:t>
            </a:r>
            <a:r>
              <a:rPr dirty="0" sz="1100" spc="-20">
                <a:latin typeface="Microsoft Sans Serif"/>
                <a:cs typeface="Microsoft Sans Serif"/>
              </a:rPr>
              <a:t>f</a:t>
            </a:r>
            <a:r>
              <a:rPr dirty="0" sz="1100" spc="-40">
                <a:latin typeface="Microsoft Sans Serif"/>
                <a:cs typeface="Microsoft Sans Serif"/>
              </a:rPr>
              <a:t>a</a:t>
            </a:r>
            <a:r>
              <a:rPr dirty="0" sz="1100" spc="-40">
                <a:latin typeface="Microsoft Sans Serif"/>
                <a:cs typeface="Microsoft Sans Serif"/>
              </a:rPr>
              <a:t>z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>
                <a:latin typeface="Microsoft Sans Serif"/>
                <a:cs typeface="Microsoft Sans Serif"/>
              </a:rPr>
              <a:t>ár</a:t>
            </a:r>
            <a:r>
              <a:rPr dirty="0" sz="1100" spc="-40">
                <a:latin typeface="Microsoft Sans Serif"/>
                <a:cs typeface="Microsoft Sans Serif"/>
              </a:rPr>
              <a:t>io</a:t>
            </a:r>
            <a:r>
              <a:rPr dirty="0" sz="1100" spc="-19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Ri</a:t>
            </a:r>
            <a:r>
              <a:rPr dirty="0" sz="1300" spc="-185">
                <a:latin typeface="Microsoft Sans Serif"/>
                <a:cs typeface="Microsoft Sans Serif"/>
              </a:rPr>
              <a:t>sc</a:t>
            </a:r>
            <a:r>
              <a:rPr dirty="0" sz="1300" spc="-150">
                <a:latin typeface="Microsoft Sans Serif"/>
                <a:cs typeface="Microsoft Sans Serif"/>
              </a:rPr>
              <a:t>os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95">
                <a:latin typeface="Microsoft Sans Serif"/>
                <a:cs typeface="Microsoft Sans Serif"/>
              </a:rPr>
              <a:t>negó</a:t>
            </a:r>
            <a:r>
              <a:rPr dirty="0" sz="1300" spc="-8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95">
                <a:latin typeface="Microsoft Sans Serif"/>
                <a:cs typeface="Microsoft Sans Serif"/>
              </a:rPr>
              <a:t>V</a:t>
            </a:r>
            <a:r>
              <a:rPr dirty="0" sz="1500" spc="-90">
                <a:latin typeface="Microsoft Sans Serif"/>
                <a:cs typeface="Microsoft Sans Serif"/>
              </a:rPr>
              <a:t>isã</a:t>
            </a:r>
            <a:r>
              <a:rPr dirty="0" sz="1500" spc="-110">
                <a:latin typeface="Microsoft Sans Serif"/>
                <a:cs typeface="Microsoft Sans Serif"/>
              </a:rPr>
              <a:t>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da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100">
                <a:latin typeface="Microsoft Sans Serif"/>
                <a:cs typeface="Microsoft Sans Serif"/>
              </a:rPr>
              <a:t>lução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Descr</a:t>
            </a:r>
            <a:r>
              <a:rPr dirty="0" sz="1300" spc="-45">
                <a:latin typeface="Microsoft Sans Serif"/>
                <a:cs typeface="Microsoft Sans Serif"/>
              </a:rPr>
              <a:t>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0">
                <a:latin typeface="Microsoft Sans Serif"/>
                <a:cs typeface="Microsoft Sans Serif"/>
              </a:rPr>
              <a:t>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da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visã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40">
                <a:latin typeface="Microsoft Sans Serif"/>
                <a:cs typeface="Microsoft Sans Serif"/>
              </a:rPr>
              <a:t>Major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latin typeface="Microsoft Sans Serif"/>
                <a:cs typeface="Microsoft Sans Serif"/>
              </a:rPr>
              <a:t>Suposi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3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d</a:t>
            </a:r>
            <a:r>
              <a:rPr dirty="0" sz="1300" spc="-45">
                <a:latin typeface="Microsoft Sans Serif"/>
                <a:cs typeface="Microsoft Sans Serif"/>
              </a:rPr>
              <a:t>ep</a:t>
            </a:r>
            <a:r>
              <a:rPr dirty="0" sz="1300" spc="-100">
                <a:latin typeface="Microsoft Sans Serif"/>
                <a:cs typeface="Microsoft Sans Serif"/>
              </a:rPr>
              <a:t>endênc</a:t>
            </a:r>
            <a:r>
              <a:rPr dirty="0" sz="1300" spc="-40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300">
                <a:latin typeface="Microsoft Sans Serif"/>
                <a:cs typeface="Microsoft Sans Serif"/>
              </a:rPr>
              <a:t>Es</a:t>
            </a:r>
            <a:r>
              <a:rPr dirty="0" sz="1500" spc="-90">
                <a:latin typeface="Microsoft Sans Serif"/>
                <a:cs typeface="Microsoft Sans Serif"/>
              </a:rPr>
              <a:t>copo</a:t>
            </a:r>
            <a:r>
              <a:rPr dirty="0" sz="1500" spc="-90">
                <a:latin typeface="Microsoft Sans Serif"/>
                <a:cs typeface="Microsoft Sans Serif"/>
              </a:rPr>
              <a:t> 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95">
                <a:latin typeface="Microsoft Sans Serif"/>
                <a:cs typeface="Microsoft Sans Serif"/>
              </a:rPr>
              <a:t>L</a:t>
            </a:r>
            <a:r>
              <a:rPr dirty="0" sz="1500" spc="-90">
                <a:latin typeface="Microsoft Sans Serif"/>
                <a:cs typeface="Microsoft Sans Serif"/>
              </a:rPr>
              <a:t>i</a:t>
            </a:r>
            <a:r>
              <a:rPr dirty="0" sz="1500" spc="-260">
                <a:latin typeface="Microsoft Sans Serif"/>
                <a:cs typeface="Microsoft Sans Serif"/>
              </a:rPr>
              <a:t>m</a:t>
            </a:r>
            <a:r>
              <a:rPr dirty="0" sz="1500" spc="-20">
                <a:latin typeface="Microsoft Sans Serif"/>
                <a:cs typeface="Microsoft Sans Serif"/>
              </a:rPr>
              <a:t>i</a:t>
            </a:r>
            <a:r>
              <a:rPr dirty="0" sz="1500" spc="-75">
                <a:latin typeface="Microsoft Sans Serif"/>
                <a:cs typeface="Microsoft Sans Serif"/>
              </a:rPr>
              <a:t>taçõe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50">
                <a:latin typeface="Microsoft Sans Serif"/>
                <a:cs typeface="Microsoft Sans Serif"/>
              </a:rPr>
              <a:t>se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10">
                <a:latin typeface="Microsoft Sans Serif"/>
                <a:cs typeface="Microsoft Sans Serif"/>
              </a:rPr>
              <a:t>nic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55">
                <a:latin typeface="Microsoft Sans Serif"/>
                <a:cs typeface="Microsoft Sans Serif"/>
              </a:rPr>
              <a:t>Esco</a:t>
            </a:r>
            <a:r>
              <a:rPr dirty="0" sz="1300" spc="-150">
                <a:latin typeface="Microsoft Sans Serif"/>
                <a:cs typeface="Microsoft Sans Serif"/>
              </a:rPr>
              <a:t>p</a:t>
            </a:r>
            <a:r>
              <a:rPr dirty="0" sz="1300" spc="-75">
                <a:latin typeface="Microsoft Sans Serif"/>
                <a:cs typeface="Microsoft Sans Serif"/>
              </a:rPr>
              <a:t>o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d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45">
                <a:latin typeface="Microsoft Sans Serif"/>
                <a:cs typeface="Microsoft Sans Serif"/>
              </a:rPr>
              <a:t>ea</a:t>
            </a:r>
            <a:r>
              <a:rPr dirty="0" sz="1300" spc="-175">
                <a:latin typeface="Microsoft Sans Serif"/>
                <a:cs typeface="Microsoft Sans Serif"/>
              </a:rPr>
              <a:t>ses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subse</a:t>
            </a:r>
            <a:r>
              <a:rPr dirty="0" sz="1300" spc="-114">
                <a:latin typeface="Microsoft Sans Serif"/>
                <a:cs typeface="Microsoft Sans Serif"/>
              </a:rPr>
              <a:t>q</a:t>
            </a:r>
            <a:r>
              <a:rPr dirty="0" sz="1300" spc="-130">
                <a:latin typeface="Microsoft Sans Serif"/>
                <a:cs typeface="Microsoft Sans Serif"/>
              </a:rPr>
              <a:t>ue</a:t>
            </a:r>
            <a:r>
              <a:rPr dirty="0" sz="1300" spc="-140">
                <a:latin typeface="Microsoft Sans Serif"/>
                <a:cs typeface="Microsoft Sans Serif"/>
              </a:rPr>
              <a:t>n</a:t>
            </a:r>
            <a:r>
              <a:rPr dirty="0" sz="1300" spc="-105">
                <a:latin typeface="Microsoft Sans Serif"/>
                <a:cs typeface="Microsoft Sans Serif"/>
              </a:rPr>
              <a:t>tes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25">
                <a:latin typeface="Microsoft Sans Serif"/>
                <a:cs typeface="Microsoft Sans Serif"/>
              </a:rPr>
              <a:t>L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65">
                <a:latin typeface="Microsoft Sans Serif"/>
                <a:cs typeface="Microsoft Sans Serif"/>
              </a:rPr>
              <a:t>mita</a:t>
            </a:r>
            <a:r>
              <a:rPr dirty="0" sz="1300" spc="-155">
                <a:latin typeface="Microsoft Sans Serif"/>
                <a:cs typeface="Microsoft Sans Serif"/>
              </a:rPr>
              <a:t>ç</a:t>
            </a:r>
            <a:r>
              <a:rPr dirty="0" sz="1300" spc="-125">
                <a:latin typeface="Microsoft Sans Serif"/>
                <a:cs typeface="Microsoft Sans Serif"/>
              </a:rPr>
              <a:t>ões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30">
                <a:latin typeface="Microsoft Sans Serif"/>
                <a:cs typeface="Microsoft Sans Serif"/>
              </a:rPr>
              <a:t>x</a:t>
            </a:r>
            <a:r>
              <a:rPr dirty="0" sz="1300" spc="-155">
                <a:latin typeface="Microsoft Sans Serif"/>
                <a:cs typeface="Microsoft Sans Serif"/>
              </a:rPr>
              <a:t>c</a:t>
            </a:r>
            <a:r>
              <a:rPr dirty="0" sz="1300" spc="-15">
                <a:latin typeface="Microsoft Sans Serif"/>
                <a:cs typeface="Microsoft Sans Serif"/>
              </a:rPr>
              <a:t>l</a:t>
            </a:r>
            <a:r>
              <a:rPr dirty="0" sz="1300" spc="-150">
                <a:latin typeface="Microsoft Sans Serif"/>
                <a:cs typeface="Microsoft Sans Serif"/>
              </a:rPr>
              <a:t>usões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180">
                <a:latin typeface="Microsoft Sans Serif"/>
                <a:cs typeface="Microsoft Sans Serif"/>
              </a:rPr>
              <a:t>C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95">
                <a:latin typeface="Microsoft Sans Serif"/>
                <a:cs typeface="Microsoft Sans Serif"/>
              </a:rPr>
              <a:t>nt</a:t>
            </a:r>
            <a:r>
              <a:rPr dirty="0" sz="1500" spc="-130">
                <a:latin typeface="Microsoft Sans Serif"/>
                <a:cs typeface="Microsoft Sans Serif"/>
              </a:rPr>
              <a:t>e</a:t>
            </a:r>
            <a:r>
              <a:rPr dirty="0" sz="1500">
                <a:latin typeface="Microsoft Sans Serif"/>
                <a:cs typeface="Microsoft Sans Serif"/>
              </a:rPr>
              <a:t>x</a:t>
            </a:r>
            <a:r>
              <a:rPr dirty="0" sz="1500" spc="-50">
                <a:latin typeface="Microsoft Sans Serif"/>
                <a:cs typeface="Microsoft Sans Serif"/>
              </a:rPr>
              <a:t>to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N</a:t>
            </a:r>
            <a:r>
              <a:rPr dirty="0" sz="1500" spc="-85">
                <a:latin typeface="Microsoft Sans Serif"/>
                <a:cs typeface="Microsoft Sans Serif"/>
              </a:rPr>
              <a:t>e</a:t>
            </a:r>
            <a:r>
              <a:rPr dirty="0" sz="1500" spc="-50">
                <a:latin typeface="Microsoft Sans Serif"/>
                <a:cs typeface="Microsoft Sans Serif"/>
              </a:rPr>
              <a:t>gó</a:t>
            </a:r>
            <a:r>
              <a:rPr dirty="0" sz="1500" spc="-130">
                <a:latin typeface="Microsoft Sans Serif"/>
                <a:cs typeface="Microsoft Sans Serif"/>
              </a:rPr>
              <a:t>c</a:t>
            </a:r>
            <a:r>
              <a:rPr dirty="0" sz="1500" spc="-70">
                <a:latin typeface="Microsoft Sans Serif"/>
                <a:cs typeface="Microsoft Sans Serif"/>
              </a:rPr>
              <a:t>i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5"/>
              </a:spcBef>
              <a:tabLst>
                <a:tab pos="652780" algn="l"/>
              </a:tabLst>
            </a:pP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dirty="0" sz="900" spc="-90">
                <a:solidFill>
                  <a:srgbClr val="2CA1BE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95">
                <a:latin typeface="Microsoft Sans Serif"/>
                <a:cs typeface="Microsoft Sans Serif"/>
              </a:rPr>
              <a:t>P</a:t>
            </a:r>
            <a:r>
              <a:rPr dirty="0" sz="1300" spc="-50">
                <a:latin typeface="Microsoft Sans Serif"/>
                <a:cs typeface="Microsoft Sans Serif"/>
              </a:rPr>
              <a:t>erfis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 spc="-45">
                <a:latin typeface="Microsoft Sans Serif"/>
                <a:cs typeface="Microsoft Sans Serif"/>
              </a:rPr>
              <a:t>de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150">
                <a:latin typeface="Microsoft Sans Serif"/>
                <a:cs typeface="Microsoft Sans Serif"/>
              </a:rPr>
              <a:t>c</a:t>
            </a:r>
            <a:r>
              <a:rPr dirty="0" sz="1300" spc="-20">
                <a:latin typeface="Microsoft Sans Serif"/>
                <a:cs typeface="Microsoft Sans Serif"/>
              </a:rPr>
              <a:t>l</a:t>
            </a:r>
            <a:r>
              <a:rPr dirty="0" sz="1300" spc="-10">
                <a:latin typeface="Microsoft Sans Serif"/>
                <a:cs typeface="Microsoft Sans Serif"/>
              </a:rPr>
              <a:t>i</a:t>
            </a:r>
            <a:r>
              <a:rPr dirty="0" sz="1300" spc="-114">
                <a:latin typeface="Microsoft Sans Serif"/>
                <a:cs typeface="Microsoft Sans Serif"/>
              </a:rPr>
              <a:t>e</a:t>
            </a:r>
            <a:r>
              <a:rPr dirty="0" sz="1300" spc="-125">
                <a:latin typeface="Microsoft Sans Serif"/>
                <a:cs typeface="Microsoft Sans Serif"/>
              </a:rPr>
              <a:t>n</a:t>
            </a:r>
            <a:r>
              <a:rPr dirty="0" sz="1300" spc="-30">
                <a:latin typeface="Microsoft Sans Serif"/>
                <a:cs typeface="Microsoft Sans Serif"/>
              </a:rPr>
              <a:t>t</a:t>
            </a:r>
            <a:r>
              <a:rPr dirty="0" sz="1300" spc="-70">
                <a:latin typeface="Microsoft Sans Serif"/>
                <a:cs typeface="Microsoft Sans Serif"/>
              </a:rPr>
              <a:t>e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endParaRPr sz="1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  <a:tabLst>
                <a:tab pos="652780" algn="l"/>
              </a:tabLst>
            </a:pPr>
            <a:r>
              <a:rPr dirty="0" sz="900" spc="-30">
                <a:solidFill>
                  <a:srgbClr val="2CA1BE"/>
                </a:solidFill>
                <a:latin typeface="Microsoft Sans Serif"/>
                <a:cs typeface="Microsoft Sans Serif"/>
              </a:rPr>
              <a:t>🞑	</a:t>
            </a:r>
            <a:r>
              <a:rPr dirty="0" sz="1300" spc="-60">
                <a:latin typeface="Microsoft Sans Serif"/>
                <a:cs typeface="Microsoft Sans Serif"/>
              </a:rPr>
              <a:t>Prioridades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de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projeto</a:t>
            </a:r>
            <a:endParaRPr sz="1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25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 sz="1500" spc="-270">
                <a:latin typeface="Microsoft Sans Serif"/>
                <a:cs typeface="Microsoft Sans Serif"/>
              </a:rPr>
              <a:t>F</a:t>
            </a:r>
            <a:r>
              <a:rPr dirty="0" sz="1500" spc="-35">
                <a:latin typeface="Microsoft Sans Serif"/>
                <a:cs typeface="Microsoft Sans Serif"/>
              </a:rPr>
              <a:t>at</a:t>
            </a:r>
            <a:r>
              <a:rPr dirty="0" sz="1500" spc="-40">
                <a:latin typeface="Microsoft Sans Serif"/>
                <a:cs typeface="Microsoft Sans Serif"/>
              </a:rPr>
              <a:t>o</a:t>
            </a:r>
            <a:r>
              <a:rPr dirty="0" sz="1500" spc="-35">
                <a:latin typeface="Microsoft Sans Serif"/>
                <a:cs typeface="Microsoft Sans Serif"/>
              </a:rPr>
              <a:t>r</a:t>
            </a:r>
            <a:r>
              <a:rPr dirty="0" sz="1500" spc="-50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de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145">
                <a:latin typeface="Microsoft Sans Serif"/>
                <a:cs typeface="Microsoft Sans Serif"/>
              </a:rPr>
              <a:t>uc</a:t>
            </a:r>
            <a:r>
              <a:rPr dirty="0" sz="1500" spc="-145">
                <a:latin typeface="Microsoft Sans Serif"/>
                <a:cs typeface="Microsoft Sans Serif"/>
              </a:rPr>
              <a:t>e</a:t>
            </a:r>
            <a:r>
              <a:rPr dirty="0" sz="1500" spc="-254">
                <a:latin typeface="Microsoft Sans Serif"/>
                <a:cs typeface="Microsoft Sans Serif"/>
              </a:rPr>
              <a:t>s</a:t>
            </a:r>
            <a:r>
              <a:rPr dirty="0" sz="1500" spc="-250">
                <a:latin typeface="Microsoft Sans Serif"/>
                <a:cs typeface="Microsoft Sans Serif"/>
              </a:rPr>
              <a:t>s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do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254">
                <a:latin typeface="Microsoft Sans Serif"/>
                <a:cs typeface="Microsoft Sans Serif"/>
              </a:rPr>
              <a:t>P</a:t>
            </a:r>
            <a:r>
              <a:rPr dirty="0" sz="1500" spc="-20">
                <a:latin typeface="Microsoft Sans Serif"/>
                <a:cs typeface="Microsoft Sans Serif"/>
              </a:rPr>
              <a:t>r</a:t>
            </a:r>
            <a:r>
              <a:rPr dirty="0" sz="1500" spc="-85">
                <a:latin typeface="Microsoft Sans Serif"/>
                <a:cs typeface="Microsoft Sans Serif"/>
              </a:rPr>
              <a:t>o</a:t>
            </a:r>
            <a:r>
              <a:rPr dirty="0" sz="1500" spc="-70">
                <a:latin typeface="Microsoft Sans Serif"/>
                <a:cs typeface="Microsoft Sans Serif"/>
              </a:rPr>
              <a:t>duto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03119" y="1763648"/>
            <a:ext cx="6443345" cy="4876165"/>
            <a:chOff x="2603119" y="1763648"/>
            <a:chExt cx="6443345" cy="4876165"/>
          </a:xfrm>
        </p:grpSpPr>
        <p:sp>
          <p:nvSpPr>
            <p:cNvPr id="5" name="object 5"/>
            <p:cNvSpPr/>
            <p:nvPr/>
          </p:nvSpPr>
          <p:spPr>
            <a:xfrm>
              <a:off x="2612644" y="1773173"/>
              <a:ext cx="6424295" cy="4857115"/>
            </a:xfrm>
            <a:custGeom>
              <a:avLst/>
              <a:gdLst/>
              <a:ahLst/>
              <a:cxnLst/>
              <a:rect l="l" t="t" r="r" b="b"/>
              <a:pathLst>
                <a:path w="6424295" h="4857115">
                  <a:moveTo>
                    <a:pt x="6423913" y="0"/>
                  </a:moveTo>
                  <a:lnTo>
                    <a:pt x="2536190" y="0"/>
                  </a:lnTo>
                  <a:lnTo>
                    <a:pt x="2536190" y="809498"/>
                  </a:lnTo>
                  <a:lnTo>
                    <a:pt x="0" y="1594230"/>
                  </a:lnTo>
                  <a:lnTo>
                    <a:pt x="2536190" y="2023745"/>
                  </a:lnTo>
                  <a:lnTo>
                    <a:pt x="2536190" y="4856988"/>
                  </a:lnTo>
                  <a:lnTo>
                    <a:pt x="6423913" y="4856988"/>
                  </a:lnTo>
                  <a:lnTo>
                    <a:pt x="6423913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12644" y="1773173"/>
              <a:ext cx="6424295" cy="4857115"/>
            </a:xfrm>
            <a:custGeom>
              <a:avLst/>
              <a:gdLst/>
              <a:ahLst/>
              <a:cxnLst/>
              <a:rect l="l" t="t" r="r" b="b"/>
              <a:pathLst>
                <a:path w="6424295" h="4857115">
                  <a:moveTo>
                    <a:pt x="2536190" y="0"/>
                  </a:moveTo>
                  <a:lnTo>
                    <a:pt x="3184144" y="0"/>
                  </a:lnTo>
                  <a:lnTo>
                    <a:pt x="4156075" y="0"/>
                  </a:lnTo>
                  <a:lnTo>
                    <a:pt x="6423913" y="0"/>
                  </a:lnTo>
                  <a:lnTo>
                    <a:pt x="6423913" y="809498"/>
                  </a:lnTo>
                  <a:lnTo>
                    <a:pt x="6423913" y="2023745"/>
                  </a:lnTo>
                  <a:lnTo>
                    <a:pt x="6423913" y="4856988"/>
                  </a:lnTo>
                  <a:lnTo>
                    <a:pt x="4156075" y="4856988"/>
                  </a:lnTo>
                  <a:lnTo>
                    <a:pt x="3184144" y="4856988"/>
                  </a:lnTo>
                  <a:lnTo>
                    <a:pt x="2536190" y="4856988"/>
                  </a:lnTo>
                  <a:lnTo>
                    <a:pt x="2536190" y="2023745"/>
                  </a:lnTo>
                  <a:lnTo>
                    <a:pt x="0" y="1594230"/>
                  </a:lnTo>
                  <a:lnTo>
                    <a:pt x="2536190" y="809498"/>
                  </a:lnTo>
                  <a:lnTo>
                    <a:pt x="2536190" y="0"/>
                  </a:lnTo>
                  <a:close/>
                </a:path>
              </a:pathLst>
            </a:custGeom>
            <a:ln w="19050">
              <a:solidFill>
                <a:srgbClr val="1E76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27701" y="1794128"/>
            <a:ext cx="364744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10">
                <a:latin typeface="Microsoft Sans Serif"/>
                <a:cs typeface="Microsoft Sans Serif"/>
              </a:rPr>
              <a:t>Sumarizar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os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riscos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enfrentados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pelo </a:t>
            </a:r>
            <a:r>
              <a:rPr dirty="0" sz="1800" spc="-459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negócio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se</a:t>
            </a:r>
            <a:r>
              <a:rPr dirty="0" sz="1800" spc="-20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fizer </a:t>
            </a:r>
            <a:r>
              <a:rPr dirty="0" sz="1800" spc="-145">
                <a:latin typeface="Microsoft Sans Serif"/>
                <a:cs typeface="Microsoft Sans Serif"/>
              </a:rPr>
              <a:t>(ou</a:t>
            </a:r>
            <a:r>
              <a:rPr dirty="0" sz="1800" spc="-14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não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fizer) </a:t>
            </a:r>
            <a:r>
              <a:rPr dirty="0" sz="1800" spc="-105">
                <a:latin typeface="Microsoft Sans Serif"/>
                <a:cs typeface="Microsoft Sans Serif"/>
              </a:rPr>
              <a:t>o 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produto</a:t>
            </a:r>
            <a:endParaRPr sz="1800">
              <a:latin typeface="Microsoft Sans Serif"/>
              <a:cs typeface="Microsoft Sans Serif"/>
            </a:endParaRPr>
          </a:p>
          <a:p>
            <a:pPr marL="299085" marR="7175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70">
                <a:latin typeface="Microsoft Sans Serif"/>
                <a:cs typeface="Microsoft Sans Serif"/>
              </a:rPr>
              <a:t>In</a:t>
            </a:r>
            <a:r>
              <a:rPr dirty="0" sz="1800" spc="-200">
                <a:latin typeface="Microsoft Sans Serif"/>
                <a:cs typeface="Microsoft Sans Serif"/>
              </a:rPr>
              <a:t>c</a:t>
            </a:r>
            <a:r>
              <a:rPr dirty="0" sz="1800" spc="-70">
                <a:latin typeface="Microsoft Sans Serif"/>
                <a:cs typeface="Microsoft Sans Serif"/>
              </a:rPr>
              <a:t>lui</a:t>
            </a:r>
            <a:r>
              <a:rPr dirty="0" sz="1800" spc="-60">
                <a:latin typeface="Microsoft Sans Serif"/>
                <a:cs typeface="Microsoft Sans Serif"/>
              </a:rPr>
              <a:t>r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competiçã</a:t>
            </a:r>
            <a:r>
              <a:rPr dirty="0" sz="1800" spc="-150">
                <a:latin typeface="Microsoft Sans Serif"/>
                <a:cs typeface="Microsoft Sans Serif"/>
              </a:rPr>
              <a:t>o</a:t>
            </a:r>
            <a:r>
              <a:rPr dirty="0" sz="1800" spc="-105">
                <a:latin typeface="Microsoft Sans Serif"/>
                <a:cs typeface="Microsoft Sans Serif"/>
              </a:rPr>
              <a:t>,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timi</a:t>
            </a:r>
            <a:r>
              <a:rPr dirty="0" sz="1800" spc="-140">
                <a:latin typeface="Microsoft Sans Serif"/>
                <a:cs typeface="Microsoft Sans Serif"/>
              </a:rPr>
              <a:t>n</a:t>
            </a:r>
            <a:r>
              <a:rPr dirty="0" sz="1800" spc="-45">
                <a:latin typeface="Microsoft Sans Serif"/>
                <a:cs typeface="Microsoft Sans Serif"/>
              </a:rPr>
              <a:t>g</a:t>
            </a:r>
            <a:r>
              <a:rPr dirty="0" sz="1800" spc="-105">
                <a:latin typeface="Microsoft Sans Serif"/>
                <a:cs typeface="Microsoft Sans Serif"/>
              </a:rPr>
              <a:t>,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aceitaç</a:t>
            </a:r>
            <a:r>
              <a:rPr dirty="0" sz="1800" spc="-40">
                <a:latin typeface="Microsoft Sans Serif"/>
                <a:cs typeface="Microsoft Sans Serif"/>
              </a:rPr>
              <a:t>ão  </a:t>
            </a:r>
            <a:r>
              <a:rPr dirty="0" sz="1800" spc="-60">
                <a:latin typeface="Microsoft Sans Serif"/>
                <a:cs typeface="Microsoft Sans Serif"/>
              </a:rPr>
              <a:t>pelo </a:t>
            </a:r>
            <a:r>
              <a:rPr dirty="0" sz="1800" spc="-125">
                <a:latin typeface="Microsoft Sans Serif"/>
                <a:cs typeface="Microsoft Sans Serif"/>
              </a:rPr>
              <a:t>usuário,</a:t>
            </a:r>
            <a:r>
              <a:rPr dirty="0" sz="1800" spc="-12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problemas </a:t>
            </a:r>
            <a:r>
              <a:rPr dirty="0" sz="1800" spc="-55">
                <a:latin typeface="Microsoft Sans Serif"/>
                <a:cs typeface="Microsoft Sans Serif"/>
              </a:rPr>
              <a:t>de 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implementação, </a:t>
            </a:r>
            <a:r>
              <a:rPr dirty="0" sz="1800" spc="-125">
                <a:latin typeface="Microsoft Sans Serif"/>
                <a:cs typeface="Microsoft Sans Serif"/>
              </a:rPr>
              <a:t>impactos</a:t>
            </a:r>
            <a:r>
              <a:rPr dirty="0" sz="1800" spc="-12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negativos 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sobre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negócio,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etc.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Luciana</dc:creator>
  <dc:title>Slide 1</dc:title>
  <dcterms:created xsi:type="dcterms:W3CDTF">2022-09-01T17:12:00Z</dcterms:created>
  <dcterms:modified xsi:type="dcterms:W3CDTF">2022-09-01T17:12:00Z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2021-02-26T00:00:00Z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2022-09-01T00:00:00Z</vt:filetime>
  </property>
</Properties>
</file>