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7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6ae54c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6ae54c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6ae54c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6ae54c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6ae54c5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26ae54c5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6ae54c5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26ae54c5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e01616fe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e01616fe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256f1f8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256f1f8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mesmo sendo em turmas diferentes, se espera uma diferença no mínimo notória, [negação], pois os alunos </a:t>
            </a:r>
            <a:r>
              <a:rPr lang="pt-BR" dirty="0" err="1"/>
              <a:t>lêem</a:t>
            </a:r>
            <a:r>
              <a:rPr lang="pt-BR" dirty="0"/>
              <a:t> mais do que realmente produzem e, quando produzem é geralmente para a obtenção de nota. Neste sentido, a possível justificativa seria por estarmos inseridos num sistema de avaliação de forma geral, isto é, uma nota que avalia acertos e não conhecimento, fica notório que o incentivo para a criação e, o desenvolvimento para a produção de tais gêneros se mostra não relevantes para o currículo.   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0e7b470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0e7b470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0e7b470c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0e7b470c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0e7b470c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0e7b470c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01616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e01616f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01616f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e01616f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68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43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807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42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93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1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682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755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394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02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293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8911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637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67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Seminário de Português Instrumental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Professora: Flávia Elizabeth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654300" y="1013850"/>
            <a:ext cx="33009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/>
              <a:t>Letramento: da vida academia </a:t>
            </a: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654300" y="1882538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A noção de gêneros propostas por Marcuschi;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i="1" dirty="0"/>
              <a:t>Tipo textual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i="1" dirty="0"/>
              <a:t>Gênero textual;</a:t>
            </a: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02" b="89844" l="4741" r="89224">
                        <a14:foregroundMark x1="22728" y1="25909" x2="20259" y2="15039"/>
                        <a14:foregroundMark x1="23276" y1="28320" x2="22933" y2="26808"/>
                        <a14:foregroundMark x1="20259" y1="15039" x2="28786" y2="7685"/>
                        <a14:foregroundMark x1="70737" y1="19941" x2="70633" y2="20112"/>
                        <a14:foregroundMark x1="72449" y1="84543" x2="78017" y2="95898"/>
                        <a14:foregroundMark x1="78017" y1="95898" x2="53879" y2="98047"/>
                        <a14:foregroundMark x1="53879" y1="98047" x2="28879" y2="95703"/>
                        <a14:foregroundMark x1="23881" y1="90389" x2="17672" y2="83789"/>
                        <a14:foregroundMark x1="28879" y1="95703" x2="28575" y2="95380"/>
                        <a14:foregroundMark x1="8829" y1="56005" x2="8734" y2="55404"/>
                        <a14:foregroundMark x1="42994" y1="5170" x2="46241" y2="4643"/>
                        <a14:foregroundMark x1="26724" y1="7813" x2="36276" y2="6261"/>
                        <a14:foregroundMark x1="50217" y1="4245" x2="51058" y2="4430"/>
                        <a14:backgroundMark x1="62931" y1="4883" x2="51293" y2="2539"/>
                        <a14:backgroundMark x1="56897" y1="4883" x2="50862" y2="3711"/>
                        <a14:backgroundMark x1="49569" y1="3711" x2="44397" y2="3125"/>
                        <a14:backgroundMark x1="39224" y1="3516" x2="33190" y2="4297"/>
                        <a14:backgroundMark x1="28448" y1="4883" x2="35776" y2="4883"/>
                        <a14:backgroundMark x1="38362" y1="4297" x2="42241" y2="3320"/>
                        <a14:backgroundMark x1="43103" y1="3320" x2="43103" y2="3320"/>
                        <a14:backgroundMark x1="40517" y1="4297" x2="44397" y2="4102"/>
                        <a14:backgroundMark x1="48707" y1="3711" x2="50862" y2="3906"/>
                        <a14:backgroundMark x1="51293" y1="4297" x2="52586" y2="4492"/>
                        <a14:backgroundMark x1="50431" y1="4492" x2="48276" y2="3906"/>
                        <a14:backgroundMark x1="63362" y1="6641" x2="74569" y2="17578"/>
                        <a14:backgroundMark x1="70690" y1="18164" x2="71121" y2="19922"/>
                        <a14:backgroundMark x1="69828" y1="23047" x2="65517" y2="23633"/>
                        <a14:backgroundMark x1="68966" y1="23047" x2="72414" y2="21680"/>
                        <a14:backgroundMark x1="69828" y1="22070" x2="69828" y2="20313"/>
                        <a14:backgroundMark x1="68966" y1="23242" x2="71983" y2="22266"/>
                        <a14:backgroundMark x1="68966" y1="23047" x2="71983" y2="20508"/>
                        <a14:backgroundMark x1="68534" y1="22852" x2="69397" y2="20117"/>
                        <a14:backgroundMark x1="70690" y1="20117" x2="69397" y2="22852"/>
                        <a14:backgroundMark x1="69397" y1="24609" x2="59483" y2="28125"/>
                        <a14:backgroundMark x1="65948" y1="26953" x2="83621" y2="36523"/>
                        <a14:backgroundMark x1="83621" y1="36523" x2="84052" y2="36523"/>
                        <a14:backgroundMark x1="82759" y1="34961" x2="85345" y2="56055"/>
                        <a14:backgroundMark x1="85776" y1="68555" x2="87500" y2="51563"/>
                        <a14:backgroundMark x1="88362" y1="54492" x2="86638" y2="69336"/>
                        <a14:backgroundMark x1="86638" y1="69336" x2="88362" y2="71289"/>
                        <a14:backgroundMark x1="82759" y1="62109" x2="64224" y2="73242"/>
                        <a14:backgroundMark x1="74138" y1="73438" x2="66379" y2="79297"/>
                        <a14:backgroundMark x1="70259" y1="78516" x2="71983" y2="84570"/>
                        <a14:backgroundMark x1="78017" y1="97656" x2="78017" y2="93750"/>
                        <a14:backgroundMark x1="74138" y1="83789" x2="73276" y2="84570"/>
                        <a14:backgroundMark x1="25000" y1="78906" x2="19397" y2="73633"/>
                        <a14:backgroundMark x1="28448" y1="73242" x2="13793" y2="69727"/>
                        <a14:backgroundMark x1="17672" y1="77344" x2="26293" y2="76953"/>
                        <a14:backgroundMark x1="22414" y1="75195" x2="24138" y2="73633"/>
                        <a14:backgroundMark x1="18534" y1="80469" x2="22414" y2="81641"/>
                        <a14:backgroundMark x1="21121" y1="77344" x2="21552" y2="73047"/>
                        <a14:backgroundMark x1="23707" y1="74219" x2="21121" y2="75977"/>
                        <a14:backgroundMark x1="23707" y1="93945" x2="26724" y2="91992"/>
                        <a14:backgroundMark x1="26293" y1="92969" x2="29741" y2="92969"/>
                        <a14:backgroundMark x1="25431" y1="92578" x2="20259" y2="92578"/>
                        <a14:backgroundMark x1="26724" y1="93164" x2="32759" y2="91211"/>
                        <a14:backgroundMark x1="27155" y1="92383" x2="21552" y2="92969"/>
                        <a14:backgroundMark x1="25000" y1="73242" x2="25862" y2="69727"/>
                        <a14:backgroundMark x1="24138" y1="71094" x2="18534" y2="67383"/>
                        <a14:backgroundMark x1="18966" y1="68359" x2="7328" y2="59375"/>
                        <a14:backgroundMark x1="15517" y1="68359" x2="7328" y2="50195"/>
                        <a14:backgroundMark x1="4741" y1="26367" x2="5603" y2="51953"/>
                        <a14:backgroundMark x1="9483" y1="60352" x2="8190" y2="54492"/>
                        <a14:backgroundMark x1="7759" y1="56055" x2="9483" y2="63672"/>
                        <a14:backgroundMark x1="11207" y1="61133" x2="11207" y2="58398"/>
                        <a14:backgroundMark x1="12931" y1="64063" x2="19828" y2="69336"/>
                        <a14:backgroundMark x1="19397" y1="67383" x2="18103" y2="65430"/>
                        <a14:backgroundMark x1="6466" y1="30859" x2="18534" y2="27930"/>
                        <a14:backgroundMark x1="17672" y1="28711" x2="20259" y2="28711"/>
                        <a14:backgroundMark x1="45259" y1="41406" x2="40948" y2="41406"/>
                        <a14:backgroundMark x1="43534" y1="41797" x2="43103" y2="39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1700" y="676275"/>
            <a:ext cx="19716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Letramento: da vida à academia 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Parâmetros Curriculares  Nacionais (PCN);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Gêneros Textuais Acadêmicos (</a:t>
            </a:r>
            <a:r>
              <a:rPr lang="pt-BR" dirty="0" err="1"/>
              <a:t>GTAs</a:t>
            </a:r>
            <a:r>
              <a:rPr lang="pt-BR" dirty="0"/>
              <a:t>); </a:t>
            </a:r>
            <a:endParaRPr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04" b="94210" l="7938" r="91988">
                        <a14:foregroundMark x1="10608" y1="52926" x2="7938" y2="40654"/>
                        <a14:foregroundMark x1="7938" y1="40654" x2="8754" y2="38892"/>
                        <a14:foregroundMark x1="25074" y1="31655" x2="19362" y2="24229"/>
                        <a14:foregroundMark x1="19807" y1="24229" x2="33754" y2="22845"/>
                        <a14:foregroundMark x1="31157" y1="23411" x2="25519" y2="28257"/>
                        <a14:foregroundMark x1="33754" y1="23851" x2="45326" y2="24040"/>
                        <a14:foregroundMark x1="42507" y1="22215" x2="35905" y2="22845"/>
                        <a14:foregroundMark x1="40653" y1="23033" x2="42507" y2="21460"/>
                        <a14:foregroundMark x1="47255" y1="22215" x2="53190" y2="21208"/>
                        <a14:foregroundMark x1="51780" y1="21208" x2="55267" y2="24418"/>
                        <a14:foregroundMark x1="50816" y1="35242" x2="43694" y2="41661"/>
                        <a14:foregroundMark x1="47700" y1="51290" x2="50816" y2="43675"/>
                        <a14:foregroundMark x1="51261" y1="53304" x2="35460" y2="53367"/>
                        <a14:foregroundMark x1="35460" y1="53367" x2="29451" y2="41095"/>
                        <a14:foregroundMark x1="29451" y1="41095" x2="42878" y2="37445"/>
                        <a14:foregroundMark x1="42878" y1="37445" x2="43249" y2="37445"/>
                        <a14:foregroundMark x1="64985" y1="51290" x2="69436" y2="39962"/>
                        <a14:foregroundMark x1="69436" y1="39962" x2="69436" y2="39899"/>
                        <a14:foregroundMark x1="74926" y1="32284" x2="84347" y2="22656"/>
                        <a14:foregroundMark x1="88131" y1="17244" x2="85534" y2="24858"/>
                        <a14:foregroundMark x1="90059" y1="11202" x2="92136" y2="7363"/>
                        <a14:foregroundMark x1="90950" y1="6167" x2="90950" y2="6167"/>
                        <a14:foregroundMark x1="65653" y1="37445" x2="72774" y2="38892"/>
                        <a14:foregroundMark x1="39243" y1="42291" x2="41617" y2="43298"/>
                        <a14:foregroundMark x1="73961" y1="53682" x2="71588" y2="52926"/>
                        <a14:foregroundMark x1="70623" y1="58150" x2="70178" y2="57143"/>
                        <a14:foregroundMark x1="68769" y1="61108" x2="67136" y2="61108"/>
                        <a14:foregroundMark x1="45623" y1="67967" x2="43249" y2="63121"/>
                        <a14:foregroundMark x1="55490" y1="65765" x2="58383" y2="63121"/>
                        <a14:foregroundMark x1="62611" y1="74953" x2="61424" y2="74135"/>
                        <a14:foregroundMark x1="38279" y1="85211" x2="41320" y2="84581"/>
                        <a14:foregroundMark x1="53635" y1="87980" x2="55045" y2="87980"/>
                        <a14:foregroundMark x1="53190" y1="81750" x2="55490" y2="79987"/>
                        <a14:foregroundMark x1="53635" y1="84204" x2="54599" y2="81561"/>
                        <a14:foregroundMark x1="47255" y1="74575" x2="28635" y2="86784"/>
                        <a14:foregroundMark x1="28635" y1="86784" x2="24258" y2="74701"/>
                        <a14:foregroundMark x1="24258" y1="74701" x2="38947" y2="73694"/>
                        <a14:foregroundMark x1="38947" y1="73694" x2="36647" y2="81183"/>
                        <a14:foregroundMark x1="27374" y1="78980" x2="30712" y2="78792"/>
                        <a14:foregroundMark x1="23591" y1="87791" x2="24555" y2="85588"/>
                        <a14:foregroundMark x1="33531" y1="93581" x2="40430" y2="94210"/>
                        <a14:foregroundMark x1="28783" y1="77785" x2="33086" y2="78603"/>
                        <a14:foregroundMark x1="72552" y1="87791" x2="86128" y2="91945"/>
                        <a14:foregroundMark x1="86128" y1="91945" x2="72774" y2="88609"/>
                        <a14:foregroundMark x1="75148" y1="92826" x2="74926" y2="91189"/>
                        <a14:foregroundMark x1="76335" y1="88987" x2="80786" y2="88609"/>
                        <a14:foregroundMark x1="79154" y1="88169" x2="81973" y2="87980"/>
                        <a14:foregroundMark x1="81751" y1="88987" x2="84347" y2="90183"/>
                        <a14:foregroundMark x1="83902" y1="90183" x2="81306" y2="87980"/>
                        <a14:foregroundMark x1="75593" y1="92637" x2="73739" y2="88609"/>
                        <a14:foregroundMark x1="73961" y1="90183" x2="74703" y2="91630"/>
                        <a14:foregroundMark x1="74184" y1="93203" x2="72774" y2="88169"/>
                        <a14:foregroundMark x1="78190" y1="87602" x2="80786" y2="88987"/>
                        <a14:foregroundMark x1="80341" y1="87791" x2="72997" y2="88798"/>
                        <a14:foregroundMark x1="19585" y1="29075" x2="15356" y2="29075"/>
                        <a14:backgroundMark x1="18917" y1="27250" x2="20622" y2="26268"/>
                        <a14:backgroundMark x1="15009" y1="28612" x2="4822" y2="33166"/>
                        <a14:backgroundMark x1="17211" y1="27627" x2="15992" y2="28172"/>
                        <a14:backgroundMark x1="4822" y1="33166" x2="3042" y2="35242"/>
                        <a14:backgroundMark x1="15134" y1="29452" x2="5119" y2="39081"/>
                        <a14:backgroundMark x1="5119" y1="39081" x2="4970" y2="39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120" y="571501"/>
            <a:ext cx="3393748" cy="400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ESCRITA ACADÊMICA NA PRÁTICA: ESTUDO DE CASO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Pesquisa do Curso de Pedagogia da Universidade Federal de Tocantins;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Elaboração de um questionário;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7000" l="7639" r="92361">
                        <a14:foregroundMark x1="57639" y1="17333" x2="42361" y2="7333"/>
                        <a14:foregroundMark x1="42361" y1="7333" x2="38889" y2="16667"/>
                        <a14:foregroundMark x1="53472" y1="8667" x2="49653" y2="9000"/>
                        <a14:foregroundMark x1="14236" y1="47667" x2="7639" y2="31000"/>
                        <a14:foregroundMark x1="7639" y1="31000" x2="34722" y2="7667"/>
                        <a14:foregroundMark x1="34722" y1="7667" x2="35069" y2="7667"/>
                        <a14:foregroundMark x1="19097" y1="46333" x2="16319" y2="80000"/>
                        <a14:foregroundMark x1="16319" y1="80000" x2="21875" y2="48667"/>
                        <a14:foregroundMark x1="18750" y1="61000" x2="19097" y2="89000"/>
                        <a14:foregroundMark x1="18056" y1="90333" x2="20486" y2="90333"/>
                        <a14:foregroundMark x1="39236" y1="88333" x2="50000" y2="89000"/>
                        <a14:foregroundMark x1="42708" y1="92000" x2="37153" y2="91667"/>
                        <a14:foregroundMark x1="44792" y1="94667" x2="35069" y2="97333"/>
                        <a14:foregroundMark x1="89236" y1="59000" x2="92361" y2="75667"/>
                        <a14:foregroundMark x1="92361" y1="75667" x2="90972" y2="7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8175" y="990600"/>
            <a:ext cx="2743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661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ESCRITA ACADÊMICA NA PRÁTICA: ESTUDO DE CASO 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77661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Explicação dos gêneros acadêmicos antes das atividades é baixo.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Correções das atividades apontando o que deve ser melhorado é queixa entre alunos.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Arrependimento entre alunos por não terem aproveitado a leitura da melhor maneira em seu curso, haja vista que suas produções eram voltadas apenas para nota.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30000" y="1127850"/>
            <a:ext cx="33009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 finais.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721225" y="1945950"/>
            <a:ext cx="8240400" cy="30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3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41"/>
              <a:buChar char="-"/>
            </a:pPr>
            <a:r>
              <a:rPr lang="pt-BR" sz="1341" dirty="0"/>
              <a:t>Dificuldade na compreensão do letramento acadêmico.</a:t>
            </a:r>
            <a:endParaRPr sz="1341" dirty="0"/>
          </a:p>
          <a:p>
            <a:pPr marL="457200" lvl="0" indent="-313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41"/>
              <a:buChar char="-"/>
            </a:pPr>
            <a:r>
              <a:rPr lang="pt-BR" sz="1341" dirty="0"/>
              <a:t>Dificuldade na produção de gêneros textuais da área acadêmica. </a:t>
            </a:r>
            <a:endParaRPr sz="1341" dirty="0"/>
          </a:p>
          <a:p>
            <a:pPr marL="457200" lvl="0" indent="-313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41"/>
              <a:buChar char="-"/>
            </a:pPr>
            <a:r>
              <a:rPr lang="pt-BR" sz="1341" dirty="0"/>
              <a:t>Rever os conceitos da formação acadêmica no âmbito dos </a:t>
            </a:r>
            <a:r>
              <a:rPr lang="pt-BR" sz="1341" dirty="0" err="1"/>
              <a:t>GTA’s</a:t>
            </a:r>
            <a:endParaRPr sz="1341" dirty="0"/>
          </a:p>
          <a:p>
            <a:pPr marL="457200" lvl="0" indent="-313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41"/>
              <a:buChar char="-"/>
            </a:pPr>
            <a:r>
              <a:rPr lang="pt-BR" sz="1341" dirty="0"/>
              <a:t>Resultados: justificativas para o déficit:</a:t>
            </a:r>
            <a:endParaRPr sz="1341" dirty="0"/>
          </a:p>
          <a:p>
            <a:pPr marL="914400" lvl="1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dirty="0"/>
              <a:t>A diferença de turmas não se mostra relevantes diferenças.</a:t>
            </a:r>
            <a:endParaRPr dirty="0"/>
          </a:p>
          <a:p>
            <a:pPr marL="914400" lvl="1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dirty="0"/>
              <a:t>A espera que a formação já esteja inserida nos alunos antes do ingresso no meio acadêmico.</a:t>
            </a:r>
            <a:endParaRPr dirty="0"/>
          </a:p>
          <a:p>
            <a:pPr marL="457200" lvl="0" indent="-313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41"/>
              <a:buChar char="-"/>
            </a:pPr>
            <a:r>
              <a:rPr lang="pt-BR" sz="1341" dirty="0"/>
              <a:t>Conclusão:</a:t>
            </a:r>
            <a:endParaRPr sz="1341" dirty="0"/>
          </a:p>
          <a:p>
            <a:pPr marL="914400" lvl="1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dirty="0"/>
              <a:t>déficit no momento do ingresso</a:t>
            </a:r>
            <a:endParaRPr dirty="0"/>
          </a:p>
          <a:p>
            <a:pPr marL="91440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814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705" dirty="0"/>
              <a:t>	</a:t>
            </a:r>
            <a:endParaRPr sz="814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814" dirty="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9" b="93450" l="1711" r="96447">
                        <a14:foregroundMark x1="23355" y1="4803" x2="23026" y2="72707"/>
                        <a14:foregroundMark x1="23026" y1="72707" x2="14539" y2="93450"/>
                        <a14:foregroundMark x1="14539" y1="93450" x2="6997" y2="95339"/>
                        <a14:foregroundMark x1="4005" y1="95339" x2="1122" y2="66785"/>
                        <a14:foregroundMark x1="710" y1="36831" x2="1250" y2="22489"/>
                        <a14:foregroundMark x1="1250" y1="22489" x2="10987" y2="8079"/>
                        <a14:foregroundMark x1="10987" y1="8079" x2="23026" y2="8079"/>
                        <a14:foregroundMark x1="21316" y1="9170" x2="11184" y2="31878"/>
                        <a14:foregroundMark x1="11184" y1="31878" x2="8618" y2="58734"/>
                        <a14:foregroundMark x1="13224" y1="48472" x2="10461" y2="60262"/>
                        <a14:foregroundMark x1="13684" y1="55240" x2="12368" y2="55895"/>
                        <a14:foregroundMark x1="16250" y1="54803" x2="13684" y2="51310"/>
                        <a14:foregroundMark x1="14868" y1="40175" x2="15724" y2="60917"/>
                        <a14:foregroundMark x1="15724" y1="55240" x2="14408" y2="59825"/>
                        <a14:foregroundMark x1="17763" y1="47380" x2="17105" y2="65939"/>
                        <a14:foregroundMark x1="15395" y1="82314" x2="7961" y2="87773"/>
                        <a14:foregroundMark x1="7303" y1="87336" x2="9079" y2="53275"/>
                        <a14:foregroundMark x1="9079" y1="53275" x2="10132" y2="52402"/>
                        <a14:foregroundMark x1="5263" y1="88428" x2="4737" y2="27729"/>
                        <a14:foregroundMark x1="3355" y1="86245" x2="1842" y2="66594"/>
                        <a14:foregroundMark x1="2039" y1="43013" x2="2566" y2="30131"/>
                        <a14:foregroundMark x1="10855" y1="36681" x2="11316" y2="36681"/>
                        <a14:foregroundMark x1="33158" y1="25546" x2="33816" y2="60262"/>
                        <a14:foregroundMark x1="33158" y1="82751" x2="32961" y2="48035"/>
                        <a14:foregroundMark x1="27434" y1="85153" x2="30000" y2="48908"/>
                        <a14:foregroundMark x1="30000" y1="48908" x2="30263" y2="47380"/>
                        <a14:foregroundMark x1="33684" y1="87336" x2="39408" y2="84498"/>
                        <a14:foregroundMark x1="39934" y1="93450" x2="45000" y2="87336"/>
                        <a14:foregroundMark x1="45000" y1="90175" x2="45329" y2="27729"/>
                        <a14:foregroundMark x1="41250" y1="78821" x2="40592" y2="61572"/>
                        <a14:foregroundMark x1="56513" y1="49127" x2="57368" y2="25546"/>
                        <a14:foregroundMark x1="58026" y1="61572" x2="62763" y2="35590"/>
                        <a14:foregroundMark x1="79145" y1="75983" x2="84934" y2="36681"/>
                        <a14:foregroundMark x1="91711" y1="64847" x2="93224" y2="30131"/>
                        <a14:foregroundMark x1="93224" y1="30131" x2="93224" y2="30131"/>
                        <a14:foregroundMark x1="96447" y1="86681" x2="94408" y2="50873"/>
                        <a14:foregroundMark x1="81711" y1="22271" x2="89474" y2="21616"/>
                        <a14:foregroundMark x1="82697" y1="9825" x2="91842" y2="10917"/>
                        <a14:backgroundMark x1="3224" y1="99563" x2="7961" y2="99127"/>
                        <a14:backgroundMark x1="8618" y1="98472" x2="3224" y2="98472"/>
                        <a14:backgroundMark x1="0" y1="71616" x2="0" y2="35153"/>
                        <a14:backgroundMark x1="197" y1="41921" x2="0" y2="67031"/>
                        <a14:backgroundMark x1="197" y1="36681" x2="0" y2="44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5567" y="517400"/>
            <a:ext cx="4740956" cy="14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Participantes: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Fernando Amorim Pontes Neto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Joyce Lima Avelino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Lisandro Carlos da Silva Neto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Lucas Fausto Medeiros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/>
              <a:t>Rayanne</a:t>
            </a:r>
            <a:r>
              <a:rPr lang="pt-BR" sz="1800" dirty="0"/>
              <a:t> Vitória Vieira de Medeiros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/>
              <a:t>Síntique</a:t>
            </a:r>
            <a:r>
              <a:rPr lang="pt-BR" sz="1800" dirty="0"/>
              <a:t> Arruda Borba Santiago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251800"/>
            <a:ext cx="76884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ESCRITA NA UNIVERSIDADE: OS DESAFIOS DA AQUISIÇÃO DOS GÊNEROS ACADÊMICOS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325" y="2669300"/>
            <a:ext cx="3774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err="1"/>
              <a:t>Tauana</a:t>
            </a:r>
            <a:r>
              <a:rPr lang="pt-BR" b="1" dirty="0"/>
              <a:t> da Cunha Alves: licenciada em Pedagogia pela UFT.</a:t>
            </a:r>
            <a:endParaRPr b="1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729450" y="2078875"/>
            <a:ext cx="11049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1"/>
              <a:t>Autoras:</a:t>
            </a:r>
            <a:endParaRPr sz="1600" b="1"/>
          </a:p>
        </p:txBody>
      </p:sp>
      <p:sp>
        <p:nvSpPr>
          <p:cNvPr id="100" name="Google Shape;100;p15"/>
          <p:cNvSpPr txBox="1"/>
          <p:nvPr/>
        </p:nvSpPr>
        <p:spPr>
          <a:xfrm>
            <a:off x="729450" y="3234825"/>
            <a:ext cx="35217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Adriana Demite </a:t>
            </a:r>
            <a:r>
              <a:rPr lang="pt-BR" sz="13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Stephani</a:t>
            </a:r>
            <a:r>
              <a:rPr lang="pt-BR" sz="13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doutora em Letras/Literatura pela UnB e professora adjunta da UFT.</a:t>
            </a:r>
            <a:endParaRPr sz="13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Resumo: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1225" y="1945950"/>
            <a:ext cx="75333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Pesquisa acerca da dificuldades encontradas por universitários no processo de escrita e leitura de gêneros acadêmicos.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Artigos, resenhas, dissertações, etc.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Os dados coletados evidenciaram que os hábitos de leitura a escrita desses gêneros são ínfimos diante do que se esperava para esse nível de ensino.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Reflexo da dificuldade de compreensão e da pouca leitura de gêneros textuais acadêmicos por parte dos universitários.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 chaves: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1225" y="1945950"/>
            <a:ext cx="75333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b="1" dirty="0"/>
              <a:t>Letramento</a:t>
            </a:r>
            <a:r>
              <a:rPr lang="pt-BR" dirty="0"/>
              <a:t>:  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</a:rPr>
              <a:t>designa a capacidade e competência que o sujeito adquire a partir de uma função social da leitura e da escrita</a:t>
            </a:r>
            <a:endParaRPr sz="1400" dirty="0">
              <a:solidFill>
                <a:srgbClr val="66666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b="1" dirty="0"/>
              <a:t>Escrita</a:t>
            </a:r>
            <a:r>
              <a:rPr lang="pt-BR" dirty="0"/>
              <a:t>:  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</a:rPr>
              <a:t>representação da linguagem falada por meio de signos gráficos</a:t>
            </a:r>
            <a:endParaRPr dirty="0">
              <a:solidFill>
                <a:srgbClr val="66666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b="1" dirty="0"/>
              <a:t>Gêneros textuais acadêmicos</a:t>
            </a:r>
            <a:r>
              <a:rPr lang="pt-BR" dirty="0"/>
              <a:t>: 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</a:rPr>
              <a:t>textos escritos que são produzidos e que circulam no âmbito universitário como meio de comunicação entre professores, pesquisadores e alunos, com diferentes propósitos comunicativos como, por exemplo, divulgação de pesquisa, resumo de ideias, etc.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pt-BR" b="1" dirty="0">
                <a:solidFill>
                  <a:srgbClr val="666666"/>
                </a:solidFill>
                <a:highlight>
                  <a:srgbClr val="FFFFFF"/>
                </a:highlight>
              </a:rPr>
              <a:t>Universidade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</a:rPr>
              <a:t>: instituição de ensino e pesquisa constituída por um conjunto de faculdades e escolas destinadas a promover a formação profissional e científica de pessoal de nível superior, e a realizar pesquisa teórica e prática nas principais áreas do saber humanístico, tecnológico e artístico 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1225" y="1945950"/>
            <a:ext cx="75333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Saber ler e escrever nos proporciona inúmeras oportunidades em comparação a quem não sabe. Mas infelizmente nem todos têm acesso a esse aprendizado.  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O nível de leitura e escrita avançados que são esperados dos universitários, na verdade, não correspondem a realidade.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São necessárias alternativas para mudar essa realidade das universidades.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“A leitura e a produção textual na graduação: o real e o ideal” desenvolvido desde 2010 na UFT.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30000" y="1127850"/>
            <a:ext cx="33009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Letramento: da vida à academia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1225" y="1945950"/>
            <a:ext cx="75333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Saber ler e escrever não é suficiente, é necessário entender os significados do uso da leitura e da escrita na prática e na vida social.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Conceito de letramento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A cultura e a sociedade são fatores que influenciam no processo de letramento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Cada pessoa e cada grupo social possui algum tipo de conhecimento sobre a escrita e seu uso nas práticas do dia a dia.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Diferença entre sujeito letrado e sujeito alfabetizado.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 rot="-625">
            <a:off x="721217" y="1141779"/>
            <a:ext cx="33009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Letramento: da vida à academia </a:t>
            </a:r>
            <a:endParaRPr sz="230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1225" y="1932750"/>
            <a:ext cx="7294800" cy="2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O indivíduo pode ser analfabeto, mas ainda assim, letrado (Soares, 2009, p.24).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O letramento para Lea e Street: conjunto de habilidades cognitivas adquiridas pelos indivíduos.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Necessidade intelectual e de alfabetização como forma de sobrevivência do indivíduo no meio social.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Letramento autônomo apontado por Lea e Street (1998; 2006).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Adaptação do indivíduo a novas formas de conhecimento no ensino superior.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1225" y="1148850"/>
            <a:ext cx="330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Letramento: da vida à academia</a:t>
            </a:r>
            <a:endParaRPr sz="23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1225" y="1982275"/>
            <a:ext cx="7415100" cy="22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Conceito de gênero textual (Aranha, 2004, p.29).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dirty="0"/>
              <a:t>A comunidade discursiva é responsável por estabelecer o gênero presente no ambiente.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57</TotalTime>
  <Words>834</Words>
  <Application>Microsoft Office PowerPoint</Application>
  <PresentationFormat>Apresentação na tela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Lato</vt:lpstr>
      <vt:lpstr>Gill Sans MT</vt:lpstr>
      <vt:lpstr>Arial</vt:lpstr>
      <vt:lpstr>Galeria</vt:lpstr>
      <vt:lpstr>Seminário de Português Instrumental</vt:lpstr>
      <vt:lpstr>Participantes:  Fernando Amorim Pontes Neto Joyce Lima Avelino Lisandro Carlos da Silva Neto Lucas Fausto Medeiros Rayanne Vitória Vieira de Medeiros Síntique Arruda Borba Santiago   </vt:lpstr>
      <vt:lpstr>A ESCRITA NA UNIVERSIDADE: OS DESAFIOS DA AQUISIÇÃO DOS GÊNEROS ACADÊMICOS</vt:lpstr>
      <vt:lpstr>Resumo:</vt:lpstr>
      <vt:lpstr>Palavras chaves:</vt:lpstr>
      <vt:lpstr>Introdução:</vt:lpstr>
      <vt:lpstr>Letramento: da vida à academia</vt:lpstr>
      <vt:lpstr>Letramento: da vida à academia </vt:lpstr>
      <vt:lpstr>Letramento: da vida à academia</vt:lpstr>
      <vt:lpstr>Letramento: da vida academia </vt:lpstr>
      <vt:lpstr>Letramento: da vida à academia </vt:lpstr>
      <vt:lpstr>A ESCRITA ACADÊMICA NA PRÁTICA: ESTUDO DE CASO  </vt:lpstr>
      <vt:lpstr>Apresentação do PowerPoint</vt:lpstr>
      <vt:lpstr>A ESCRITA ACADÊMICA NA PRÁTICA: ESTUDO DE CASO </vt:lpstr>
      <vt:lpstr>Considerações finais.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Português Instrumental</dc:title>
  <dc:creator>Junior</dc:creator>
  <cp:lastModifiedBy>Irmãos Medeiros Conserto de Maquinas de Padaria</cp:lastModifiedBy>
  <cp:revision>2</cp:revision>
  <dcterms:modified xsi:type="dcterms:W3CDTF">2021-09-23T14:01:24Z</dcterms:modified>
</cp:coreProperties>
</file>