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49E"/>
    <a:srgbClr val="D4B66C"/>
    <a:srgbClr val="E6B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904EF-E9CC-A812-27D3-D8A4C022C628}" v="871" dt="2024-11-26T04:07:44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DE" dirty="0"/>
            </a:b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7019" y="2638755"/>
            <a:ext cx="10797396" cy="174202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de-DE" sz="8000" dirty="0" err="1">
                <a:latin typeface="Garamond"/>
              </a:rPr>
              <a:t>Projeto</a:t>
            </a:r>
            <a:r>
              <a:rPr lang="de-DE" sz="8000" dirty="0">
                <a:latin typeface="Garamond"/>
              </a:rPr>
              <a:t> </a:t>
            </a:r>
            <a:r>
              <a:rPr lang="de-DE" sz="8000" dirty="0" err="1">
                <a:latin typeface="Garamond"/>
              </a:rPr>
              <a:t>Gerenciador</a:t>
            </a:r>
            <a:r>
              <a:rPr lang="de-DE" sz="8000" dirty="0">
                <a:latin typeface="Garamond"/>
              </a:rPr>
              <a:t> de </a:t>
            </a:r>
            <a:r>
              <a:rPr lang="de-DE" sz="8000" dirty="0" err="1">
                <a:latin typeface="Garamond"/>
              </a:rPr>
              <a:t>estoque</a:t>
            </a:r>
            <a:r>
              <a:rPr lang="de-DE" sz="8000" dirty="0">
                <a:latin typeface="Garamond"/>
              </a:rPr>
              <a:t> e </a:t>
            </a:r>
            <a:r>
              <a:rPr lang="de-DE" sz="8000" dirty="0" err="1">
                <a:latin typeface="Garamond"/>
              </a:rPr>
              <a:t>finanças</a:t>
            </a:r>
            <a:endParaRPr lang="de-DE" sz="8000" dirty="0" err="1">
              <a:solidFill>
                <a:srgbClr val="000000"/>
              </a:solidFill>
              <a:latin typeface="Garamond"/>
              <a:ea typeface="+mn-lt"/>
              <a:cs typeface="+mn-lt"/>
            </a:endParaRPr>
          </a:p>
          <a:p>
            <a:endParaRPr lang="de-DE" sz="8000" dirty="0">
              <a:latin typeface="Garamon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DF018-47DA-A1C8-5219-B486DEFC3D8B}"/>
              </a:ext>
            </a:extLst>
          </p:cNvPr>
          <p:cNvSpPr/>
          <p:nvPr/>
        </p:nvSpPr>
        <p:spPr>
          <a:xfrm>
            <a:off x="-626402" y="-595390"/>
            <a:ext cx="13458051" cy="8050471"/>
          </a:xfrm>
          <a:prstGeom prst="frame">
            <a:avLst/>
          </a:prstGeom>
          <a:solidFill>
            <a:srgbClr val="F7D49E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1AC1806-2C70-4D59-E05B-82B6D298CE42}"/>
              </a:ext>
            </a:extLst>
          </p:cNvPr>
          <p:cNvSpPr txBox="1"/>
          <p:nvPr/>
        </p:nvSpPr>
        <p:spPr>
          <a:xfrm>
            <a:off x="7793759" y="5313049"/>
            <a:ext cx="43678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latin typeface="Garamond"/>
                <a:ea typeface="+mn-lt"/>
                <a:cs typeface="+mn-lt"/>
              </a:rPr>
              <a:t>Thiago</a:t>
            </a:r>
            <a:r>
              <a:rPr lang="pt-BR" sz="3600" dirty="0">
                <a:latin typeface="Garamond"/>
              </a:rPr>
              <a:t> Jessé da Silva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F5302C1-B86D-B9C8-671D-EA53365CE340}"/>
              </a:ext>
            </a:extLst>
          </p:cNvPr>
          <p:cNvSpPr txBox="1"/>
          <p:nvPr/>
        </p:nvSpPr>
        <p:spPr>
          <a:xfrm>
            <a:off x="7793758" y="5830633"/>
            <a:ext cx="43678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latin typeface="Garamond"/>
                <a:ea typeface="+mn-lt"/>
                <a:cs typeface="+mn-lt"/>
              </a:rPr>
              <a:t>Lucas</a:t>
            </a:r>
            <a:r>
              <a:rPr lang="pt-BR" sz="3600" dirty="0">
                <a:latin typeface="Garamond"/>
              </a:rPr>
              <a:t> Furtado Dutra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21692E7-7CAC-C609-B469-FDD2670113DF}"/>
              </a:ext>
            </a:extLst>
          </p:cNvPr>
          <p:cNvSpPr txBox="1"/>
          <p:nvPr/>
        </p:nvSpPr>
        <p:spPr>
          <a:xfrm>
            <a:off x="504438" y="5744370"/>
            <a:ext cx="47847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latin typeface="Garamond"/>
                <a:ea typeface="+mn-lt"/>
                <a:cs typeface="+mn-lt"/>
              </a:rPr>
              <a:t>Professor</a:t>
            </a:r>
            <a:r>
              <a:rPr lang="pt-BR" sz="3600" dirty="0">
                <a:latin typeface="Garamond"/>
              </a:rPr>
              <a:t> Jhonatan Alves 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3A40DB9E-A0CE-95F7-26AF-0AAD4CA63713}"/>
              </a:ext>
            </a:extLst>
          </p:cNvPr>
          <p:cNvGrpSpPr/>
          <p:nvPr/>
        </p:nvGrpSpPr>
        <p:grpSpPr>
          <a:xfrm>
            <a:off x="2220686" y="1114041"/>
            <a:ext cx="5862264" cy="4468070"/>
            <a:chOff x="3974724" y="1444720"/>
            <a:chExt cx="5862264" cy="4468070"/>
          </a:xfrm>
        </p:grpSpPr>
        <p:pic>
          <p:nvPicPr>
            <p:cNvPr id="6" name="Imagem 5" descr="Placa de letreiro afixada em fachada de loja com cobertura de entrada de estabelecimento&#10;&#10;Descrição gerada automaticamente">
              <a:extLst>
                <a:ext uri="{FF2B5EF4-FFF2-40B4-BE49-F238E27FC236}">
                  <a16:creationId xmlns:a16="http://schemas.microsoft.com/office/drawing/2014/main" id="{57C0820C-638B-5D33-9A37-731AA6C1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6046" y="1601640"/>
              <a:ext cx="5745191" cy="4301705"/>
            </a:xfrm>
            <a:prstGeom prst="rect">
              <a:avLst/>
            </a:prstGeom>
          </p:spPr>
        </p:pic>
        <p:sp>
          <p:nvSpPr>
            <p:cNvPr id="7" name="Quadro 6">
              <a:extLst>
                <a:ext uri="{FF2B5EF4-FFF2-40B4-BE49-F238E27FC236}">
                  <a16:creationId xmlns:a16="http://schemas.microsoft.com/office/drawing/2014/main" id="{64E7ECF1-F1AA-3039-7596-F3FA9EFAEF4D}"/>
                </a:ext>
              </a:extLst>
            </p:cNvPr>
            <p:cNvSpPr/>
            <p:nvPr/>
          </p:nvSpPr>
          <p:spPr>
            <a:xfrm>
              <a:off x="3974724" y="1444720"/>
              <a:ext cx="5862264" cy="4468070"/>
            </a:xfrm>
            <a:prstGeom prst="frame">
              <a:avLst/>
            </a:prstGeom>
            <a:solidFill>
              <a:srgbClr val="F7D49E"/>
            </a:solidFill>
            <a:ln>
              <a:solidFill>
                <a:srgbClr val="F7D49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2B2DF018-47DA-A1C8-5219-B486DEFC3D8B}"/>
              </a:ext>
            </a:extLst>
          </p:cNvPr>
          <p:cNvSpPr/>
          <p:nvPr/>
        </p:nvSpPr>
        <p:spPr>
          <a:xfrm>
            <a:off x="-626402" y="-595390"/>
            <a:ext cx="13458051" cy="8050471"/>
          </a:xfrm>
          <a:prstGeom prst="frame">
            <a:avLst/>
          </a:prstGeom>
          <a:solidFill>
            <a:srgbClr val="F7D49E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9BBAF56-6C17-0292-E32C-07D43FC86B5F}"/>
              </a:ext>
            </a:extLst>
          </p:cNvPr>
          <p:cNvSpPr/>
          <p:nvPr/>
        </p:nvSpPr>
        <p:spPr>
          <a:xfrm>
            <a:off x="604670" y="297816"/>
            <a:ext cx="5268685" cy="1045028"/>
          </a:xfrm>
          <a:prstGeom prst="roundRect">
            <a:avLst/>
          </a:prstGeom>
          <a:solidFill>
            <a:srgbClr val="D4B66C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D88C9C-FBB5-FD87-1B21-E39913933EC7}"/>
              </a:ext>
            </a:extLst>
          </p:cNvPr>
          <p:cNvSpPr txBox="1"/>
          <p:nvPr/>
        </p:nvSpPr>
        <p:spPr>
          <a:xfrm>
            <a:off x="1003950" y="223054"/>
            <a:ext cx="661358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600">
                <a:latin typeface="Garamond"/>
                <a:ea typeface="ADLaM Display"/>
                <a:cs typeface="ADLaM Display"/>
              </a:rPr>
              <a:t>Publico alvo</a:t>
            </a:r>
            <a:endParaRPr lang="pt-BR" sz="6600" dirty="0">
              <a:latin typeface="Garamond"/>
              <a:ea typeface="ADLaM Display"/>
              <a:cs typeface="ADLaM Display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8326913-6243-B43C-72E5-4389E2A291EB}"/>
              </a:ext>
            </a:extLst>
          </p:cNvPr>
          <p:cNvSpPr/>
          <p:nvPr/>
        </p:nvSpPr>
        <p:spPr>
          <a:xfrm>
            <a:off x="3968971" y="4941702"/>
            <a:ext cx="5728761" cy="1116914"/>
          </a:xfrm>
          <a:prstGeom prst="roundRect">
            <a:avLst/>
          </a:prstGeom>
          <a:solidFill>
            <a:srgbClr val="D4B66C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4DCA83-D79F-CF04-4CCB-7A8E1B688438}"/>
              </a:ext>
            </a:extLst>
          </p:cNvPr>
          <p:cNvSpPr txBox="1"/>
          <p:nvPr/>
        </p:nvSpPr>
        <p:spPr>
          <a:xfrm>
            <a:off x="4454515" y="4938826"/>
            <a:ext cx="524773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600">
                <a:latin typeface="Garamond"/>
                <a:ea typeface="ADLaM Display"/>
                <a:cs typeface="ADLaM Display"/>
              </a:rPr>
              <a:t>Sabor na brasa</a:t>
            </a:r>
            <a:endParaRPr lang="pt-BR" sz="6600" dirty="0">
              <a:latin typeface="Garamond"/>
              <a:ea typeface="ADLaM Display"/>
              <a:cs typeface="ADLaM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7613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4750E66-E29E-279D-3E02-5FE995A30C49}"/>
              </a:ext>
            </a:extLst>
          </p:cNvPr>
          <p:cNvSpPr/>
          <p:nvPr/>
        </p:nvSpPr>
        <p:spPr>
          <a:xfrm>
            <a:off x="761999" y="3655957"/>
            <a:ext cx="6174048" cy="2272033"/>
          </a:xfrm>
          <a:prstGeom prst="roundRect">
            <a:avLst/>
          </a:prstGeom>
          <a:solidFill>
            <a:srgbClr val="F7D49E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312CB99-D3B9-9BF0-9F9C-AE1149AD2A9B}"/>
              </a:ext>
            </a:extLst>
          </p:cNvPr>
          <p:cNvSpPr/>
          <p:nvPr/>
        </p:nvSpPr>
        <p:spPr>
          <a:xfrm>
            <a:off x="762000" y="1197429"/>
            <a:ext cx="6174048" cy="2272033"/>
          </a:xfrm>
          <a:prstGeom prst="roundRect">
            <a:avLst/>
          </a:prstGeom>
          <a:solidFill>
            <a:srgbClr val="F7D49E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DF018-47DA-A1C8-5219-B486DEFC3D8B}"/>
              </a:ext>
            </a:extLst>
          </p:cNvPr>
          <p:cNvSpPr/>
          <p:nvPr/>
        </p:nvSpPr>
        <p:spPr>
          <a:xfrm>
            <a:off x="-626402" y="-595390"/>
            <a:ext cx="13458051" cy="8050471"/>
          </a:xfrm>
          <a:prstGeom prst="frame">
            <a:avLst/>
          </a:prstGeom>
          <a:solidFill>
            <a:srgbClr val="F7D49E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6047DB9-E219-2D0B-9BB3-5ACD38E4ACB7}"/>
              </a:ext>
            </a:extLst>
          </p:cNvPr>
          <p:cNvSpPr/>
          <p:nvPr/>
        </p:nvSpPr>
        <p:spPr>
          <a:xfrm>
            <a:off x="604670" y="297816"/>
            <a:ext cx="5268685" cy="1045028"/>
          </a:xfrm>
          <a:prstGeom prst="roundRect">
            <a:avLst/>
          </a:prstGeom>
          <a:solidFill>
            <a:srgbClr val="D4B66C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96BD65-488D-4F40-BFC9-7FB305013F03}"/>
              </a:ext>
            </a:extLst>
          </p:cNvPr>
          <p:cNvSpPr txBox="1"/>
          <p:nvPr/>
        </p:nvSpPr>
        <p:spPr>
          <a:xfrm>
            <a:off x="1032704" y="266186"/>
            <a:ext cx="661358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600" dirty="0">
                <a:latin typeface="Garamond"/>
                <a:ea typeface="ADLaM Display"/>
                <a:cs typeface="ADLaM Display"/>
              </a:rPr>
              <a:t>Problemática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8488FD-2C0F-6FA4-1569-3EA2C75BD680}"/>
              </a:ext>
            </a:extLst>
          </p:cNvPr>
          <p:cNvSpPr txBox="1"/>
          <p:nvPr/>
        </p:nvSpPr>
        <p:spPr>
          <a:xfrm>
            <a:off x="878250" y="1459918"/>
            <a:ext cx="604999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ea typeface="+mn-lt"/>
                <a:cs typeface="+mn-lt"/>
              </a:rPr>
              <a:t>•</a:t>
            </a:r>
            <a:r>
              <a:rPr lang="pt-BR" sz="3600" dirty="0">
                <a:latin typeface="Aptos"/>
              </a:rPr>
              <a:t> </a:t>
            </a:r>
            <a:r>
              <a:rPr lang="pt-BR" sz="3600" dirty="0">
                <a:latin typeface="Garamond"/>
              </a:rPr>
              <a:t>Dificuldade no gerenciamento </a:t>
            </a:r>
            <a:r>
              <a:rPr lang="pt-BR" sz="3600">
                <a:latin typeface="Garamond"/>
              </a:rPr>
              <a:t>das vendas, tal como a ordem e quantia feita com a venda</a:t>
            </a:r>
            <a:endParaRPr lang="pt-BR" sz="3600" dirty="0">
              <a:latin typeface="Garamond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0FA0EFD-594F-314D-E935-704B66DDB979}"/>
              </a:ext>
            </a:extLst>
          </p:cNvPr>
          <p:cNvSpPr txBox="1"/>
          <p:nvPr/>
        </p:nvSpPr>
        <p:spPr>
          <a:xfrm>
            <a:off x="878249" y="3918445"/>
            <a:ext cx="604999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ea typeface="+mn-lt"/>
                <a:cs typeface="+mn-lt"/>
              </a:rPr>
              <a:t>•</a:t>
            </a:r>
            <a:r>
              <a:rPr lang="pt-BR" sz="3600" dirty="0">
                <a:latin typeface="Aptos"/>
              </a:rPr>
              <a:t> </a:t>
            </a:r>
            <a:r>
              <a:rPr lang="pt-BR" sz="3600">
                <a:latin typeface="Garamond"/>
              </a:rPr>
              <a:t>Problemas com o manuseamento do items em estoque</a:t>
            </a:r>
          </a:p>
        </p:txBody>
      </p:sp>
      <p:pic>
        <p:nvPicPr>
          <p:cNvPr id="3" name="Imagem 2" descr="Lucro - ícones de negócios e finanças grátis">
            <a:extLst>
              <a:ext uri="{FF2B5EF4-FFF2-40B4-BE49-F238E27FC236}">
                <a16:creationId xmlns:a16="http://schemas.microsoft.com/office/drawing/2014/main" id="{7F7ABD7F-027F-0254-16C4-47E43A2B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04" y="1036607"/>
            <a:ext cx="2426898" cy="2383767"/>
          </a:xfrm>
          <a:prstGeom prst="rect">
            <a:avLst/>
          </a:prstGeom>
        </p:spPr>
      </p:pic>
      <p:pic>
        <p:nvPicPr>
          <p:cNvPr id="5" name="Imagem 4" descr="Gastos - ícones de mãos e gestos grátis">
            <a:extLst>
              <a:ext uri="{FF2B5EF4-FFF2-40B4-BE49-F238E27FC236}">
                <a16:creationId xmlns:a16="http://schemas.microsoft.com/office/drawing/2014/main" id="{3216EC0D-9477-02A8-40C7-4DCD7353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174" y="3840192"/>
            <a:ext cx="2153729" cy="208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0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312CB99-D3B9-9BF0-9F9C-AE1149AD2A9B}"/>
              </a:ext>
            </a:extLst>
          </p:cNvPr>
          <p:cNvSpPr/>
          <p:nvPr/>
        </p:nvSpPr>
        <p:spPr>
          <a:xfrm>
            <a:off x="762000" y="1197429"/>
            <a:ext cx="10400991" cy="2818372"/>
          </a:xfrm>
          <a:prstGeom prst="roundRect">
            <a:avLst/>
          </a:prstGeom>
          <a:solidFill>
            <a:srgbClr val="F7D49E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DF018-47DA-A1C8-5219-B486DEFC3D8B}"/>
              </a:ext>
            </a:extLst>
          </p:cNvPr>
          <p:cNvSpPr/>
          <p:nvPr/>
        </p:nvSpPr>
        <p:spPr>
          <a:xfrm>
            <a:off x="-626402" y="-595390"/>
            <a:ext cx="13458051" cy="8050471"/>
          </a:xfrm>
          <a:prstGeom prst="frame">
            <a:avLst/>
          </a:prstGeom>
          <a:solidFill>
            <a:srgbClr val="F7D49E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6047DB9-E219-2D0B-9BB3-5ACD38E4ACB7}"/>
              </a:ext>
            </a:extLst>
          </p:cNvPr>
          <p:cNvSpPr/>
          <p:nvPr/>
        </p:nvSpPr>
        <p:spPr>
          <a:xfrm>
            <a:off x="604670" y="297816"/>
            <a:ext cx="8863024" cy="1116914"/>
          </a:xfrm>
          <a:prstGeom prst="roundRect">
            <a:avLst/>
          </a:prstGeom>
          <a:solidFill>
            <a:srgbClr val="D4B66C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96BD65-488D-4F40-BFC9-7FB305013F03}"/>
              </a:ext>
            </a:extLst>
          </p:cNvPr>
          <p:cNvSpPr txBox="1"/>
          <p:nvPr/>
        </p:nvSpPr>
        <p:spPr>
          <a:xfrm>
            <a:off x="1435270" y="294939"/>
            <a:ext cx="782128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600" dirty="0">
                <a:latin typeface="Garamond"/>
                <a:ea typeface="ADLaM Display"/>
                <a:cs typeface="ADLaM Display"/>
              </a:rPr>
              <a:t>Proposta para solução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8488FD-2C0F-6FA4-1569-3EA2C75BD680}"/>
              </a:ext>
            </a:extLst>
          </p:cNvPr>
          <p:cNvSpPr txBox="1"/>
          <p:nvPr/>
        </p:nvSpPr>
        <p:spPr>
          <a:xfrm>
            <a:off x="1036401" y="1718710"/>
            <a:ext cx="942867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ea typeface="+mn-lt"/>
                <a:cs typeface="+mn-lt"/>
              </a:rPr>
              <a:t>•</a:t>
            </a:r>
            <a:r>
              <a:rPr lang="pt-BR" sz="3600" dirty="0">
                <a:latin typeface="Aptos"/>
              </a:rPr>
              <a:t> </a:t>
            </a:r>
            <a:r>
              <a:rPr lang="pt-BR" sz="3600" dirty="0">
                <a:latin typeface="Garamond"/>
                <a:ea typeface="Calibri"/>
                <a:cs typeface="Calibri"/>
              </a:rPr>
              <a:t>Desenvolver um sistema que fosse possível realizar a documentação das vendas e os itens presentes atualmente no estoque e que as informações fossem facilmente </a:t>
            </a:r>
            <a:r>
              <a:rPr lang="pt-BR" sz="3600">
                <a:latin typeface="Garamond"/>
                <a:ea typeface="Calibri"/>
                <a:cs typeface="Calibri"/>
              </a:rPr>
              <a:t>acessíveis.</a:t>
            </a:r>
          </a:p>
        </p:txBody>
      </p:sp>
      <p:pic>
        <p:nvPicPr>
          <p:cNvPr id="6" name="Imagem 5" descr="Vendas - ícones de comércio grátis">
            <a:extLst>
              <a:ext uri="{FF2B5EF4-FFF2-40B4-BE49-F238E27FC236}">
                <a16:creationId xmlns:a16="http://schemas.microsoft.com/office/drawing/2014/main" id="{CC3B17A8-DD08-6618-C235-17B40C57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739" y="4185249"/>
            <a:ext cx="1938068" cy="1938068"/>
          </a:xfrm>
          <a:prstGeom prst="rect">
            <a:avLst/>
          </a:prstGeom>
        </p:spPr>
      </p:pic>
      <p:pic>
        <p:nvPicPr>
          <p:cNvPr id="7" name="Imagem 6" descr="Estoque pronto - ícones de comércio e compras grátis">
            <a:extLst>
              <a:ext uri="{FF2B5EF4-FFF2-40B4-BE49-F238E27FC236}">
                <a16:creationId xmlns:a16="http://schemas.microsoft.com/office/drawing/2014/main" id="{824F82B8-16EF-FE98-58C8-067479A52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928" y="378268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2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B2DF018-47DA-A1C8-5219-B486DEFC3D8B}"/>
              </a:ext>
            </a:extLst>
          </p:cNvPr>
          <p:cNvSpPr/>
          <p:nvPr/>
        </p:nvSpPr>
        <p:spPr>
          <a:xfrm>
            <a:off x="-626402" y="-595390"/>
            <a:ext cx="13458051" cy="8050471"/>
          </a:xfrm>
          <a:prstGeom prst="frame">
            <a:avLst/>
          </a:prstGeom>
          <a:solidFill>
            <a:srgbClr val="F7D49E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6047DB9-E219-2D0B-9BB3-5ACD38E4ACB7}"/>
              </a:ext>
            </a:extLst>
          </p:cNvPr>
          <p:cNvSpPr/>
          <p:nvPr/>
        </p:nvSpPr>
        <p:spPr>
          <a:xfrm>
            <a:off x="43953" y="455967"/>
            <a:ext cx="10516420" cy="1116914"/>
          </a:xfrm>
          <a:prstGeom prst="roundRect">
            <a:avLst/>
          </a:prstGeom>
          <a:solidFill>
            <a:srgbClr val="D4B66C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96BD65-488D-4F40-BFC9-7FB305013F03}"/>
              </a:ext>
            </a:extLst>
          </p:cNvPr>
          <p:cNvSpPr txBox="1"/>
          <p:nvPr/>
        </p:nvSpPr>
        <p:spPr>
          <a:xfrm>
            <a:off x="788289" y="453090"/>
            <a:ext cx="954656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600">
                <a:latin typeface="Garamond"/>
                <a:ea typeface="ADLaM Display"/>
                <a:cs typeface="ADLaM Display"/>
              </a:rPr>
              <a:t>Etapas do desenvolvimento</a:t>
            </a:r>
            <a:endParaRPr lang="pt-BR" sz="6600" dirty="0">
              <a:latin typeface="Garamond"/>
              <a:ea typeface="ADLaM Display"/>
              <a:cs typeface="ADLaM Display"/>
            </a:endParaRPr>
          </a:p>
        </p:txBody>
      </p:sp>
      <p:pic>
        <p:nvPicPr>
          <p:cNvPr id="2" name="Imagem 1" descr="Experiência com JetBrains IntelliJ IDEA Community - Taverna /dev/All">
            <a:extLst>
              <a:ext uri="{FF2B5EF4-FFF2-40B4-BE49-F238E27FC236}">
                <a16:creationId xmlns:a16="http://schemas.microsoft.com/office/drawing/2014/main" id="{FFDF8079-6D03-A0A4-0B63-E89CF0B46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9" y="2920042"/>
            <a:ext cx="2743200" cy="27432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15F7260-3FAF-4969-8C96-4D984A917653}"/>
              </a:ext>
            </a:extLst>
          </p:cNvPr>
          <p:cNvSpPr/>
          <p:nvPr/>
        </p:nvSpPr>
        <p:spPr>
          <a:xfrm>
            <a:off x="532782" y="1721174"/>
            <a:ext cx="5182421" cy="714348"/>
          </a:xfrm>
          <a:prstGeom prst="roundRect">
            <a:avLst/>
          </a:prstGeom>
          <a:solidFill>
            <a:srgbClr val="D4B66C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971A51-9293-430C-0ABC-41B9B32AF50E}"/>
              </a:ext>
            </a:extLst>
          </p:cNvPr>
          <p:cNvSpPr txBox="1"/>
          <p:nvPr/>
        </p:nvSpPr>
        <p:spPr>
          <a:xfrm>
            <a:off x="788289" y="1703920"/>
            <a:ext cx="51327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>
                <a:latin typeface="Garamond"/>
                <a:ea typeface="ADLaM Display"/>
                <a:cs typeface="ADLaM Display"/>
              </a:rPr>
              <a:t>Programas utilizados</a:t>
            </a:r>
            <a:endParaRPr lang="pt-BR" sz="4000" dirty="0">
              <a:latin typeface="Garamond"/>
              <a:ea typeface="ADLaM Display"/>
              <a:cs typeface="ADLaM Display"/>
            </a:endParaRPr>
          </a:p>
        </p:txBody>
      </p:sp>
      <p:pic>
        <p:nvPicPr>
          <p:cNvPr id="8" name="Imagem 7" descr="Download pgAdmin 4 for Mac | MacUpdate">
            <a:extLst>
              <a:ext uri="{FF2B5EF4-FFF2-40B4-BE49-F238E27FC236}">
                <a16:creationId xmlns:a16="http://schemas.microsoft.com/office/drawing/2014/main" id="{CF745EC7-6191-CF3A-516C-ED4F6526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424" y="3058216"/>
            <a:ext cx="2438095" cy="2438095"/>
          </a:xfrm>
          <a:prstGeom prst="rect">
            <a:avLst/>
          </a:prstGeom>
        </p:spPr>
      </p:pic>
      <p:pic>
        <p:nvPicPr>
          <p:cNvPr id="10" name="Imagem 9" descr="Spring IO · GitHub">
            <a:extLst>
              <a:ext uri="{FF2B5EF4-FFF2-40B4-BE49-F238E27FC236}">
                <a16:creationId xmlns:a16="http://schemas.microsoft.com/office/drawing/2014/main" id="{DE88A257-E883-BD4B-9321-9BE916947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708" y="2922198"/>
            <a:ext cx="2638245" cy="26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4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pring Boot">
            <a:extLst>
              <a:ext uri="{FF2B5EF4-FFF2-40B4-BE49-F238E27FC236}">
                <a16:creationId xmlns:a16="http://schemas.microsoft.com/office/drawing/2014/main" id="{43EE211D-C1EE-362A-4415-7EDE9C5E6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25" y="2385832"/>
            <a:ext cx="2257425" cy="2028825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969CA29-57C6-637E-554B-80FBA30E72B0}"/>
              </a:ext>
            </a:extLst>
          </p:cNvPr>
          <p:cNvSpPr/>
          <p:nvPr/>
        </p:nvSpPr>
        <p:spPr>
          <a:xfrm>
            <a:off x="805951" y="4194079"/>
            <a:ext cx="3428384" cy="714348"/>
          </a:xfrm>
          <a:prstGeom prst="roundRect">
            <a:avLst/>
          </a:prstGeom>
          <a:solidFill>
            <a:srgbClr val="D4B66C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DF018-47DA-A1C8-5219-B486DEFC3D8B}"/>
              </a:ext>
            </a:extLst>
          </p:cNvPr>
          <p:cNvSpPr/>
          <p:nvPr/>
        </p:nvSpPr>
        <p:spPr>
          <a:xfrm>
            <a:off x="-626402" y="-595390"/>
            <a:ext cx="13458051" cy="8050471"/>
          </a:xfrm>
          <a:prstGeom prst="frame">
            <a:avLst/>
          </a:prstGeom>
          <a:solidFill>
            <a:srgbClr val="F7D49E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6047DB9-E219-2D0B-9BB3-5ACD38E4ACB7}"/>
              </a:ext>
            </a:extLst>
          </p:cNvPr>
          <p:cNvSpPr/>
          <p:nvPr/>
        </p:nvSpPr>
        <p:spPr>
          <a:xfrm>
            <a:off x="43953" y="455967"/>
            <a:ext cx="10516420" cy="1116914"/>
          </a:xfrm>
          <a:prstGeom prst="roundRect">
            <a:avLst/>
          </a:prstGeom>
          <a:solidFill>
            <a:srgbClr val="D4B66C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96BD65-488D-4F40-BFC9-7FB305013F03}"/>
              </a:ext>
            </a:extLst>
          </p:cNvPr>
          <p:cNvSpPr txBox="1"/>
          <p:nvPr/>
        </p:nvSpPr>
        <p:spPr>
          <a:xfrm>
            <a:off x="788289" y="453090"/>
            <a:ext cx="954656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600">
                <a:latin typeface="Garamond"/>
                <a:ea typeface="ADLaM Display"/>
                <a:cs typeface="ADLaM Display"/>
              </a:rPr>
              <a:t>Etapas do desenvolvimento</a:t>
            </a:r>
            <a:endParaRPr lang="pt-BR" sz="6600" dirty="0">
              <a:latin typeface="Garamond"/>
              <a:ea typeface="ADLaM Display"/>
              <a:cs typeface="ADLaM Display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971A51-9293-430C-0ABC-41B9B32AF50E}"/>
              </a:ext>
            </a:extLst>
          </p:cNvPr>
          <p:cNvSpPr txBox="1"/>
          <p:nvPr/>
        </p:nvSpPr>
        <p:spPr>
          <a:xfrm>
            <a:off x="1018327" y="4191203"/>
            <a:ext cx="34361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>
                <a:latin typeface="Garamond"/>
                <a:ea typeface="ADLaM Display"/>
                <a:cs typeface="ADLaM Display"/>
              </a:rPr>
              <a:t>Spring initializr</a:t>
            </a:r>
            <a:endParaRPr lang="pt-BR" sz="4000" dirty="0">
              <a:latin typeface="Garamond"/>
              <a:ea typeface="ADLaM Display"/>
              <a:cs typeface="ADLaM Display"/>
            </a:endParaRP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828097F-A6B2-8A11-9F2D-B8F6F0C5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790" y="2373522"/>
            <a:ext cx="3113777" cy="2053446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275870F-8EC4-C190-2308-30A3A565B041}"/>
              </a:ext>
            </a:extLst>
          </p:cNvPr>
          <p:cNvSpPr/>
          <p:nvPr/>
        </p:nvSpPr>
        <p:spPr>
          <a:xfrm>
            <a:off x="6657535" y="4007172"/>
            <a:ext cx="4017855" cy="1246310"/>
          </a:xfrm>
          <a:prstGeom prst="roundRect">
            <a:avLst/>
          </a:prstGeom>
          <a:solidFill>
            <a:srgbClr val="D4B66C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BC6922A-B384-7790-00F0-30A3F25678D6}"/>
              </a:ext>
            </a:extLst>
          </p:cNvPr>
          <p:cNvSpPr txBox="1"/>
          <p:nvPr/>
        </p:nvSpPr>
        <p:spPr>
          <a:xfrm>
            <a:off x="6869911" y="4004297"/>
            <a:ext cx="380999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>
                <a:latin typeface="Garamond"/>
                <a:ea typeface="ADLaM Display"/>
                <a:cs typeface="ADLaM Display"/>
              </a:rPr>
              <a:t>Desenvolviment</a:t>
            </a:r>
            <a:r>
              <a:rPr lang="pt-BR" sz="4000" dirty="0">
                <a:latin typeface="Garamond"/>
                <a:ea typeface="ADLaM Display"/>
                <a:cs typeface="ADLaM Display"/>
              </a:rPr>
              <a:t>o das entidades</a:t>
            </a:r>
          </a:p>
        </p:txBody>
      </p:sp>
    </p:spTree>
    <p:extLst>
      <p:ext uri="{BB962C8B-B14F-4D97-AF65-F5344CB8AC3E}">
        <p14:creationId xmlns:p14="http://schemas.microsoft.com/office/powerpoint/2010/main" val="54665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93D85FF-CACB-C73C-A4B3-6312A38A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327" y="1654565"/>
            <a:ext cx="2877988" cy="190985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B2DF018-47DA-A1C8-5219-B486DEFC3D8B}"/>
              </a:ext>
            </a:extLst>
          </p:cNvPr>
          <p:cNvSpPr/>
          <p:nvPr/>
        </p:nvSpPr>
        <p:spPr>
          <a:xfrm>
            <a:off x="-626402" y="-595390"/>
            <a:ext cx="13458051" cy="8050471"/>
          </a:xfrm>
          <a:prstGeom prst="frame">
            <a:avLst/>
          </a:prstGeom>
          <a:solidFill>
            <a:srgbClr val="F7D49E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6047DB9-E219-2D0B-9BB3-5ACD38E4ACB7}"/>
              </a:ext>
            </a:extLst>
          </p:cNvPr>
          <p:cNvSpPr/>
          <p:nvPr/>
        </p:nvSpPr>
        <p:spPr>
          <a:xfrm>
            <a:off x="43953" y="455967"/>
            <a:ext cx="10516420" cy="1116914"/>
          </a:xfrm>
          <a:prstGeom prst="roundRect">
            <a:avLst/>
          </a:prstGeom>
          <a:solidFill>
            <a:srgbClr val="D4B66C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96BD65-488D-4F40-BFC9-7FB305013F03}"/>
              </a:ext>
            </a:extLst>
          </p:cNvPr>
          <p:cNvSpPr txBox="1"/>
          <p:nvPr/>
        </p:nvSpPr>
        <p:spPr>
          <a:xfrm>
            <a:off x="788289" y="453090"/>
            <a:ext cx="954656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600">
                <a:latin typeface="Garamond"/>
                <a:ea typeface="ADLaM Display"/>
                <a:cs typeface="ADLaM Display"/>
              </a:rPr>
              <a:t>Etapas do desenvolvimento</a:t>
            </a:r>
            <a:endParaRPr lang="pt-BR" sz="6600" dirty="0">
              <a:latin typeface="Garamond"/>
              <a:ea typeface="ADLaM Display"/>
              <a:cs typeface="ADLaM Display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15F7260-3FAF-4969-8C96-4D984A917653}"/>
              </a:ext>
            </a:extLst>
          </p:cNvPr>
          <p:cNvSpPr/>
          <p:nvPr/>
        </p:nvSpPr>
        <p:spPr>
          <a:xfrm>
            <a:off x="532782" y="1721174"/>
            <a:ext cx="3759063" cy="714348"/>
          </a:xfrm>
          <a:prstGeom prst="roundRect">
            <a:avLst/>
          </a:prstGeom>
          <a:solidFill>
            <a:srgbClr val="D4B66C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971A51-9293-430C-0ABC-41B9B32AF50E}"/>
              </a:ext>
            </a:extLst>
          </p:cNvPr>
          <p:cNvSpPr txBox="1"/>
          <p:nvPr/>
        </p:nvSpPr>
        <p:spPr>
          <a:xfrm>
            <a:off x="788289" y="1718297"/>
            <a:ext cx="37956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>
                <a:latin typeface="Garamond"/>
                <a:ea typeface="ADLaM Display"/>
                <a:cs typeface="ADLaM Display"/>
              </a:rPr>
              <a:t>Banco de dados</a:t>
            </a:r>
            <a:endParaRPr lang="pt-BR" sz="4000" dirty="0">
              <a:latin typeface="Garamond"/>
              <a:ea typeface="ADLaM Display"/>
              <a:cs typeface="ADLaM Display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D6722C3-1112-B968-A2A3-7F3C828A6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22" y="3609630"/>
            <a:ext cx="2670604" cy="2126022"/>
          </a:xfrm>
          <a:prstGeom prst="rect">
            <a:avLst/>
          </a:prstGeom>
        </p:spPr>
      </p:pic>
      <p:pic>
        <p:nvPicPr>
          <p:cNvPr id="7" name="Imagem 6" descr="Download pgAdmin 4 for Mac | MacUpdate">
            <a:extLst>
              <a:ext uri="{FF2B5EF4-FFF2-40B4-BE49-F238E27FC236}">
                <a16:creationId xmlns:a16="http://schemas.microsoft.com/office/drawing/2014/main" id="{9C9863F0-C032-9785-1088-40C9AF1E2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720000">
            <a:off x="678764" y="2583763"/>
            <a:ext cx="1704849" cy="1632963"/>
          </a:xfrm>
          <a:prstGeom prst="rect">
            <a:avLst/>
          </a:prstGeom>
        </p:spPr>
      </p:pic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75B872A-8D83-12C4-A6FE-9E173DF5E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553" y="1660046"/>
            <a:ext cx="2638065" cy="1898889"/>
          </a:xfrm>
          <a:prstGeom prst="rect">
            <a:avLst/>
          </a:prstGeom>
        </p:spPr>
      </p:pic>
      <p:pic>
        <p:nvPicPr>
          <p:cNvPr id="10" name="Imagem 9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4918EE1-CBC8-D42B-F3CF-72895DD2D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361" y="4146700"/>
            <a:ext cx="2902069" cy="1799506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DE004EC-AE92-ADAF-227F-2ED05C977A2C}"/>
              </a:ext>
            </a:extLst>
          </p:cNvPr>
          <p:cNvSpPr/>
          <p:nvPr/>
        </p:nvSpPr>
        <p:spPr>
          <a:xfrm>
            <a:off x="5421084" y="3518343"/>
            <a:ext cx="5369327" cy="714348"/>
          </a:xfrm>
          <a:prstGeom prst="roundRect">
            <a:avLst/>
          </a:prstGeom>
          <a:solidFill>
            <a:srgbClr val="D4B66C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BD8AC57-E075-3744-8D84-EF13A2A70998}"/>
              </a:ext>
            </a:extLst>
          </p:cNvPr>
          <p:cNvSpPr txBox="1"/>
          <p:nvPr/>
        </p:nvSpPr>
        <p:spPr>
          <a:xfrm>
            <a:off x="5417799" y="3515466"/>
            <a:ext cx="55640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>
                <a:latin typeface="Garamond"/>
                <a:ea typeface="ADLaM Display"/>
                <a:cs typeface="ADLaM Display"/>
              </a:rPr>
              <a:t>Controladores e serviços</a:t>
            </a:r>
            <a:endParaRPr lang="pt-BR" sz="4000" dirty="0">
              <a:latin typeface="Garamond"/>
              <a:ea typeface="ADLaM Display"/>
              <a:cs typeface="ADLaM Display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F59AD17-EE78-2174-D186-1A0DE9D7B9B2}"/>
              </a:ext>
            </a:extLst>
          </p:cNvPr>
          <p:cNvSpPr/>
          <p:nvPr/>
        </p:nvSpPr>
        <p:spPr>
          <a:xfrm>
            <a:off x="7764593" y="5732457"/>
            <a:ext cx="3040196" cy="728725"/>
          </a:xfrm>
          <a:prstGeom prst="roundRect">
            <a:avLst/>
          </a:prstGeom>
          <a:solidFill>
            <a:srgbClr val="D4B66C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682D1A-82BA-D3E5-EFCD-3FCD265E71B8}"/>
              </a:ext>
            </a:extLst>
          </p:cNvPr>
          <p:cNvSpPr txBox="1"/>
          <p:nvPr/>
        </p:nvSpPr>
        <p:spPr>
          <a:xfrm>
            <a:off x="8063232" y="5743957"/>
            <a:ext cx="293298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>
                <a:latin typeface="Garamond"/>
                <a:ea typeface="ADLaM Display"/>
                <a:cs typeface="ADLaM Display"/>
              </a:rPr>
              <a:t>Repositorios</a:t>
            </a:r>
            <a:endParaRPr lang="pt-BR" sz="4000" dirty="0">
              <a:latin typeface="Garamond"/>
              <a:ea typeface="ADLaM Display"/>
              <a:cs typeface="ADLaM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52455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B2DF018-47DA-A1C8-5219-B486DEFC3D8B}"/>
              </a:ext>
            </a:extLst>
          </p:cNvPr>
          <p:cNvSpPr/>
          <p:nvPr/>
        </p:nvSpPr>
        <p:spPr>
          <a:xfrm>
            <a:off x="-626402" y="-595390"/>
            <a:ext cx="13458051" cy="8050471"/>
          </a:xfrm>
          <a:prstGeom prst="frame">
            <a:avLst/>
          </a:prstGeom>
          <a:solidFill>
            <a:srgbClr val="F7D49E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461034A-99FF-547F-89E0-0E308993AF82}"/>
              </a:ext>
            </a:extLst>
          </p:cNvPr>
          <p:cNvSpPr/>
          <p:nvPr/>
        </p:nvSpPr>
        <p:spPr>
          <a:xfrm>
            <a:off x="821" y="297816"/>
            <a:ext cx="11048382" cy="1116914"/>
          </a:xfrm>
          <a:prstGeom prst="roundRect">
            <a:avLst/>
          </a:prstGeom>
          <a:solidFill>
            <a:srgbClr val="D4B66C"/>
          </a:solidFill>
          <a:ln>
            <a:solidFill>
              <a:srgbClr val="F7D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356731C-1122-7C3A-99F3-6ED17678046F}"/>
              </a:ext>
            </a:extLst>
          </p:cNvPr>
          <p:cNvSpPr txBox="1"/>
          <p:nvPr/>
        </p:nvSpPr>
        <p:spPr>
          <a:xfrm>
            <a:off x="-2465" y="294939"/>
            <a:ext cx="1148750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600" dirty="0">
                <a:latin typeface="Garamond"/>
                <a:ea typeface="ADLaM Display"/>
                <a:cs typeface="ADLaM Display"/>
              </a:rPr>
              <a:t> Participação da parte interessada</a:t>
            </a:r>
          </a:p>
        </p:txBody>
      </p:sp>
      <p:pic>
        <p:nvPicPr>
          <p:cNvPr id="14" name="Imagem 13" descr="Texto, Carta&#10;&#10;Descrição gerada automaticamente">
            <a:extLst>
              <a:ext uri="{FF2B5EF4-FFF2-40B4-BE49-F238E27FC236}">
                <a16:creationId xmlns:a16="http://schemas.microsoft.com/office/drawing/2014/main" id="{B43F7A45-58E3-D803-0BF6-3CCAA304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2" y="1610263"/>
            <a:ext cx="3859466" cy="514709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E8C98C7-9F4A-5CD0-86F4-44D2255B0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31" y="1610263"/>
            <a:ext cx="3849538" cy="5147095"/>
          </a:xfrm>
          <a:prstGeom prst="rect">
            <a:avLst/>
          </a:prstGeom>
        </p:spPr>
      </p:pic>
      <p:pic>
        <p:nvPicPr>
          <p:cNvPr id="16" name="Imagem 15" descr="Texto, Carta&#10;&#10;Descrição gerada automaticamente">
            <a:extLst>
              <a:ext uri="{FF2B5EF4-FFF2-40B4-BE49-F238E27FC236}">
                <a16:creationId xmlns:a16="http://schemas.microsoft.com/office/drawing/2014/main" id="{C3DF5D6B-7CC7-5152-F33E-CEDEB31BB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366" y="1590586"/>
            <a:ext cx="3848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28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589</cp:revision>
  <dcterms:created xsi:type="dcterms:W3CDTF">2024-09-22T01:54:20Z</dcterms:created>
  <dcterms:modified xsi:type="dcterms:W3CDTF">2024-11-26T04:17:22Z</dcterms:modified>
</cp:coreProperties>
</file>