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1bc3493e5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1bc3493e5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1bc3493e5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1bc3493e5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1bc3493e5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1bc3493e5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ecf5c22cd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ecf5c22cd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ecf5c22cd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ecf5c22cd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cf5c22cd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ecf5c22cd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ecf5c22cd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ecf5c22cd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ecf5c22cd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ecf5c22cd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ecf5c22cd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ecf5c22cd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1bc3493e5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1bc3493e5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1bc3493e5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1bc3493e5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D9EAD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87250" y="2027900"/>
            <a:ext cx="8520600" cy="159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s" sz="2300"/>
              <a:t>CENTRO </a:t>
            </a:r>
            <a:r>
              <a:rPr b="1" lang="es" sz="2300"/>
              <a:t>POLITÉCNICO</a:t>
            </a:r>
            <a:r>
              <a:rPr b="1" lang="es" sz="2300"/>
              <a:t> SUPERIOR MALVINAS ARGENTINAS</a:t>
            </a:r>
            <a:endParaRPr b="1" sz="2300"/>
          </a:p>
          <a:p>
            <a:pPr indent="0" lvl="0" marL="0" rtl="0" algn="ctr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rPr b="1" lang="es" sz="2300" u="sng"/>
              <a:t>Trabajo Práctico de Aprendizaje Automático</a:t>
            </a:r>
            <a:endParaRPr b="1" sz="2300" u="sng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926600"/>
            <a:ext cx="8520600" cy="17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1800"/>
              </a:spcBef>
              <a:spcAft>
                <a:spcPts val="0"/>
              </a:spcAft>
              <a:buSzPts val="605"/>
              <a:buNone/>
            </a:pPr>
            <a:r>
              <a:rPr b="1" lang="es" sz="1829">
                <a:solidFill>
                  <a:schemeClr val="dk1"/>
                </a:solidFill>
              </a:rPr>
              <a:t>Analizar y Predecir las Tasas de Promoción Efectiva, Repitencia y Abandono Escolar en las Escuelas Secundarias de Tierra del Fuego</a:t>
            </a:r>
            <a:endParaRPr b="1" sz="1829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5000"/>
              </a:lnSpc>
              <a:spcBef>
                <a:spcPts val="1800"/>
              </a:spcBef>
              <a:spcAft>
                <a:spcPts val="0"/>
              </a:spcAft>
              <a:buSzPts val="605"/>
              <a:buNone/>
            </a:pPr>
            <a:r>
              <a:rPr b="1" lang="es" sz="1829">
                <a:solidFill>
                  <a:schemeClr val="dk1"/>
                </a:solidFill>
              </a:rPr>
              <a:t>Profesor: Martín </a:t>
            </a:r>
            <a:r>
              <a:rPr b="1" lang="es" sz="1829">
                <a:solidFill>
                  <a:schemeClr val="dk1"/>
                </a:solidFill>
              </a:rPr>
              <a:t>Mirabete</a:t>
            </a:r>
            <a:endParaRPr b="1" sz="1829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5000"/>
              </a:lnSpc>
              <a:spcBef>
                <a:spcPts val="1800"/>
              </a:spcBef>
              <a:spcAft>
                <a:spcPts val="400"/>
              </a:spcAft>
              <a:buSzPts val="605"/>
              <a:buNone/>
            </a:pPr>
            <a:r>
              <a:rPr b="1" lang="es" sz="1829">
                <a:solidFill>
                  <a:schemeClr val="dk1"/>
                </a:solidFill>
              </a:rPr>
              <a:t>Alumno: Gabriel García</a:t>
            </a:r>
            <a:endParaRPr b="1" sz="1829">
              <a:solidFill>
                <a:schemeClr val="dk1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692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200">
                <a:solidFill>
                  <a:schemeClr val="dk1"/>
                </a:solidFill>
              </a:rPr>
              <a:t>Propuestas de Mejora Para los Estudiantes: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s" sz="1400">
                <a:solidFill>
                  <a:schemeClr val="dk1"/>
                </a:solidFill>
              </a:rPr>
              <a:t>Programas de Tutorías</a:t>
            </a:r>
            <a:r>
              <a:rPr lang="es" sz="1400">
                <a:solidFill>
                  <a:schemeClr val="dk1"/>
                </a:solidFill>
              </a:rPr>
              <a:t>: Establecer programas de tutorías en los que estudiantes de años superiores o con buen rendimiento académico ayuden a aquellos que tienen dificultades. Las tutorías pueden proporcionar apoyo académico y emocional adicional.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s" sz="1400">
                <a:solidFill>
                  <a:schemeClr val="dk1"/>
                </a:solidFill>
              </a:rPr>
              <a:t>Actividades Extracurriculares</a:t>
            </a:r>
            <a:r>
              <a:rPr lang="es" sz="1400">
                <a:solidFill>
                  <a:schemeClr val="dk1"/>
                </a:solidFill>
              </a:rPr>
              <a:t>: Fomentar la participación en actividades extracurriculares que puedan aumentar la motivación y el compromiso de los estudiantes con la escuela. Estas actividades pueden incluir deportes, artes y clubes académicos.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500">
                <a:solidFill>
                  <a:schemeClr val="dk1"/>
                </a:solidFill>
              </a:rPr>
              <a:t>Propuestas de Mejora Para las Familias y la Comunidad: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s" sz="1400">
                <a:solidFill>
                  <a:schemeClr val="dk1"/>
                </a:solidFill>
              </a:rPr>
              <a:t>Participación Parental</a:t>
            </a:r>
            <a:r>
              <a:rPr lang="es" sz="1400">
                <a:solidFill>
                  <a:schemeClr val="dk1"/>
                </a:solidFill>
              </a:rPr>
              <a:t>: Aumentar la participación de los padres y tutores en el proceso educativo mediante reuniones periódicas, talleres y actividades que fortalezcan la comunicación entre la escuela y las familias.</a:t>
            </a:r>
            <a:endParaRPr sz="14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b="1" lang="es" sz="1400">
                <a:solidFill>
                  <a:schemeClr val="dk1"/>
                </a:solidFill>
              </a:rPr>
              <a:t>Apoyo Psicosocial</a:t>
            </a:r>
            <a:r>
              <a:rPr lang="es" sz="1400">
                <a:solidFill>
                  <a:schemeClr val="dk1"/>
                </a:solidFill>
              </a:rPr>
              <a:t>: Proveer servicios de apoyo psicosocial en las escuelas para ayudar a los estudiantes a enfrentar problemas emocionales y s</a:t>
            </a:r>
            <a:r>
              <a:rPr lang="es" sz="1300">
                <a:solidFill>
                  <a:schemeClr val="dk1"/>
                </a:solidFill>
              </a:rPr>
              <a:t>ociales que pueden afectar su rendimiento académico y su bienestar general.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2600">
                <a:solidFill>
                  <a:schemeClr val="dk1"/>
                </a:solidFill>
              </a:rPr>
              <a:t>Muchas Gracias ¡¡¡¡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/>
              <a:t>Objetivo y Formulación del Problema</a:t>
            </a:r>
            <a:endParaRPr sz="3500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720200"/>
            <a:ext cx="8520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</a:rPr>
              <a:t>Objetivo:</a:t>
            </a:r>
            <a:r>
              <a:rPr lang="es" sz="1400">
                <a:solidFill>
                  <a:schemeClr val="dk1"/>
                </a:solidFill>
              </a:rPr>
              <a:t> Analizar y predecir las tasas de promoción efectiva, repitencia y abandono escolar en las escuelas de Tierra del Fuego. Identificar factores influyentes y mejorar políticas educativas.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400">
                <a:solidFill>
                  <a:schemeClr val="dk1"/>
                </a:solidFill>
              </a:rPr>
              <a:t>Problema Específico:</a:t>
            </a:r>
            <a:r>
              <a:rPr lang="es" sz="1400">
                <a:solidFill>
                  <a:schemeClr val="dk1"/>
                </a:solidFill>
              </a:rPr>
              <a:t> Identificar y comprender factores que afectan la continuidad educativa de los estudiantes en Tierra del Fuego. Predicción de tasas de promoción, repitencia y abandono para: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 sz="1400">
                <a:solidFill>
                  <a:schemeClr val="dk1"/>
                </a:solidFill>
              </a:rPr>
              <a:t>Identificar variables clave.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 sz="1400">
                <a:solidFill>
                  <a:schemeClr val="dk1"/>
                </a:solidFill>
              </a:rPr>
              <a:t>Predecir indicadores educativos.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 sz="1400">
                <a:solidFill>
                  <a:schemeClr val="dk1"/>
                </a:solidFill>
              </a:rPr>
              <a:t>Proporcionar recomendaciones.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 sz="1400">
                <a:solidFill>
                  <a:schemeClr val="dk1"/>
                </a:solidFill>
              </a:rPr>
              <a:t>Mejorar la eficiencia de recursos.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</a:rPr>
              <a:t>Situación Educativa:</a:t>
            </a:r>
            <a:r>
              <a:rPr lang="es" sz="1400">
                <a:solidFill>
                  <a:schemeClr val="dk1"/>
                </a:solidFill>
              </a:rPr>
              <a:t> Desafíos en el sistema educativo de Tierra del Fuego: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s" sz="1400">
                <a:solidFill>
                  <a:schemeClr val="dk1"/>
                </a:solidFill>
              </a:rPr>
              <a:t>Tasa de Promoción Efectiva:</a:t>
            </a:r>
            <a:r>
              <a:rPr lang="es" sz="1400">
                <a:solidFill>
                  <a:schemeClr val="dk1"/>
                </a:solidFill>
              </a:rPr>
              <a:t> Porcentaje de estudiantes que avanzan sin repetir el grado.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s" sz="1400">
                <a:solidFill>
                  <a:schemeClr val="dk1"/>
                </a:solidFill>
              </a:rPr>
              <a:t>Tasa de Repitencia:</a:t>
            </a:r>
            <a:r>
              <a:rPr lang="es" sz="1400">
                <a:solidFill>
                  <a:schemeClr val="dk1"/>
                </a:solidFill>
              </a:rPr>
              <a:t> Porcentaje de estudiantes que deben repetir el grado.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s" sz="1400">
                <a:solidFill>
                  <a:schemeClr val="dk1"/>
                </a:solidFill>
              </a:rPr>
              <a:t>Tasa de Abandono Escolar:</a:t>
            </a:r>
            <a:r>
              <a:rPr lang="es" sz="1400">
                <a:solidFill>
                  <a:schemeClr val="dk1"/>
                </a:solidFill>
              </a:rPr>
              <a:t> Porcentaje de estudiantes que dejan la escuela antes de completar su educación.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617600"/>
            <a:ext cx="8520600" cy="39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400">
                <a:solidFill>
                  <a:schemeClr val="dk1"/>
                </a:solidFill>
              </a:rPr>
              <a:t>Relevancia: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s" sz="1400">
                <a:solidFill>
                  <a:schemeClr val="dk1"/>
                </a:solidFill>
              </a:rPr>
              <a:t>Desarrollo Económico:</a:t>
            </a:r>
            <a:r>
              <a:rPr lang="es" sz="1400">
                <a:solidFill>
                  <a:schemeClr val="dk1"/>
                </a:solidFill>
              </a:rPr>
              <a:t> Mayor productividad y oportunidades de empleo.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s" sz="1400">
                <a:solidFill>
                  <a:schemeClr val="dk1"/>
                </a:solidFill>
              </a:rPr>
              <a:t>Equidad Social:</a:t>
            </a:r>
            <a:r>
              <a:rPr lang="es" sz="1400">
                <a:solidFill>
                  <a:schemeClr val="dk1"/>
                </a:solidFill>
              </a:rPr>
              <a:t> Reducción de desigualdades sociales y económicas.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s" sz="1400">
                <a:solidFill>
                  <a:schemeClr val="dk1"/>
                </a:solidFill>
              </a:rPr>
              <a:t>Calidad de Vida:</a:t>
            </a:r>
            <a:r>
              <a:rPr lang="es" sz="1400">
                <a:solidFill>
                  <a:schemeClr val="dk1"/>
                </a:solidFill>
              </a:rPr>
              <a:t> Mejores resultados en salud, participación cívica y bienestar.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s" sz="1400">
                <a:solidFill>
                  <a:schemeClr val="dk1"/>
                </a:solidFill>
              </a:rPr>
              <a:t>Política Pública:</a:t>
            </a:r>
            <a:r>
              <a:rPr lang="es" sz="1400">
                <a:solidFill>
                  <a:schemeClr val="dk1"/>
                </a:solidFill>
              </a:rPr>
              <a:t> Diseño de intervenciones efectivas.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</a:rPr>
              <a:t>Relevancia del Proyecto:</a:t>
            </a:r>
            <a:r>
              <a:rPr lang="es" sz="1400">
                <a:solidFill>
                  <a:schemeClr val="dk1"/>
                </a:solidFill>
              </a:rPr>
              <a:t> Comprender y predecir tasas de promoción, repitencia y abandono escolar para diseñar políticas y programas que mejoren los resultados educativos en Tierra del Fuego.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400">
                <a:solidFill>
                  <a:schemeClr val="dk1"/>
                </a:solidFill>
              </a:rPr>
              <a:t>Preguntas de Investigación: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s" sz="1400">
                <a:solidFill>
                  <a:schemeClr val="dk1"/>
                </a:solidFill>
              </a:rPr>
              <a:t>¿Cuáles son los principales factores que afectan la tasa de promoción efectiva?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s" sz="1400">
                <a:solidFill>
                  <a:schemeClr val="dk1"/>
                </a:solidFill>
              </a:rPr>
              <a:t>¿Qué variables están correlacionadas con las tasas de repitencia y abandono escolar?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s" sz="1400">
                <a:solidFill>
                  <a:schemeClr val="dk1"/>
                </a:solidFill>
              </a:rPr>
              <a:t>¿Es posible predecir la tasa de promoción efectiva con precisión?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s" sz="1400">
                <a:solidFill>
                  <a:schemeClr val="dk1"/>
                </a:solidFill>
              </a:rPr>
              <a:t>¿Qué tan preciso es el modelo para predecir repitencia y abandono?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s" sz="1400">
                <a:solidFill>
                  <a:schemeClr val="dk1"/>
                </a:solidFill>
              </a:rPr>
              <a:t>¿Qué intervenciones podrían reducir repitencia y abandono?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0"/>
            <a:ext cx="8520600" cy="49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b="1" lang="es" sz="1387">
                <a:solidFill>
                  <a:schemeClr val="dk1"/>
                </a:solidFill>
              </a:rPr>
              <a:t>Descripción del Dataset:</a:t>
            </a:r>
            <a:endParaRPr b="1" sz="1387">
              <a:solidFill>
                <a:schemeClr val="dk1"/>
              </a:solidFill>
            </a:endParaRPr>
          </a:p>
          <a:p>
            <a:pPr indent="-31673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88"/>
              <a:buChar char="●"/>
            </a:pPr>
            <a:r>
              <a:rPr lang="es" sz="1387">
                <a:solidFill>
                  <a:schemeClr val="dk1"/>
                </a:solidFill>
              </a:rPr>
              <a:t>Datos sobre la tasa de finalización, repitencia y abandono en diferentes niveles educativos en Tierra del Fuego.</a:t>
            </a:r>
            <a:endParaRPr sz="1387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b="1" lang="es" sz="1387">
                <a:solidFill>
                  <a:schemeClr val="dk1"/>
                </a:solidFill>
              </a:rPr>
              <a:t>Cantidad de Instancias:</a:t>
            </a:r>
            <a:endParaRPr b="1" sz="1387">
              <a:solidFill>
                <a:schemeClr val="dk1"/>
              </a:solidFill>
            </a:endParaRPr>
          </a:p>
          <a:p>
            <a:pPr indent="-31673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88"/>
              <a:buChar char="●"/>
            </a:pPr>
            <a:r>
              <a:rPr lang="es" sz="1387">
                <a:solidFill>
                  <a:schemeClr val="dk1"/>
                </a:solidFill>
              </a:rPr>
              <a:t>Información sobre distintas escuelas en Tierra del Fuego.</a:t>
            </a:r>
            <a:endParaRPr sz="1387">
              <a:solidFill>
                <a:schemeClr val="dk1"/>
              </a:solidFill>
            </a:endParaRPr>
          </a:p>
          <a:p>
            <a:pPr indent="-31673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88"/>
              <a:buChar char="●"/>
            </a:pPr>
            <a:r>
              <a:rPr lang="es" sz="1387">
                <a:solidFill>
                  <a:schemeClr val="dk1"/>
                </a:solidFill>
              </a:rPr>
              <a:t>Cada fila representa una escuela específica y sus datos asociados.</a:t>
            </a:r>
            <a:endParaRPr sz="1387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b="1" lang="es" sz="1387">
                <a:solidFill>
                  <a:schemeClr val="dk1"/>
                </a:solidFill>
              </a:rPr>
              <a:t>Características (Columnas):</a:t>
            </a:r>
            <a:endParaRPr b="1" sz="1387">
              <a:solidFill>
                <a:schemeClr val="dk1"/>
              </a:solidFill>
            </a:endParaRPr>
          </a:p>
          <a:p>
            <a:pPr indent="-31673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88"/>
              <a:buChar char="●"/>
            </a:pPr>
            <a:r>
              <a:rPr b="1" lang="es" sz="1387">
                <a:solidFill>
                  <a:schemeClr val="dk1"/>
                </a:solidFill>
              </a:rPr>
              <a:t>Departamento:</a:t>
            </a:r>
            <a:r>
              <a:rPr lang="es" sz="1387">
                <a:solidFill>
                  <a:schemeClr val="dk1"/>
                </a:solidFill>
              </a:rPr>
              <a:t> Nombre del departamento dentro de la provincia de Tierra del Fuego.</a:t>
            </a:r>
            <a:endParaRPr sz="1387">
              <a:solidFill>
                <a:schemeClr val="dk1"/>
              </a:solidFill>
            </a:endParaRPr>
          </a:p>
          <a:p>
            <a:pPr indent="-31673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88"/>
              <a:buChar char="●"/>
            </a:pPr>
            <a:r>
              <a:rPr b="1" lang="es" sz="1387">
                <a:solidFill>
                  <a:schemeClr val="dk1"/>
                </a:solidFill>
              </a:rPr>
              <a:t>Sector:</a:t>
            </a:r>
            <a:r>
              <a:rPr lang="es" sz="1387">
                <a:solidFill>
                  <a:schemeClr val="dk1"/>
                </a:solidFill>
              </a:rPr>
              <a:t> Indica si pertenece al sector público o privado.</a:t>
            </a:r>
            <a:endParaRPr sz="1387">
              <a:solidFill>
                <a:schemeClr val="dk1"/>
              </a:solidFill>
            </a:endParaRPr>
          </a:p>
          <a:p>
            <a:pPr indent="-31673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88"/>
              <a:buChar char="●"/>
            </a:pPr>
            <a:r>
              <a:rPr b="1" lang="es" sz="1387">
                <a:solidFill>
                  <a:schemeClr val="dk1"/>
                </a:solidFill>
              </a:rPr>
              <a:t>Localización:</a:t>
            </a:r>
            <a:r>
              <a:rPr lang="es" sz="1387">
                <a:solidFill>
                  <a:schemeClr val="dk1"/>
                </a:solidFill>
              </a:rPr>
              <a:t> Número interno que posee cada escuela.</a:t>
            </a:r>
            <a:endParaRPr sz="1387">
              <a:solidFill>
                <a:schemeClr val="dk1"/>
              </a:solidFill>
            </a:endParaRPr>
          </a:p>
          <a:p>
            <a:pPr indent="-31673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88"/>
              <a:buChar char="●"/>
            </a:pPr>
            <a:r>
              <a:rPr b="1" lang="es" sz="1387">
                <a:solidFill>
                  <a:schemeClr val="dk1"/>
                </a:solidFill>
              </a:rPr>
              <a:t>Establecimiento:</a:t>
            </a:r>
            <a:r>
              <a:rPr lang="es" sz="1387">
                <a:solidFill>
                  <a:schemeClr val="dk1"/>
                </a:solidFill>
              </a:rPr>
              <a:t> Nombre de la escuela.</a:t>
            </a:r>
            <a:endParaRPr sz="1387">
              <a:solidFill>
                <a:schemeClr val="dk1"/>
              </a:solidFill>
            </a:endParaRPr>
          </a:p>
          <a:p>
            <a:pPr indent="-31673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88"/>
              <a:buChar char="●"/>
            </a:pPr>
            <a:r>
              <a:rPr b="1" lang="es" sz="1387">
                <a:solidFill>
                  <a:schemeClr val="dk1"/>
                </a:solidFill>
              </a:rPr>
              <a:t>Matrícula:</a:t>
            </a:r>
            <a:r>
              <a:rPr lang="es" sz="1387">
                <a:solidFill>
                  <a:schemeClr val="dk1"/>
                </a:solidFill>
              </a:rPr>
              <a:t> Matrícula total de alumnos por escuela.</a:t>
            </a:r>
            <a:endParaRPr sz="1387">
              <a:solidFill>
                <a:schemeClr val="dk1"/>
              </a:solidFill>
            </a:endParaRPr>
          </a:p>
          <a:p>
            <a:pPr indent="-31673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88"/>
              <a:buChar char="●"/>
            </a:pPr>
            <a:r>
              <a:rPr b="1" lang="es" sz="1387">
                <a:solidFill>
                  <a:schemeClr val="dk1"/>
                </a:solidFill>
              </a:rPr>
              <a:t>Promovidos:</a:t>
            </a:r>
            <a:r>
              <a:rPr lang="es" sz="1387">
                <a:solidFill>
                  <a:schemeClr val="dk1"/>
                </a:solidFill>
              </a:rPr>
              <a:t> Promovidos total de alumnos por escuela.</a:t>
            </a:r>
            <a:endParaRPr sz="1387">
              <a:solidFill>
                <a:schemeClr val="dk1"/>
              </a:solidFill>
            </a:endParaRPr>
          </a:p>
          <a:p>
            <a:pPr indent="-31673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88"/>
              <a:buChar char="●"/>
            </a:pPr>
            <a:r>
              <a:rPr b="1" lang="es" sz="1387">
                <a:solidFill>
                  <a:schemeClr val="dk1"/>
                </a:solidFill>
              </a:rPr>
              <a:t>No promovidos:</a:t>
            </a:r>
            <a:r>
              <a:rPr lang="es" sz="1387">
                <a:solidFill>
                  <a:schemeClr val="dk1"/>
                </a:solidFill>
              </a:rPr>
              <a:t> No Promovidos total de alumnos por escuela.</a:t>
            </a:r>
            <a:endParaRPr sz="1387">
              <a:solidFill>
                <a:schemeClr val="dk1"/>
              </a:solidFill>
            </a:endParaRPr>
          </a:p>
          <a:p>
            <a:pPr indent="-31673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88"/>
              <a:buChar char="●"/>
            </a:pPr>
            <a:r>
              <a:rPr b="1" lang="es" sz="1387">
                <a:solidFill>
                  <a:schemeClr val="dk1"/>
                </a:solidFill>
              </a:rPr>
              <a:t>Total Egresados:</a:t>
            </a:r>
            <a:r>
              <a:rPr lang="es" sz="1387">
                <a:solidFill>
                  <a:schemeClr val="dk1"/>
                </a:solidFill>
              </a:rPr>
              <a:t> Egresados total de alumnos por escuela.</a:t>
            </a:r>
            <a:endParaRPr sz="1387">
              <a:solidFill>
                <a:schemeClr val="dk1"/>
              </a:solidFill>
            </a:endParaRPr>
          </a:p>
          <a:p>
            <a:pPr indent="-31673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88"/>
              <a:buChar char="●"/>
            </a:pPr>
            <a:r>
              <a:rPr b="1" lang="es" sz="1387">
                <a:solidFill>
                  <a:schemeClr val="dk1"/>
                </a:solidFill>
              </a:rPr>
              <a:t>Matrícula por Año (1° a 7°):</a:t>
            </a:r>
            <a:r>
              <a:rPr lang="es" sz="1387">
                <a:solidFill>
                  <a:schemeClr val="dk1"/>
                </a:solidFill>
              </a:rPr>
              <a:t> Matrícula de alumnos por escuela y por año.</a:t>
            </a:r>
            <a:endParaRPr sz="1387">
              <a:solidFill>
                <a:schemeClr val="dk1"/>
              </a:solidFill>
            </a:endParaRPr>
          </a:p>
          <a:p>
            <a:pPr indent="-31673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88"/>
              <a:buChar char="●"/>
            </a:pPr>
            <a:r>
              <a:rPr b="1" lang="es" sz="1387">
                <a:solidFill>
                  <a:schemeClr val="dk1"/>
                </a:solidFill>
              </a:rPr>
              <a:t>Promovidos por Año (1° a 7°):</a:t>
            </a:r>
            <a:r>
              <a:rPr lang="es" sz="1387">
                <a:solidFill>
                  <a:schemeClr val="dk1"/>
                </a:solidFill>
              </a:rPr>
              <a:t> Promovidos de alumnos por escuela y por año.</a:t>
            </a:r>
            <a:endParaRPr sz="1387">
              <a:solidFill>
                <a:schemeClr val="dk1"/>
              </a:solidFill>
            </a:endParaRPr>
          </a:p>
          <a:p>
            <a:pPr indent="-31673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88"/>
              <a:buChar char="●"/>
            </a:pPr>
            <a:r>
              <a:rPr b="1" lang="es" sz="1387">
                <a:solidFill>
                  <a:schemeClr val="dk1"/>
                </a:solidFill>
              </a:rPr>
              <a:t>No Promovidos por Año (1° a 7°):</a:t>
            </a:r>
            <a:r>
              <a:rPr lang="es" sz="1387">
                <a:solidFill>
                  <a:schemeClr val="dk1"/>
                </a:solidFill>
              </a:rPr>
              <a:t> No Promovidos de alumnos por escuela y por año.</a:t>
            </a:r>
            <a:endParaRPr sz="1085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728200"/>
            <a:ext cx="8520600" cy="38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400">
                <a:solidFill>
                  <a:schemeClr val="dk1"/>
                </a:solidFill>
              </a:rPr>
              <a:t>Tipos de Datos: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 sz="1400">
                <a:solidFill>
                  <a:schemeClr val="dk1"/>
                </a:solidFill>
              </a:rPr>
              <a:t>Datos numéricos.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 sz="1400">
                <a:solidFill>
                  <a:schemeClr val="dk1"/>
                </a:solidFill>
              </a:rPr>
              <a:t>Cantidades de cada nivel educativo por año de estudio.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 sz="1400">
                <a:solidFill>
                  <a:schemeClr val="dk1"/>
                </a:solidFill>
              </a:rPr>
              <a:t>Valores expresados como números enteros (por ejemplo, 57).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</a:rPr>
              <a:t>Información Relevante: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 sz="1400">
                <a:solidFill>
                  <a:schemeClr val="dk1"/>
                </a:solidFill>
              </a:rPr>
              <a:t>Información de todas las escuelas de Tierra del Fuego desde 1° a 7° año.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 sz="1400">
                <a:solidFill>
                  <a:schemeClr val="dk1"/>
                </a:solidFill>
              </a:rPr>
              <a:t>Detalle de la finalización educativa en diferentes escuelas de la provincia a lo largo de los años 2020, 2021 y 2022.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</a:rPr>
              <a:t>Origen de los Datos: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 sz="1400">
                <a:solidFill>
                  <a:schemeClr val="dk1"/>
                </a:solidFill>
              </a:rPr>
              <a:t>Datos del Ministerio de Educación de la provincia de Tierra del Fuego.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 sz="1400">
                <a:solidFill>
                  <a:schemeClr val="dk1"/>
                </a:solidFill>
              </a:rPr>
              <a:t>Información oficial y precisa.</a:t>
            </a:r>
            <a:endParaRPr sz="2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/>
              <a:t>Desarrollo del Modelo</a:t>
            </a:r>
            <a:endParaRPr sz="3500"/>
          </a:p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11700" y="816950"/>
            <a:ext cx="8520600" cy="37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5527">
                <a:solidFill>
                  <a:schemeClr val="dk1"/>
                </a:solidFill>
              </a:rPr>
              <a:t>Modelos de Predicción</a:t>
            </a:r>
            <a:endParaRPr b="1" sz="5527">
              <a:solidFill>
                <a:schemeClr val="dk1"/>
              </a:solidFill>
            </a:endParaRPr>
          </a:p>
          <a:p>
            <a:pPr indent="-316353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s" sz="5527">
                <a:solidFill>
                  <a:schemeClr val="dk1"/>
                </a:solidFill>
              </a:rPr>
              <a:t>Regresión Lineal (LinearRegression)</a:t>
            </a:r>
            <a:endParaRPr b="1" sz="5527">
              <a:solidFill>
                <a:schemeClr val="dk1"/>
              </a:solidFill>
            </a:endParaRPr>
          </a:p>
          <a:p>
            <a:pPr indent="-316353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s" sz="5527">
                <a:solidFill>
                  <a:schemeClr val="dk1"/>
                </a:solidFill>
              </a:rPr>
              <a:t>Objetivo: Predecir valores futuros, como tasas de promoción, repitencia y abandono escolar.</a:t>
            </a:r>
            <a:endParaRPr sz="5527">
              <a:solidFill>
                <a:schemeClr val="dk1"/>
              </a:solidFill>
            </a:endParaRPr>
          </a:p>
          <a:p>
            <a:pPr indent="-316353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s" sz="5527">
                <a:solidFill>
                  <a:schemeClr val="dk1"/>
                </a:solidFill>
              </a:rPr>
              <a:t>Ventajas: Simplicidad y facilidad de interpretación.</a:t>
            </a:r>
            <a:endParaRPr sz="552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5527">
                <a:solidFill>
                  <a:schemeClr val="dk1"/>
                </a:solidFill>
              </a:rPr>
              <a:t>Modelo de Árbol de Decisión (RandomForestRegressor)</a:t>
            </a:r>
            <a:endParaRPr b="1" sz="5527">
              <a:solidFill>
                <a:schemeClr val="dk1"/>
              </a:solidFill>
            </a:endParaRPr>
          </a:p>
          <a:p>
            <a:pPr indent="-316353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 sz="5527">
                <a:solidFill>
                  <a:schemeClr val="dk1"/>
                </a:solidFill>
              </a:rPr>
              <a:t>Objetivo: Mejorar la precisión y la robustez de las predicciones.</a:t>
            </a:r>
            <a:endParaRPr sz="5527">
              <a:solidFill>
                <a:schemeClr val="dk1"/>
              </a:solidFill>
            </a:endParaRPr>
          </a:p>
          <a:p>
            <a:pPr indent="-31635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 sz="5527">
                <a:solidFill>
                  <a:schemeClr val="dk1"/>
                </a:solidFill>
              </a:rPr>
              <a:t>Ventajas:</a:t>
            </a:r>
            <a:endParaRPr sz="5527">
              <a:solidFill>
                <a:schemeClr val="dk1"/>
              </a:solidFill>
            </a:endParaRPr>
          </a:p>
          <a:p>
            <a:pPr indent="-316353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s" sz="5527">
                <a:solidFill>
                  <a:schemeClr val="dk1"/>
                </a:solidFill>
              </a:rPr>
              <a:t>Maneja relaciones no lineales y complejas.</a:t>
            </a:r>
            <a:endParaRPr sz="5527">
              <a:solidFill>
                <a:schemeClr val="dk1"/>
              </a:solidFill>
            </a:endParaRPr>
          </a:p>
          <a:p>
            <a:pPr indent="-316353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s" sz="5527">
                <a:solidFill>
                  <a:schemeClr val="dk1"/>
                </a:solidFill>
              </a:rPr>
              <a:t>Reduce el sobreajuste mediante la combinación de múltiples árboles de decisión.</a:t>
            </a:r>
            <a:endParaRPr sz="5527">
              <a:solidFill>
                <a:schemeClr val="dk1"/>
              </a:solidFill>
            </a:endParaRPr>
          </a:p>
          <a:p>
            <a:pPr indent="-31635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 sz="5527">
                <a:solidFill>
                  <a:schemeClr val="dk1"/>
                </a:solidFill>
              </a:rPr>
              <a:t>Implementación:</a:t>
            </a:r>
            <a:endParaRPr sz="5527">
              <a:solidFill>
                <a:schemeClr val="dk1"/>
              </a:solidFill>
            </a:endParaRPr>
          </a:p>
          <a:p>
            <a:pPr indent="-316353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s" sz="5527">
                <a:solidFill>
                  <a:schemeClr val="dk1"/>
                </a:solidFill>
              </a:rPr>
              <a:t>Utilizado para complementar y comparar resultados con el modelo de regresión lineal.</a:t>
            </a:r>
            <a:endParaRPr sz="5527">
              <a:solidFill>
                <a:schemeClr val="dk1"/>
              </a:solidFill>
            </a:endParaRPr>
          </a:p>
          <a:p>
            <a:pPr indent="-316353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s" sz="5527">
                <a:solidFill>
                  <a:schemeClr val="dk1"/>
                </a:solidFill>
              </a:rPr>
              <a:t>Evaluación:</a:t>
            </a:r>
            <a:endParaRPr sz="5527">
              <a:solidFill>
                <a:schemeClr val="dk1"/>
              </a:solidFill>
            </a:endParaRPr>
          </a:p>
          <a:p>
            <a:pPr indent="-316353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s" sz="5527">
                <a:solidFill>
                  <a:schemeClr val="dk1"/>
                </a:solidFill>
              </a:rPr>
              <a:t>Reducción de errores de predicción en comparación con el modelo de regresión lineal.</a:t>
            </a:r>
            <a:endParaRPr sz="5527">
              <a:solidFill>
                <a:schemeClr val="dk1"/>
              </a:solidFill>
            </a:endParaRPr>
          </a:p>
          <a:p>
            <a:pPr indent="-316353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s" sz="5527">
                <a:solidFill>
                  <a:schemeClr val="dk1"/>
                </a:solidFill>
              </a:rPr>
              <a:t>Mejora en la capacidad explicativa de las tasas de promoción, repitencia y abandono escolar.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/>
              <a:t>Análisis de Resultados</a:t>
            </a:r>
            <a:endParaRPr sz="2100"/>
          </a:p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380825" y="849200"/>
            <a:ext cx="8520600" cy="3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solidFill>
                  <a:schemeClr val="dk1"/>
                </a:solidFill>
              </a:rPr>
              <a:t>El análisis realizado con los modelos de predicción ha proporcionado una visión valiosa sobre la promoción efectiva, la repitencia y el abandono escolar en las escuelas de Tierra del Fuego. Aunque los resultados varían entre los diferentes años escolares, se identificaron algunas tendencias importantes: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s" sz="1400">
                <a:solidFill>
                  <a:schemeClr val="dk1"/>
                </a:solidFill>
              </a:rPr>
              <a:t>Variabilidad en la Predicción</a:t>
            </a:r>
            <a:r>
              <a:rPr lang="es" sz="1400">
                <a:solidFill>
                  <a:schemeClr val="dk1"/>
                </a:solidFill>
              </a:rPr>
              <a:t>: La capacidad del modelo para predecir las tasas de promoción efectiva varía significativamente entre los distintos años escolares. En algunos años, como el primero y el sexto, el modelo tiene una capacidad moderada para explicar las variaciones en las tasas de promoción. En otros años, como el segundo, el modelo es menos efectivo.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s" sz="1400">
                <a:solidFill>
                  <a:schemeClr val="dk1"/>
                </a:solidFill>
              </a:rPr>
              <a:t>Factores Influyentes</a:t>
            </a:r>
            <a:r>
              <a:rPr lang="es" sz="1400">
                <a:solidFill>
                  <a:schemeClr val="dk1"/>
                </a:solidFill>
              </a:rPr>
              <a:t>: Los resultados sugieren que hay múltiples factores que influyen en las tasas de promoción, repitencia y abandono escolar. Sin embargo, los modelos actuales no capturan todos estos factores, lo que indica la necesidad de una comprensión más profunda y datos adicionales para mejorar la precisión de las predicciones.</a:t>
            </a:r>
            <a:endParaRPr b="1"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chemeClr val="dk1"/>
                </a:solidFill>
              </a:rPr>
              <a:t>Propuestas de Mejora </a:t>
            </a:r>
            <a:r>
              <a:rPr b="1" lang="es" sz="1600">
                <a:solidFill>
                  <a:schemeClr val="dk1"/>
                </a:solidFill>
              </a:rPr>
              <a:t>Para el Sistema Educativo: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s" sz="1400">
                <a:solidFill>
                  <a:schemeClr val="dk1"/>
                </a:solidFill>
              </a:rPr>
              <a:t>Recolección y Análisis de Datos</a:t>
            </a:r>
            <a:r>
              <a:rPr lang="es" sz="1400">
                <a:solidFill>
                  <a:schemeClr val="dk1"/>
                </a:solidFill>
              </a:rPr>
              <a:t>: Ampliar la recopilación de datos para incluir información más detallada sobre factores socioeconómicos, infraestructura escolar y recursos educativos. Un análisis más profundo de estos datos puede ayudar a identificar los factores clave que influyen en la promoción y repitencia.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s" sz="1400">
                <a:solidFill>
                  <a:schemeClr val="dk1"/>
                </a:solidFill>
              </a:rPr>
              <a:t>Políticas de Apoyo</a:t>
            </a:r>
            <a:r>
              <a:rPr lang="es" sz="1400">
                <a:solidFill>
                  <a:schemeClr val="dk1"/>
                </a:solidFill>
              </a:rPr>
              <a:t>: Desarrollar políticas educativas que se centren en apoyar a las escuelas con mayores tasas de repitencia y abandono. Esto puede incluir la asignación de más recursos y el desarrollo de programas específicos para estas escuelas.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900">
                <a:solidFill>
                  <a:schemeClr val="dk1"/>
                </a:solidFill>
              </a:rPr>
              <a:t>Propuestas de Mejora Para los Docentes: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s" sz="1400">
                <a:solidFill>
                  <a:schemeClr val="dk1"/>
                </a:solidFill>
              </a:rPr>
              <a:t>Capacitación y Desarrollo</a:t>
            </a:r>
            <a:r>
              <a:rPr lang="es" sz="1400">
                <a:solidFill>
                  <a:schemeClr val="dk1"/>
                </a:solidFill>
              </a:rPr>
              <a:t>: Ofrecer programas de capacitación continua para los docentes, centrados en estrategias de enseñanza inclusiva y métodos efectivos para gestionar aulas diversas. Esto puede ayudar a los docentes a identificar y apoyar mejor a los estudiantes en riesgo de repitencia.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s" sz="1400">
                <a:solidFill>
                  <a:schemeClr val="dk1"/>
                </a:solidFill>
              </a:rPr>
              <a:t>Evaluación Formativa</a:t>
            </a:r>
            <a:r>
              <a:rPr lang="es" sz="1400">
                <a:solidFill>
                  <a:schemeClr val="dk1"/>
                </a:solidFill>
              </a:rPr>
              <a:t>: Implementar evaluaciones formativas regulares que permitan a los docentes identificar rápidamente a los estudiantes que están luchando y proporcionarles el apoyo necesario antes de que se atrasen significativamente.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